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docProps/custom.xml" ContentType="application/vnd.openxmlformats-officedocument.custom-properties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323" r:id="rId4"/>
    <p:sldId id="324" r:id="rId5"/>
    <p:sldId id="309" r:id="rId6"/>
    <p:sldId id="310" r:id="rId7"/>
    <p:sldId id="313" r:id="rId8"/>
    <p:sldId id="312" r:id="rId9"/>
    <p:sldId id="314" r:id="rId10"/>
    <p:sldId id="315" r:id="rId11"/>
    <p:sldId id="316" r:id="rId12"/>
    <p:sldId id="319" r:id="rId13"/>
    <p:sldId id="317" r:id="rId14"/>
    <p:sldId id="318" r:id="rId15"/>
    <p:sldId id="307" r:id="rId16"/>
    <p:sldId id="283" r:id="rId17"/>
    <p:sldId id="308" r:id="rId18"/>
    <p:sldId id="285" r:id="rId19"/>
    <p:sldId id="329" r:id="rId20"/>
    <p:sldId id="330" r:id="rId21"/>
    <p:sldId id="331" r:id="rId22"/>
    <p:sldId id="336" r:id="rId23"/>
    <p:sldId id="337" r:id="rId24"/>
    <p:sldId id="332" r:id="rId25"/>
    <p:sldId id="333" r:id="rId26"/>
    <p:sldId id="334" r:id="rId27"/>
    <p:sldId id="299" r:id="rId28"/>
    <p:sldId id="327" r:id="rId29"/>
    <p:sldId id="321" r:id="rId30"/>
    <p:sldId id="328" r:id="rId31"/>
    <p:sldId id="335" r:id="rId32"/>
    <p:sldId id="306" r:id="rId3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FF66"/>
    <a:srgbClr val="9966FF"/>
    <a:srgbClr val="33CCFF"/>
    <a:srgbClr val="00FFFF"/>
    <a:srgbClr val="FF33CC"/>
    <a:srgbClr val="66CCFF"/>
    <a:srgbClr val="CCFFFF"/>
    <a:srgbClr val="33CC33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6" autoAdjust="0"/>
  </p:normalViewPr>
  <p:slideViewPr>
    <p:cSldViewPr>
      <p:cViewPr>
        <p:scale>
          <a:sx n="86" d="100"/>
          <a:sy n="86" d="100"/>
        </p:scale>
        <p:origin x="-1354" y="-6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347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60.24\&#1086;&#1073;&#1097;&#1080;&#1081;\&#1054;&#1058;&#1044;&#1045;&#1051;%20&#1041;&#1070;&#1044;&#1046;&#1045;&#1058;&#1053;&#1054;&#1043;&#1054;%20&#1055;&#1051;&#1040;&#1053;&#1048;&#1056;&#1054;&#1042;&#1040;&#1053;&#1048;&#1071;\&#1041;&#1070;&#1044;&#1046;&#1045;&#1058;%202017&#1075;\&#1055;&#1059;&#1041;&#1051;&#1048;&#1063;&#1053;&#1067;&#1045;%20&#1057;&#1051;&#1059;&#1064;&#1040;&#1053;&#1048;&#1071;\&#1087;&#1086;%20&#1076;&#1086;&#1093;&#1086;&#1076;&#1072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60.24\&#1086;&#1073;&#1097;&#1080;&#1081;\&#1054;&#1058;&#1044;&#1045;&#1051;%20&#1041;&#1070;&#1044;&#1046;&#1045;&#1058;&#1053;&#1054;&#1043;&#1054;%20&#1055;&#1051;&#1040;&#1053;&#1048;&#1056;&#1054;&#1042;&#1040;&#1053;&#1048;&#1071;\&#1041;&#1070;&#1044;&#1046;&#1045;&#1058;%202017&#1075;\&#1055;&#1059;&#1041;&#1051;&#1048;&#1063;&#1053;&#1067;&#1045;%20&#1057;&#1051;&#1059;&#1064;&#1040;&#1053;&#1048;&#1071;\&#1087;&#1086;%20&#1076;&#1086;&#1093;&#1086;&#1076;&#1072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60.24\&#1086;&#1073;&#1097;&#1080;&#1081;\&#1054;&#1058;&#1044;&#1045;&#1051;%20&#1041;&#1070;&#1044;&#1046;&#1045;&#1058;&#1053;&#1054;&#1043;&#1054;%20&#1055;&#1051;&#1040;&#1053;&#1048;&#1056;&#1054;&#1042;&#1040;&#1053;&#1048;&#1071;\&#1041;&#1070;&#1044;&#1046;&#1045;&#1058;%202017&#1075;\&#1055;&#1059;&#1041;&#1051;&#1048;&#1063;&#1053;&#1067;&#1045;%20&#1057;&#1051;&#1059;&#1064;&#1040;&#1053;&#1048;&#1071;\&#1087;&#1086;%20&#1076;&#1086;&#1093;&#1086;&#1076;&#1072;&#1084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60.24\&#1086;&#1073;&#1097;&#1080;&#1081;\&#1054;&#1058;&#1044;&#1045;&#1051;%20&#1041;&#1070;&#1044;&#1046;&#1045;&#1058;&#1053;&#1054;&#1043;&#1054;%20&#1055;&#1051;&#1040;&#1053;&#1048;&#1056;&#1054;&#1042;&#1040;&#1053;&#1048;&#1071;\&#1041;&#1070;&#1044;&#1046;&#1045;&#1058;%202017&#1075;\&#1055;&#1059;&#1041;&#1051;&#1048;&#1063;&#1053;&#1067;&#1045;%20&#1057;&#1051;&#1059;&#1064;&#1040;&#1053;&#1048;&#1071;\&#1076;&#1083;&#1103;%20&#1089;&#1083;&#1072;&#1081;&#1076;&#1072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60.24\&#1086;&#1073;&#1097;&#1080;&#1081;\&#1054;&#1058;&#1044;&#1045;&#1051;%20&#1041;&#1070;&#1044;&#1046;&#1045;&#1058;&#1053;&#1054;&#1043;&#1054;%20&#1055;&#1051;&#1040;&#1053;&#1048;&#1056;&#1054;&#1042;&#1040;&#1053;&#1048;&#1071;\&#1041;&#1070;&#1044;&#1046;&#1045;&#1058;%202017&#1075;\&#1055;&#1059;&#1041;&#1051;&#1048;&#1063;&#1053;&#1067;&#1045;%20&#1057;&#1051;&#1059;&#1064;&#1040;&#1053;&#1048;&#1071;\&#1076;&#1083;&#1103;%20&#1089;&#1083;&#1072;&#1081;&#1076;&#1072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60.24\&#1086;&#1073;&#1097;&#1080;&#1081;\&#1054;&#1058;&#1044;&#1045;&#1051;%20&#1041;&#1070;&#1044;&#1046;&#1045;&#1058;&#1053;&#1054;&#1043;&#1054;%20&#1055;&#1051;&#1040;&#1053;&#1048;&#1056;&#1054;&#1042;&#1040;&#1053;&#1048;&#1071;\&#1041;&#1070;&#1044;&#1046;&#1045;&#1058;%202017&#1075;\&#1055;&#1059;&#1041;&#1051;&#1048;&#1063;&#1053;&#1067;&#1045;%20&#1057;&#1051;&#1059;&#1064;&#1040;&#1053;&#1048;&#1071;\&#1076;&#1083;&#1103;%20&#1089;&#1083;&#1072;&#1081;&#1076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9637462235649546E-2"/>
                  <c:y val="2.4308723080003272E-3"/>
                </c:manualLayout>
              </c:layout>
              <c:showVal val="1"/>
            </c:dLbl>
            <c:dLbl>
              <c:idx val="1"/>
              <c:layout>
                <c:manualLayout>
                  <c:x val="1.5105740181268883E-2"/>
                  <c:y val="4.8617446160006527E-3"/>
                </c:manualLayout>
              </c:layout>
              <c:showVal val="1"/>
            </c:dLbl>
            <c:dLbl>
              <c:idx val="2"/>
              <c:layout>
                <c:manualLayout>
                  <c:x val="1.057401812688822E-2"/>
                  <c:y val="4.8617446160006527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baseline="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2015 год (отчет)</c:v>
                </c:pt>
                <c:pt idx="1">
                  <c:v>2016 год (ожидаемое)</c:v>
                </c:pt>
                <c:pt idx="2">
                  <c:v>2017 год (прогноз)</c:v>
                </c:pt>
                <c:pt idx="3">
                  <c:v>2018 год (прогноз)</c:v>
                </c:pt>
                <c:pt idx="4">
                  <c:v>2019 год (прогноз)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0.10665356626487292</c:v>
                </c:pt>
                <c:pt idx="1">
                  <c:v>6.9715308532385473E-2</c:v>
                </c:pt>
                <c:pt idx="2">
                  <c:v>9.0341137745759512E-2</c:v>
                </c:pt>
                <c:pt idx="3">
                  <c:v>0.10124693360495794</c:v>
                </c:pt>
                <c:pt idx="4">
                  <c:v>0.10501139522409698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2.0833333333333412E-2"/>
                  <c:y val="-7.9365079365079413E-3"/>
                </c:manualLayout>
              </c:layout>
              <c:showVal val="1"/>
            </c:dLbl>
            <c:dLbl>
              <c:idx val="1"/>
              <c:layout>
                <c:manualLayout>
                  <c:x val="1.8518518518518583E-2"/>
                  <c:y val="-7.9365079365079413E-3"/>
                </c:manualLayout>
              </c:layout>
              <c:showVal val="1"/>
            </c:dLbl>
            <c:dLbl>
              <c:idx val="2"/>
              <c:layout>
                <c:manualLayout>
                  <c:x val="1.6203703703703703E-2"/>
                  <c:y val="-3.9682539682539802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baseline="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2015 год (отчет)</c:v>
                </c:pt>
                <c:pt idx="1">
                  <c:v>2016 год (ожидаемое)</c:v>
                </c:pt>
                <c:pt idx="2">
                  <c:v>2017 год (прогноз)</c:v>
                </c:pt>
                <c:pt idx="3">
                  <c:v>2018 год (прогноз)</c:v>
                </c:pt>
                <c:pt idx="4">
                  <c:v>2019 год (прогноз)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2.4335828899689591E-2</c:v>
                </c:pt>
                <c:pt idx="1">
                  <c:v>3.7188781705372771E-2</c:v>
                </c:pt>
                <c:pt idx="2">
                  <c:v>2.7195541059735675E-2</c:v>
                </c:pt>
                <c:pt idx="3">
                  <c:v>2.9223470557025684E-2</c:v>
                </c:pt>
                <c:pt idx="4">
                  <c:v>4.8251684379202214E-2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>
                <c:manualLayout>
                  <c:x val="1.6616314199395771E-2"/>
                  <c:y val="-7.2926169240009834E-3"/>
                </c:manualLayout>
              </c:layout>
              <c:showVal val="1"/>
            </c:dLbl>
            <c:dLbl>
              <c:idx val="2"/>
              <c:layout>
                <c:manualLayout>
                  <c:x val="9.0634441087615626E-3"/>
                  <c:y val="-7.2926169240009834E-3"/>
                </c:manualLayout>
              </c:layout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2015 год (отчет)</c:v>
                </c:pt>
                <c:pt idx="1">
                  <c:v>2016 год (ожидаемое)</c:v>
                </c:pt>
                <c:pt idx="2">
                  <c:v>2017 год (прогноз)</c:v>
                </c:pt>
                <c:pt idx="3">
                  <c:v>2018 год (прогноз)</c:v>
                </c:pt>
                <c:pt idx="4">
                  <c:v>2019 год (прогноз)</c:v>
                </c:pt>
              </c:strCache>
            </c:strRef>
          </c:cat>
          <c:val>
            <c:numRef>
              <c:f>Лист1!$D$2:$D$6</c:f>
              <c:numCache>
                <c:formatCode>0.0%</c:formatCode>
                <c:ptCount val="5"/>
                <c:pt idx="0">
                  <c:v>0.86901060483543735</c:v>
                </c:pt>
                <c:pt idx="1">
                  <c:v>0.8930959097622414</c:v>
                </c:pt>
                <c:pt idx="2">
                  <c:v>0.88246332119450455</c:v>
                </c:pt>
                <c:pt idx="3">
                  <c:v>0.86952959583801659</c:v>
                </c:pt>
                <c:pt idx="4">
                  <c:v>0.84673692039670079</c:v>
                </c:pt>
              </c:numCache>
            </c:numRef>
          </c:val>
        </c:ser>
        <c:shape val="cylinder"/>
        <c:axId val="125235584"/>
        <c:axId val="125237120"/>
        <c:axId val="0"/>
      </c:bar3DChart>
      <c:catAx>
        <c:axId val="12523558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400" b="1" i="0" baseline="0"/>
            </a:pPr>
            <a:endParaRPr lang="ru-RU"/>
          </a:p>
        </c:txPr>
        <c:crossAx val="125237120"/>
        <c:crosses val="autoZero"/>
        <c:auto val="1"/>
        <c:lblAlgn val="ctr"/>
        <c:lblOffset val="100"/>
      </c:catAx>
      <c:valAx>
        <c:axId val="125237120"/>
        <c:scaling>
          <c:orientation val="minMax"/>
        </c:scaling>
        <c:axPos val="b"/>
        <c:majorGridlines/>
        <c:numFmt formatCode="0.0%" sourceLinked="1"/>
        <c:tickLblPos val="nextTo"/>
        <c:crossAx val="125235584"/>
        <c:crosses val="autoZero"/>
        <c:crossBetween val="between"/>
      </c:valAx>
      <c:spPr>
        <a:noFill/>
        <a:ln w="27914">
          <a:noFill/>
        </a:ln>
      </c:spPr>
    </c:plotArea>
    <c:legend>
      <c:legendPos val="b"/>
      <c:layout/>
      <c:txPr>
        <a:bodyPr/>
        <a:lstStyle/>
        <a:p>
          <a:pPr>
            <a:defRPr sz="1400" b="1" i="0" baseline="0"/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0.68417916549066138"/>
          <c:y val="0.5949827879555204"/>
          <c:w val="0.22627297424580617"/>
          <c:h val="0.3824041467178457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5"/>
          <c:dPt>
            <c:idx val="0"/>
            <c:explosion val="0"/>
            <c:spPr>
              <a:solidFill>
                <a:srgbClr val="0070C0"/>
              </a:solidFill>
              <a:ln>
                <a:solidFill>
                  <a:schemeClr val="accent1"/>
                </a:solidFill>
              </a:ln>
            </c:spPr>
          </c:dPt>
          <c:dPt>
            <c:idx val="1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0.17162428774277841"/>
                  <c:y val="-0.25423662441515149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endParaRPr lang="ru-RU" dirty="0" smtClean="0"/>
                  </a:p>
                  <a:p>
                    <a:pPr>
                      <a:defRPr/>
                    </a:pPr>
                    <a:r>
                      <a:rPr lang="ru-RU" dirty="0" smtClean="0"/>
                      <a:t>96,9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numFmt formatCode="#,##0.0" sourceLinked="0"/>
              <c:spPr>
                <a:ln>
                  <a:noFill/>
                </a:ln>
              </c:spPr>
              <c:dLblPos val="bestFit"/>
            </c:dLbl>
            <c:dLbl>
              <c:idx val="1"/>
              <c:delete val="1"/>
            </c:dLbl>
            <c:numFmt formatCode="#,##0.0" sourceLinked="0"/>
            <c:spPr>
              <a:ln>
                <a:noFill/>
              </a:ln>
            </c:sp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фед.налоги</c:v>
                </c:pt>
                <c:pt idx="1">
                  <c:v>местные налоги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314545.5</c:v>
                </c:pt>
                <c:pt idx="1">
                  <c:v>10131</c:v>
                </c:pt>
              </c:numCache>
            </c:numRef>
          </c:val>
        </c:ser>
        <c:firstSliceAng val="0"/>
      </c:pieChart>
      <c:spPr>
        <a:noFill/>
        <a:ln w="21759">
          <a:noFill/>
        </a:ln>
      </c:spPr>
    </c:plotArea>
    <c:plotVisOnly val="1"/>
    <c:dispBlanksAs val="zero"/>
  </c:chart>
  <c:txPr>
    <a:bodyPr/>
    <a:lstStyle/>
    <a:p>
      <a:pPr>
        <a:defRPr sz="1545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view3D>
      <c:rAngAx val="1"/>
    </c:view3D>
    <c:plotArea>
      <c:layout>
        <c:manualLayout>
          <c:layoutTarget val="inner"/>
          <c:xMode val="edge"/>
          <c:yMode val="edge"/>
          <c:x val="0.11172802723983849"/>
          <c:y val="3.3590733590733592E-2"/>
          <c:w val="0.59097467546286453"/>
          <c:h val="0.705245898316764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9 в изм'!$B$2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5.4127198917455904E-3"/>
                  <c:y val="-0.10144927536231878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8.6956521739130724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2.8985507246376812E-3"/>
                </c:manualLayout>
              </c:layout>
              <c:showVal val="1"/>
            </c:dLbl>
            <c:dLbl>
              <c:idx val="4"/>
              <c:layout>
                <c:manualLayout>
                  <c:x val="5.4127198917456173E-3"/>
                  <c:y val="8.1159420289855247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'слайд 9 в изм'!$A$3:$A$7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9 в изм'!$B$3:$B$7</c:f>
              <c:numCache>
                <c:formatCode>#,##0.0</c:formatCode>
                <c:ptCount val="5"/>
                <c:pt idx="0">
                  <c:v>458947.3</c:v>
                </c:pt>
                <c:pt idx="1">
                  <c:v>226229.8</c:v>
                </c:pt>
                <c:pt idx="2">
                  <c:v>276157.90000000002</c:v>
                </c:pt>
                <c:pt idx="3">
                  <c:v>276157.90000000002</c:v>
                </c:pt>
                <c:pt idx="4">
                  <c:v>276157.90000000002</c:v>
                </c:pt>
              </c:numCache>
            </c:numRef>
          </c:val>
        </c:ser>
        <c:ser>
          <c:idx val="1"/>
          <c:order val="1"/>
          <c:tx>
            <c:strRef>
              <c:f>'слайд 9 в изм'!$C$2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3"/>
              <c:layout>
                <c:manualLayout>
                  <c:x val="1.5015015015015076E-3"/>
                  <c:y val="-5.1480051480051496E-3"/>
                </c:manualLayout>
              </c:layout>
              <c:showVal val="1"/>
            </c:dLbl>
            <c:dLbl>
              <c:idx val="4"/>
              <c:layout>
                <c:manualLayout>
                  <c:x val="1.5015015015015076E-3"/>
                  <c:y val="-5.1480051480051496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'слайд 9 в изм'!$A$3:$A$7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9 в изм'!$C$3:$C$7</c:f>
              <c:numCache>
                <c:formatCode>#,##0.0</c:formatCode>
                <c:ptCount val="5"/>
                <c:pt idx="0">
                  <c:v>27930.7</c:v>
                </c:pt>
                <c:pt idx="1">
                  <c:v>30135.8</c:v>
                </c:pt>
                <c:pt idx="2">
                  <c:v>30135.8</c:v>
                </c:pt>
                <c:pt idx="3">
                  <c:v>30135.8</c:v>
                </c:pt>
                <c:pt idx="4">
                  <c:v>30135.8</c:v>
                </c:pt>
              </c:numCache>
            </c:numRef>
          </c:val>
        </c:ser>
        <c:ser>
          <c:idx val="2"/>
          <c:order val="2"/>
          <c:tx>
            <c:strRef>
              <c:f>'слайд 9 в изм'!$D$2</c:f>
              <c:strCache>
                <c:ptCount val="1"/>
                <c:pt idx="0">
                  <c:v>Акцизы на нефтепродукты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2"/>
              <c:delete val="1"/>
            </c:dLbl>
            <c:dLbl>
              <c:idx val="3"/>
              <c:layout/>
              <c:tx>
                <c:rich>
                  <a:bodyPr/>
                  <a:lstStyle/>
                  <a:p>
                    <a:endParaRPr lang="ru-RU" smtClean="0"/>
                  </a:p>
                  <a:p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endParaRPr lang="ru-RU" smtClean="0"/>
                  </a:p>
                  <a:p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'слайд 9 в изм'!$A$3:$A$7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9 в изм'!$D$3:$D$7</c:f>
              <c:numCache>
                <c:formatCode>#,##0.0</c:formatCode>
                <c:ptCount val="5"/>
                <c:pt idx="0">
                  <c:v>43920.6</c:v>
                </c:pt>
                <c:pt idx="1">
                  <c:v>54219.4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3"/>
          <c:order val="3"/>
          <c:tx>
            <c:strRef>
              <c:f>'слайд 9 в изм'!$E$2</c:f>
              <c:strCache>
                <c:ptCount val="1"/>
                <c:pt idx="0">
                  <c:v>Остальные налоговые доходы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9.0211998195760482E-3"/>
                  <c:y val="-4.6376811594202899E-2"/>
                </c:manualLayout>
              </c:layout>
              <c:showVal val="1"/>
            </c:dLbl>
            <c:dLbl>
              <c:idx val="1"/>
              <c:layout>
                <c:manualLayout>
                  <c:x val="3.6084799278304144E-3"/>
                  <c:y val="-5.5072463768115983E-2"/>
                </c:manualLayout>
              </c:layout>
              <c:showVal val="1"/>
            </c:dLbl>
            <c:dLbl>
              <c:idx val="2"/>
              <c:layout>
                <c:manualLayout>
                  <c:x val="5.4127198917456173E-3"/>
                  <c:y val="-4.9275362318840575E-2"/>
                </c:manualLayout>
              </c:layout>
              <c:showVal val="1"/>
            </c:dLbl>
            <c:dLbl>
              <c:idx val="3"/>
              <c:layout>
                <c:manualLayout>
                  <c:x val="3.6084799278304144E-3"/>
                  <c:y val="-4.3478260869565223E-2"/>
                </c:manualLayout>
              </c:layout>
              <c:showVal val="1"/>
            </c:dLbl>
            <c:dLbl>
              <c:idx val="4"/>
              <c:layout>
                <c:manualLayout>
                  <c:x val="3.6084799278304144E-3"/>
                  <c:y val="-4.6376811594202899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'слайд 9 в изм'!$A$3:$A$7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9 в изм'!$E$3:$E$7</c:f>
              <c:numCache>
                <c:formatCode>#,##0.0</c:formatCode>
                <c:ptCount val="5"/>
                <c:pt idx="0">
                  <c:v>19252.400000000001</c:v>
                </c:pt>
                <c:pt idx="1">
                  <c:v>18164.400000000023</c:v>
                </c:pt>
                <c:pt idx="2">
                  <c:v>18382.799999999956</c:v>
                </c:pt>
                <c:pt idx="3">
                  <c:v>18382.799999999956</c:v>
                </c:pt>
                <c:pt idx="4">
                  <c:v>18382.799999999956</c:v>
                </c:pt>
              </c:numCache>
            </c:numRef>
          </c:val>
        </c:ser>
        <c:shape val="cylinder"/>
        <c:axId val="36604160"/>
        <c:axId val="36630528"/>
        <c:axId val="0"/>
      </c:bar3DChart>
      <c:catAx>
        <c:axId val="36604160"/>
        <c:scaling>
          <c:orientation val="minMax"/>
        </c:scaling>
        <c:axPos val="b"/>
        <c:tickLblPos val="nextTo"/>
        <c:crossAx val="36630528"/>
        <c:crosses val="autoZero"/>
        <c:auto val="1"/>
        <c:lblAlgn val="ctr"/>
        <c:lblOffset val="100"/>
      </c:catAx>
      <c:valAx>
        <c:axId val="36630528"/>
        <c:scaling>
          <c:orientation val="minMax"/>
        </c:scaling>
        <c:axPos val="l"/>
        <c:majorGridlines/>
        <c:numFmt formatCode="#,##0.0" sourceLinked="1"/>
        <c:tickLblPos val="nextTo"/>
        <c:crossAx val="36604160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73695266132274007"/>
          <c:y val="0.21248431783864871"/>
          <c:w val="0.2465308221607434"/>
          <c:h val="0.54156933086066728"/>
        </c:manualLayout>
      </c:layout>
    </c:legend>
    <c:plotVisOnly val="1"/>
  </c:chart>
  <c:spPr>
    <a:noFill/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9426056256242734E-2"/>
          <c:y val="3.6864406779661019E-2"/>
          <c:w val="0.63518384317004661"/>
          <c:h val="0.67651986298322875"/>
        </c:manualLayout>
      </c:layout>
      <c:bar3DChart>
        <c:barDir val="col"/>
        <c:grouping val="clustered"/>
        <c:ser>
          <c:idx val="0"/>
          <c:order val="0"/>
          <c:tx>
            <c:strRef>
              <c:f>'слайд 10 в изм'!$C$4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'слайд 10 в изм'!$B$5:$B$9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10 в изм'!$C$5:$C$9</c:f>
              <c:numCache>
                <c:formatCode>#,##0.0</c:formatCode>
                <c:ptCount val="5"/>
                <c:pt idx="0">
                  <c:v>57971</c:v>
                </c:pt>
                <c:pt idx="1">
                  <c:v>55315.4</c:v>
                </c:pt>
                <c:pt idx="2">
                  <c:v>50809</c:v>
                </c:pt>
                <c:pt idx="3">
                  <c:v>51050.400000000001</c:v>
                </c:pt>
                <c:pt idx="4">
                  <c:v>51038.400000000001</c:v>
                </c:pt>
              </c:numCache>
            </c:numRef>
          </c:val>
        </c:ser>
        <c:ser>
          <c:idx val="1"/>
          <c:order val="1"/>
          <c:tx>
            <c:strRef>
              <c:f>'слайд 10 в изм'!$D$4</c:f>
              <c:strCache>
                <c:ptCount val="1"/>
                <c:pt idx="0">
                  <c:v>Доходы от продажи активов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1"/>
              <c:layout>
                <c:manualLayout>
                  <c:x val="5.8997050147492703E-3"/>
                  <c:y val="0"/>
                </c:manualLayout>
              </c:layout>
              <c:showVal val="1"/>
            </c:dLbl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'слайд 10 в изм'!$B$5:$B$9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10 в изм'!$D$5:$D$9</c:f>
              <c:numCache>
                <c:formatCode>#,##0.0</c:formatCode>
                <c:ptCount val="5"/>
                <c:pt idx="0">
                  <c:v>24452.5</c:v>
                </c:pt>
                <c:pt idx="1">
                  <c:v>64352.3</c:v>
                </c:pt>
                <c:pt idx="2">
                  <c:v>3340</c:v>
                </c:pt>
                <c:pt idx="3">
                  <c:v>3080</c:v>
                </c:pt>
                <c:pt idx="4">
                  <c:v>57540.9</c:v>
                </c:pt>
              </c:numCache>
            </c:numRef>
          </c:val>
        </c:ser>
        <c:ser>
          <c:idx val="2"/>
          <c:order val="2"/>
          <c:tx>
            <c:strRef>
              <c:f>'слайд 10 в изм'!$E$4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'слайд 10 в изм'!$B$5:$B$9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10 в изм'!$E$5:$E$9</c:f>
              <c:numCache>
                <c:formatCode>#,##0.0</c:formatCode>
                <c:ptCount val="5"/>
                <c:pt idx="0">
                  <c:v>27345</c:v>
                </c:pt>
                <c:pt idx="1">
                  <c:v>28333.9</c:v>
                </c:pt>
                <c:pt idx="2">
                  <c:v>31714.9</c:v>
                </c:pt>
                <c:pt idx="3">
                  <c:v>27328.799999999996</c:v>
                </c:pt>
                <c:pt idx="4">
                  <c:v>28239.3</c:v>
                </c:pt>
              </c:numCache>
            </c:numRef>
          </c:val>
        </c:ser>
        <c:ser>
          <c:idx val="3"/>
          <c:order val="3"/>
          <c:tx>
            <c:strRef>
              <c:f>'слайд 10 в изм'!$F$4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'слайд 10 в изм'!$B$5:$B$9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'слайд 10 в изм'!$F$5:$F$9</c:f>
              <c:numCache>
                <c:formatCode>#,##0.0</c:formatCode>
                <c:ptCount val="5"/>
                <c:pt idx="0">
                  <c:v>15740.199999999988</c:v>
                </c:pt>
                <c:pt idx="1">
                  <c:v>24941.4</c:v>
                </c:pt>
                <c:pt idx="2">
                  <c:v>11874</c:v>
                </c:pt>
                <c:pt idx="3">
                  <c:v>12253.999999999984</c:v>
                </c:pt>
                <c:pt idx="4">
                  <c:v>12367</c:v>
                </c:pt>
              </c:numCache>
            </c:numRef>
          </c:val>
        </c:ser>
        <c:shape val="cylinder"/>
        <c:axId val="36757504"/>
        <c:axId val="36759040"/>
        <c:axId val="0"/>
      </c:bar3DChart>
      <c:catAx>
        <c:axId val="3675750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6759040"/>
        <c:crosses val="autoZero"/>
        <c:auto val="1"/>
        <c:lblAlgn val="ctr"/>
        <c:lblOffset val="100"/>
      </c:catAx>
      <c:valAx>
        <c:axId val="36759040"/>
        <c:scaling>
          <c:orientation val="minMax"/>
        </c:scaling>
        <c:axPos val="l"/>
        <c:majorGridlines/>
        <c:numFmt formatCode="#,##0.0" sourceLinked="1"/>
        <c:tickLblPos val="nextTo"/>
        <c:crossAx val="36757504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77885768703690794"/>
          <c:y val="0.11751501401307884"/>
          <c:w val="0.21229275544096868"/>
          <c:h val="0.69717336180434897"/>
        </c:manualLayout>
      </c:layout>
      <c:txPr>
        <a:bodyPr/>
        <a:lstStyle/>
        <a:p>
          <a:pPr>
            <a:defRPr sz="1800"/>
          </a:pPr>
          <a:endParaRPr lang="ru-RU"/>
        </a:p>
      </c:txPr>
    </c:legend>
    <c:plotVisOnly val="1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Лист5!$A$6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66FFFF"/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Лист5!$B$6:$F$6</c:f>
              <c:numCache>
                <c:formatCode>#,##0.0</c:formatCode>
                <c:ptCount val="5"/>
                <c:pt idx="0">
                  <c:v>817369.1</c:v>
                </c:pt>
                <c:pt idx="1">
                  <c:v>1047701.5</c:v>
                </c:pt>
                <c:pt idx="2">
                  <c:v>1052466.5</c:v>
                </c:pt>
                <c:pt idx="3">
                  <c:v>548857.9</c:v>
                </c:pt>
                <c:pt idx="4">
                  <c:v>548857.9</c:v>
                </c:pt>
              </c:numCache>
            </c:numRef>
          </c:val>
        </c:ser>
        <c:ser>
          <c:idx val="1"/>
          <c:order val="1"/>
          <c:tx>
            <c:strRef>
              <c:f>Лист5!$A$7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9FF99"/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Лист5!$B$7:$F$7</c:f>
              <c:numCache>
                <c:formatCode>#,##0.0</c:formatCode>
                <c:ptCount val="5"/>
                <c:pt idx="0">
                  <c:v>1490874.9</c:v>
                </c:pt>
                <c:pt idx="1">
                  <c:v>1152634.6000000001</c:v>
                </c:pt>
                <c:pt idx="2">
                  <c:v>616068.80000000005</c:v>
                </c:pt>
                <c:pt idx="3">
                  <c:v>805003.2</c:v>
                </c:pt>
                <c:pt idx="4">
                  <c:v>691042.3</c:v>
                </c:pt>
              </c:numCache>
            </c:numRef>
          </c:val>
        </c:ser>
        <c:ser>
          <c:idx val="2"/>
          <c:order val="2"/>
          <c:tx>
            <c:strRef>
              <c:f>Лист5!$A$8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FFCCCC"/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Лист5!$B$8:$F$8</c:f>
              <c:numCache>
                <c:formatCode>#,##0.0</c:formatCode>
                <c:ptCount val="5"/>
                <c:pt idx="0">
                  <c:v>1459706.8</c:v>
                </c:pt>
                <c:pt idx="1">
                  <c:v>1416370.6</c:v>
                </c:pt>
                <c:pt idx="2">
                  <c:v>1477842.5</c:v>
                </c:pt>
                <c:pt idx="3">
                  <c:v>1414265.2</c:v>
                </c:pt>
                <c:pt idx="4">
                  <c:v>1359649.7</c:v>
                </c:pt>
              </c:numCache>
            </c:numRef>
          </c:val>
        </c:ser>
        <c:ser>
          <c:idx val="3"/>
          <c:order val="3"/>
          <c:tx>
            <c:strRef>
              <c:f>Лист5!$A$9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dLbls>
            <c:dLbl>
              <c:idx val="0"/>
              <c:layout>
                <c:manualLayout>
                  <c:x val="5.8479532163742687E-2"/>
                  <c:y val="-2.0833333333333412E-2"/>
                </c:manualLayout>
              </c:layout>
              <c:showVal val="1"/>
            </c:dLbl>
            <c:dLbl>
              <c:idx val="1"/>
              <c:layout>
                <c:manualLayout>
                  <c:x val="5.8479532163742687E-2"/>
                  <c:y val="2.3148148148148147E-3"/>
                </c:manualLayout>
              </c:layout>
              <c:showVal val="1"/>
            </c:dLbl>
            <c:dLbl>
              <c:idx val="2"/>
              <c:layout>
                <c:manualLayout>
                  <c:x val="8.771929824561403E-3"/>
                  <c:y val="-1.8518518518518566E-2"/>
                </c:manualLayout>
              </c:layout>
              <c:showVal val="1"/>
            </c:dLbl>
            <c:dLbl>
              <c:idx val="3"/>
              <c:layout>
                <c:manualLayout>
                  <c:x val="1.461988304093568E-2"/>
                  <c:y val="-4.1666666666666664E-2"/>
                </c:manualLayout>
              </c:layout>
              <c:showVal val="1"/>
            </c:dLbl>
            <c:dLbl>
              <c:idx val="4"/>
              <c:layout>
                <c:manualLayout>
                  <c:x val="1.6081871345029333E-2"/>
                  <c:y val="-3.4722222222222182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Лист5!$B$9:$F$9</c:f>
              <c:numCache>
                <c:formatCode>#,##0.0</c:formatCode>
                <c:ptCount val="5"/>
                <c:pt idx="0">
                  <c:v>669076.5</c:v>
                </c:pt>
                <c:pt idx="1">
                  <c:v>478587.9</c:v>
                </c:pt>
                <c:pt idx="2">
                  <c:v>19404.900000000001</c:v>
                </c:pt>
                <c:pt idx="3">
                  <c:v>14529.6</c:v>
                </c:pt>
                <c:pt idx="4">
                  <c:v>13869.6</c:v>
                </c:pt>
              </c:numCache>
            </c:numRef>
          </c:val>
        </c:ser>
        <c:ser>
          <c:idx val="4"/>
          <c:order val="4"/>
          <c:tx>
            <c:strRef>
              <c:f>Лист5!$A$10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Лист5!$B$10:$F$10</c:f>
              <c:numCache>
                <c:formatCode>#,##0.0</c:formatCode>
                <c:ptCount val="5"/>
                <c:pt idx="0">
                  <c:v>57624.800000000003</c:v>
                </c:pt>
                <c:pt idx="1">
                  <c:v>46016.4</c:v>
                </c:pt>
                <c:pt idx="2">
                  <c:v>5697.2</c:v>
                </c:pt>
                <c:pt idx="3">
                  <c:v>5733</c:v>
                </c:pt>
                <c:pt idx="4">
                  <c:v>4540</c:v>
                </c:pt>
              </c:numCache>
            </c:numRef>
          </c:val>
        </c:ser>
        <c:ser>
          <c:idx val="5"/>
          <c:order val="5"/>
          <c:tx>
            <c:strRef>
              <c:f>Лист5!$A$11</c:f>
              <c:strCache>
                <c:ptCount val="1"/>
                <c:pt idx="0">
                  <c:v>Доходы от возврата целевых средств</c:v>
                </c:pt>
              </c:strCache>
            </c:strRef>
          </c:tx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Лист5!$B$11:$F$11</c:f>
              <c:numCache>
                <c:formatCode>#,##0.0</c:formatCode>
                <c:ptCount val="5"/>
                <c:pt idx="0">
                  <c:v>1.4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Лист5!$A$12</c:f>
              <c:strCache>
                <c:ptCount val="1"/>
                <c:pt idx="0">
                  <c:v>Возврат целевых средств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Лист5!$B$5:$F$5</c:f>
              <c:strCache>
                <c:ptCount val="5"/>
                <c:pt idx="0">
                  <c:v>2015 (отчет)</c:v>
                </c:pt>
                <c:pt idx="1">
                  <c:v>2016 (ожидаемое)</c:v>
                </c:pt>
                <c:pt idx="2">
                  <c:v>2017 (прогноз)</c:v>
                </c:pt>
                <c:pt idx="3">
                  <c:v>2018 (прогноз)</c:v>
                </c:pt>
                <c:pt idx="4">
                  <c:v>2019 (прогноз)</c:v>
                </c:pt>
              </c:strCache>
            </c:strRef>
          </c:cat>
          <c:val>
            <c:numRef>
              <c:f>Лист5!$B$12:$F$12</c:f>
              <c:numCache>
                <c:formatCode>#,##0.0</c:formatCode>
                <c:ptCount val="5"/>
                <c:pt idx="0">
                  <c:v>-12851.7</c:v>
                </c:pt>
                <c:pt idx="1">
                  <c:v>-39052.6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hape val="cylinder"/>
        <c:axId val="36832000"/>
        <c:axId val="36833536"/>
        <c:axId val="0"/>
      </c:bar3DChart>
      <c:catAx>
        <c:axId val="3683200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6833536"/>
        <c:crosses val="autoZero"/>
        <c:auto val="1"/>
        <c:lblAlgn val="ctr"/>
        <c:lblOffset val="100"/>
      </c:catAx>
      <c:valAx>
        <c:axId val="36833536"/>
        <c:scaling>
          <c:orientation val="minMax"/>
        </c:scaling>
        <c:axPos val="l"/>
        <c:majorGridlines/>
        <c:numFmt formatCode="#,##0.0" sourceLinked="1"/>
        <c:tickLblPos val="nextTo"/>
        <c:crossAx val="36832000"/>
        <c:crosses val="autoZero"/>
        <c:crossBetween val="between"/>
      </c:valAx>
      <c:spPr>
        <a:noFill/>
      </c:spPr>
    </c:plotArea>
    <c:legend>
      <c:legendPos val="r"/>
      <c:layout/>
      <c:spPr>
        <a:noFill/>
      </c:spPr>
      <c:txPr>
        <a:bodyPr/>
        <a:lstStyle/>
        <a:p>
          <a:pPr>
            <a:defRPr sz="1800"/>
          </a:pPr>
          <a:endParaRPr lang="ru-RU"/>
        </a:p>
      </c:txPr>
    </c:legend>
    <c:plotVisOnly val="1"/>
  </c:chart>
  <c:spPr>
    <a:noFill/>
  </c:spPr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программный!$G$8</c:f>
              <c:strCache>
                <c:ptCount val="1"/>
                <c:pt idx="0">
                  <c:v>Прочие программы</c:v>
                </c:pt>
              </c:strCache>
            </c:strRef>
          </c:tx>
          <c:dLbls>
            <c:dLbl>
              <c:idx val="0"/>
              <c:layout>
                <c:manualLayout>
                  <c:x val="7.1839080459770123E-3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1.2931034482758621E-2"/>
                  <c:y val="-4.6296296296296502E-3"/>
                </c:manualLayout>
              </c:layout>
              <c:showVal val="1"/>
            </c:dLbl>
            <c:dLbl>
              <c:idx val="2"/>
              <c:layout>
                <c:manualLayout>
                  <c:x val="1.0057471264367894E-2"/>
                  <c:y val="4.6296296296296502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Val val="1"/>
          </c:dLbls>
          <c:cat>
            <c:strRef>
              <c:f>программный!$H$7:$J$7</c:f>
              <c:strCache>
                <c:ptCount val="3"/>
                <c:pt idx="0">
                  <c:v>2015 год (отчет)</c:v>
                </c:pt>
                <c:pt idx="1">
                  <c:v>2016 год (план)</c:v>
                </c:pt>
                <c:pt idx="2">
                  <c:v>2017 год (проект)</c:v>
                </c:pt>
              </c:strCache>
            </c:strRef>
          </c:cat>
          <c:val>
            <c:numRef>
              <c:f>программный!$H$8:$J$8</c:f>
              <c:numCache>
                <c:formatCode>#,##0.0</c:formatCode>
                <c:ptCount val="3"/>
                <c:pt idx="0">
                  <c:v>233.6</c:v>
                </c:pt>
                <c:pt idx="1">
                  <c:v>159.30000000000001</c:v>
                </c:pt>
                <c:pt idx="2">
                  <c:v>303.7</c:v>
                </c:pt>
              </c:numCache>
            </c:numRef>
          </c:val>
        </c:ser>
        <c:ser>
          <c:idx val="1"/>
          <c:order val="1"/>
          <c:tx>
            <c:strRef>
              <c:f>программный!$G$9</c:f>
              <c:strCache>
                <c:ptCount val="1"/>
                <c:pt idx="0">
                  <c:v>Социально-экономическое развитие</c:v>
                </c:pt>
              </c:strCache>
            </c:strRef>
          </c:tx>
          <c:dLbls>
            <c:dLbl>
              <c:idx val="0"/>
              <c:layout>
                <c:manualLayout>
                  <c:x val="1.4367816091954019E-2"/>
                  <c:y val="-4.6296296296296502E-3"/>
                </c:manualLayout>
              </c:layout>
              <c:showVal val="1"/>
            </c:dLbl>
            <c:dLbl>
              <c:idx val="1"/>
              <c:layout>
                <c:manualLayout>
                  <c:x val="1.1494252873563218E-2"/>
                  <c:y val="6.9444444444444605E-3"/>
                </c:manualLayout>
              </c:layout>
              <c:showVal val="1"/>
            </c:dLbl>
            <c:dLbl>
              <c:idx val="2"/>
              <c:layout>
                <c:manualLayout>
                  <c:x val="1.0057471264367894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программный!$H$7:$J$7</c:f>
              <c:strCache>
                <c:ptCount val="3"/>
                <c:pt idx="0">
                  <c:v>2015 год (отчет)</c:v>
                </c:pt>
                <c:pt idx="1">
                  <c:v>2016 год (план)</c:v>
                </c:pt>
                <c:pt idx="2">
                  <c:v>2017 год (проект)</c:v>
                </c:pt>
              </c:strCache>
            </c:strRef>
          </c:cat>
          <c:val>
            <c:numRef>
              <c:f>программный!$H$9:$J$9</c:f>
              <c:numCache>
                <c:formatCode>#,##0.0</c:formatCode>
                <c:ptCount val="3"/>
                <c:pt idx="0">
                  <c:v>1970</c:v>
                </c:pt>
                <c:pt idx="1">
                  <c:v>1930.7</c:v>
                </c:pt>
                <c:pt idx="2">
                  <c:v>836.6</c:v>
                </c:pt>
              </c:numCache>
            </c:numRef>
          </c:val>
        </c:ser>
        <c:ser>
          <c:idx val="2"/>
          <c:order val="2"/>
          <c:tx>
            <c:strRef>
              <c:f>программный!$G$10</c:f>
              <c:strCache>
                <c:ptCount val="1"/>
                <c:pt idx="0">
                  <c:v>Социально-культурное развитие</c:v>
                </c:pt>
              </c:strCache>
            </c:strRef>
          </c:tx>
          <c:dLbls>
            <c:dLbl>
              <c:idx val="0"/>
              <c:layout>
                <c:manualLayout>
                  <c:x val="1.4367816091954019E-2"/>
                  <c:y val="4.2437781360067313E-17"/>
                </c:manualLayout>
              </c:layout>
              <c:showVal val="1"/>
            </c:dLbl>
            <c:dLbl>
              <c:idx val="1"/>
              <c:layout>
                <c:manualLayout>
                  <c:x val="1.1494252873563218E-2"/>
                  <c:y val="-4.6296296296296502E-3"/>
                </c:manualLayout>
              </c:layout>
              <c:showVal val="1"/>
            </c:dLbl>
            <c:dLbl>
              <c:idx val="2"/>
              <c:layout>
                <c:manualLayout>
                  <c:x val="1.7241379310344841E-2"/>
                  <c:y val="9.2592592592593212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программный!$H$7:$J$7</c:f>
              <c:strCache>
                <c:ptCount val="3"/>
                <c:pt idx="0">
                  <c:v>2015 год (отчет)</c:v>
                </c:pt>
                <c:pt idx="1">
                  <c:v>2016 год (план)</c:v>
                </c:pt>
                <c:pt idx="2">
                  <c:v>2017 год (проект)</c:v>
                </c:pt>
              </c:strCache>
            </c:strRef>
          </c:cat>
          <c:val>
            <c:numRef>
              <c:f>программный!$H$10:$J$10</c:f>
              <c:numCache>
                <c:formatCode>#,##0.0</c:formatCode>
                <c:ptCount val="3"/>
                <c:pt idx="0">
                  <c:v>2466</c:v>
                </c:pt>
                <c:pt idx="1">
                  <c:v>2253</c:v>
                </c:pt>
                <c:pt idx="2">
                  <c:v>2088.1999999999998</c:v>
                </c:pt>
              </c:numCache>
            </c:numRef>
          </c:val>
        </c:ser>
        <c:shape val="cylinder"/>
        <c:axId val="36883456"/>
        <c:axId val="36893440"/>
        <c:axId val="0"/>
      </c:bar3DChart>
      <c:catAx>
        <c:axId val="368834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 i="0" baseline="0"/>
            </a:pPr>
            <a:endParaRPr lang="ru-RU"/>
          </a:p>
        </c:txPr>
        <c:crossAx val="36893440"/>
        <c:crosses val="autoZero"/>
        <c:auto val="1"/>
        <c:lblAlgn val="ctr"/>
        <c:lblOffset val="100"/>
      </c:catAx>
      <c:valAx>
        <c:axId val="36893440"/>
        <c:scaling>
          <c:orientation val="minMax"/>
        </c:scaling>
        <c:axPos val="l"/>
        <c:majorGridlines/>
        <c:numFmt formatCode="#,##0.0" sourceLinked="1"/>
        <c:tickLblPos val="nextTo"/>
        <c:crossAx val="368834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 b="1" i="0" baseline="0"/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rotY val="10"/>
      <c:depthPercent val="130"/>
      <c:rAngAx val="1"/>
    </c:view3D>
    <c:plotArea>
      <c:layout>
        <c:manualLayout>
          <c:layoutTarget val="inner"/>
          <c:xMode val="edge"/>
          <c:yMode val="edge"/>
          <c:x val="6.794317014720988E-2"/>
          <c:y val="1.4529808773903263E-2"/>
          <c:w val="0.91756407622960179"/>
          <c:h val="0.83531139857517978"/>
        </c:manualLayout>
      </c:layout>
      <c:bar3DChart>
        <c:barDir val="col"/>
        <c:grouping val="stacked"/>
        <c:ser>
          <c:idx val="0"/>
          <c:order val="0"/>
          <c:dPt>
            <c:idx val="0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rgbClr val="92D050"/>
              </a:solidFill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1"/>
              <c:layout>
                <c:manualLayout>
                  <c:x val="4.3478260869565313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'динамика расходов'!$A$6:$A$11</c:f>
              <c:strCache>
                <c:ptCount val="6"/>
                <c:pt idx="0">
                  <c:v>2015 год факт</c:v>
                </c:pt>
                <c:pt idx="1">
                  <c:v>2016 год утвержденный план</c:v>
                </c:pt>
                <c:pt idx="2">
                  <c:v>2016 год уточненный план</c:v>
                </c:pt>
                <c:pt idx="3">
                  <c:v>2017 год проект</c:v>
                </c:pt>
                <c:pt idx="4">
                  <c:v>2018 год проект</c:v>
                </c:pt>
                <c:pt idx="5">
                  <c:v>2019 год проект</c:v>
                </c:pt>
              </c:strCache>
            </c:strRef>
          </c:cat>
          <c:val>
            <c:numRef>
              <c:f>'динамика расходов'!$B$6:$B$11</c:f>
              <c:numCache>
                <c:formatCode>#,##0.0</c:formatCode>
                <c:ptCount val="6"/>
                <c:pt idx="0">
                  <c:v>5108.7</c:v>
                </c:pt>
                <c:pt idx="1">
                  <c:v>3443.8</c:v>
                </c:pt>
                <c:pt idx="2">
                  <c:v>4686.6000000000004</c:v>
                </c:pt>
                <c:pt idx="3">
                  <c:v>3593.9</c:v>
                </c:pt>
                <c:pt idx="4">
                  <c:v>3206.8</c:v>
                </c:pt>
                <c:pt idx="5">
                  <c:v>3091.8</c:v>
                </c:pt>
              </c:numCache>
            </c:numRef>
          </c:val>
        </c:ser>
        <c:shape val="cylinder"/>
        <c:axId val="36953088"/>
        <c:axId val="36967168"/>
        <c:axId val="0"/>
      </c:bar3DChart>
      <c:catAx>
        <c:axId val="3695308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6967168"/>
        <c:crosses val="autoZero"/>
        <c:auto val="1"/>
        <c:lblAlgn val="ctr"/>
        <c:lblOffset val="100"/>
      </c:catAx>
      <c:valAx>
        <c:axId val="36967168"/>
        <c:scaling>
          <c:orientation val="minMax"/>
        </c:scaling>
        <c:axPos val="l"/>
        <c:majorGridlines/>
        <c:numFmt formatCode="#,##0.0" sourceLinked="1"/>
        <c:tickLblPos val="nextTo"/>
        <c:crossAx val="36953088"/>
        <c:crosses val="autoZero"/>
        <c:crossBetween val="between"/>
      </c:valAx>
    </c:plotArea>
    <c:plotVisOnly val="1"/>
  </c:chart>
  <c:spPr>
    <a:scene3d>
      <a:camera prst="orthographicFront"/>
      <a:lightRig rig="threePt" dir="t"/>
    </a:scene3d>
    <a:sp3d>
      <a:bevelB prst="convex"/>
    </a:sp3d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2017</a:t>
            </a:r>
            <a:r>
              <a:rPr lang="ru-RU" sz="2000"/>
              <a:t> год</a:t>
            </a:r>
            <a:endParaRPr lang="en-US" sz="200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Лист5!$B$6</c:f>
              <c:strCache>
                <c:ptCount val="1"/>
                <c:pt idx="0">
                  <c:v>2017</c:v>
                </c:pt>
              </c:strCache>
            </c:strRef>
          </c:tx>
          <c:explosion val="25"/>
          <c:dLbls>
            <c:dLbl>
              <c:idx val="4"/>
              <c:layout>
                <c:manualLayout>
                  <c:x val="6.7583114610673834E-3"/>
                  <c:y val="-4.9784558180227471E-2"/>
                </c:manualLayout>
              </c:layout>
              <c:showPercent val="1"/>
            </c:dLbl>
            <c:dLbl>
              <c:idx val="5"/>
              <c:layout>
                <c:manualLayout>
                  <c:x val="-3.4516841644794398E-2"/>
                  <c:y val="5.6450860309128027E-2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Лист5!$A$7:$A$57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бюджетам субъектов Российской Федерации и муниципальных образований общего характера</c:v>
                </c:pt>
              </c:strCache>
            </c:strRef>
          </c:cat>
          <c:val>
            <c:numRef>
              <c:f>Лист5!$B$7:$B$57</c:f>
              <c:numCache>
                <c:formatCode>#,##0.0</c:formatCode>
                <c:ptCount val="14"/>
                <c:pt idx="0">
                  <c:v>405453.8</c:v>
                </c:pt>
                <c:pt idx="1">
                  <c:v>3025.8</c:v>
                </c:pt>
                <c:pt idx="2">
                  <c:v>164382.79999999999</c:v>
                </c:pt>
                <c:pt idx="3">
                  <c:v>361873.69999999995</c:v>
                </c:pt>
                <c:pt idx="4">
                  <c:v>229698</c:v>
                </c:pt>
                <c:pt idx="5">
                  <c:v>4420.9000000000005</c:v>
                </c:pt>
                <c:pt idx="6">
                  <c:v>1912064.4</c:v>
                </c:pt>
                <c:pt idx="7">
                  <c:v>149777.4</c:v>
                </c:pt>
                <c:pt idx="8">
                  <c:v>2841.1</c:v>
                </c:pt>
                <c:pt idx="9">
                  <c:v>265818.09999999998</c:v>
                </c:pt>
                <c:pt idx="10">
                  <c:v>9136.8000000000011</c:v>
                </c:pt>
                <c:pt idx="11">
                  <c:v>16381.7</c:v>
                </c:pt>
                <c:pt idx="12">
                  <c:v>9925</c:v>
                </c:pt>
                <c:pt idx="13">
                  <c:v>278910.3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7574113617154286"/>
          <c:y val="1.3888888888888947E-2"/>
          <c:w val="0.30483517950086864"/>
          <c:h val="0.94444444444444464"/>
        </c:manualLayout>
      </c:layout>
      <c:txPr>
        <a:bodyPr/>
        <a:lstStyle/>
        <a:p>
          <a:pPr>
            <a:defRPr sz="800" baseline="0"/>
          </a:pPr>
          <a:endParaRPr lang="ru-RU"/>
        </a:p>
      </c:txPr>
    </c:legend>
    <c:plotVisOnly val="1"/>
  </c:chart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image" Target="../media/image2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0.4459</cdr:x>
      <cdr:y>0.51366</cdr:y>
    </cdr:from>
    <cdr:to>
      <cdr:x>0.55109</cdr:x>
      <cdr:y>0.70544</cdr:y>
    </cdr:to>
    <cdr:sp macro="" textlink="">
      <cdr:nvSpPr>
        <cdr:cNvPr id="2" name="Стрелка вниз 1"/>
        <cdr:cNvSpPr/>
      </cdr:nvSpPr>
      <cdr:spPr>
        <a:xfrm xmlns:a="http://schemas.openxmlformats.org/drawingml/2006/main" rot="18819893">
          <a:off x="3714776" y="3000380"/>
          <a:ext cx="1143008" cy="928686"/>
        </a:xfrm>
        <a:prstGeom xmlns:a="http://schemas.openxmlformats.org/drawingml/2006/main" prst="downArrow">
          <a:avLst>
            <a:gd name="adj1" fmla="val 31539"/>
            <a:gd name="adj2" fmla="val 50000"/>
          </a:avLst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0.42613</cdr:x>
      <cdr:y>0</cdr:y>
    </cdr:from>
    <cdr:to>
      <cdr:x>0.6082</cdr:x>
      <cdr:y>0.27136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640137" y="0"/>
          <a:ext cx="1555303" cy="137160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08B83-9EDC-4251-A507-2B6A67251E8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B2471-63FE-47A3-B743-09358E4AD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B2471-63FE-47A3-B743-09358E4AD15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11/28/2017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C0CF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11/28/2017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11/28/2017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95883" y="1969007"/>
            <a:ext cx="7677911" cy="15041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386828" y="1937004"/>
            <a:ext cx="1059179" cy="15041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11/28/2017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11/28/2017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80FDD-9FB4-4B84-A2B6-31C0BF590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F785A-5954-4697-9B3C-E5A838A48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9057" y="-17780"/>
            <a:ext cx="8485885" cy="895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1060" y="1700910"/>
            <a:ext cx="5881878" cy="2449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C0CF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11/28/2017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chart" Target="../charts/chart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image" Target="../media/image2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" Type="http://schemas.openxmlformats.org/officeDocument/2006/relationships/image" Target="../media/image25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2" Type="http://schemas.openxmlformats.org/officeDocument/2006/relationships/image" Target="../media/image4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29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24" Type="http://schemas.openxmlformats.org/officeDocument/2006/relationships/image" Target="../media/image45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28" Type="http://schemas.openxmlformats.org/officeDocument/2006/relationships/image" Target="../media/image49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7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48.png"/><Relationship Id="rId30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4.jpeg"/><Relationship Id="rId2" Type="http://schemas.openxmlformats.org/officeDocument/2006/relationships/image" Target="../media/image51.png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28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3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28.png"/><Relationship Id="rId1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4.png"/><Relationship Id="rId7" Type="http://schemas.openxmlformats.org/officeDocument/2006/relationships/image" Target="../media/image2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.png"/><Relationship Id="rId9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7.png"/><Relationship Id="rId18" Type="http://schemas.openxmlformats.org/officeDocument/2006/relationships/image" Target="../media/image48.png"/><Relationship Id="rId26" Type="http://schemas.openxmlformats.org/officeDocument/2006/relationships/image" Target="../media/image99.png"/><Relationship Id="rId39" Type="http://schemas.openxmlformats.org/officeDocument/2006/relationships/image" Target="../media/image112.png"/><Relationship Id="rId3" Type="http://schemas.openxmlformats.org/officeDocument/2006/relationships/image" Target="../media/image78.png"/><Relationship Id="rId21" Type="http://schemas.openxmlformats.org/officeDocument/2006/relationships/image" Target="../media/image94.png"/><Relationship Id="rId34" Type="http://schemas.openxmlformats.org/officeDocument/2006/relationships/image" Target="../media/image107.png"/><Relationship Id="rId42" Type="http://schemas.openxmlformats.org/officeDocument/2006/relationships/image" Target="../media/image8.jpeg"/><Relationship Id="rId7" Type="http://schemas.openxmlformats.org/officeDocument/2006/relationships/image" Target="../media/image82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8.png"/><Relationship Id="rId33" Type="http://schemas.openxmlformats.org/officeDocument/2006/relationships/image" Target="../media/image106.png"/><Relationship Id="rId38" Type="http://schemas.openxmlformats.org/officeDocument/2006/relationships/image" Target="../media/image111.png"/><Relationship Id="rId2" Type="http://schemas.openxmlformats.org/officeDocument/2006/relationships/image" Target="../media/image4.png"/><Relationship Id="rId16" Type="http://schemas.openxmlformats.org/officeDocument/2006/relationships/image" Target="../media/image90.png"/><Relationship Id="rId20" Type="http://schemas.openxmlformats.org/officeDocument/2006/relationships/image" Target="../media/image93.png"/><Relationship Id="rId29" Type="http://schemas.openxmlformats.org/officeDocument/2006/relationships/image" Target="../media/image102.png"/><Relationship Id="rId41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5.png"/><Relationship Id="rId24" Type="http://schemas.openxmlformats.org/officeDocument/2006/relationships/image" Target="../media/image97.png"/><Relationship Id="rId32" Type="http://schemas.openxmlformats.org/officeDocument/2006/relationships/image" Target="../media/image105.png"/><Relationship Id="rId37" Type="http://schemas.openxmlformats.org/officeDocument/2006/relationships/image" Target="../media/image110.png"/><Relationship Id="rId40" Type="http://schemas.openxmlformats.org/officeDocument/2006/relationships/image" Target="../media/image113.png"/><Relationship Id="rId5" Type="http://schemas.openxmlformats.org/officeDocument/2006/relationships/image" Target="../media/image80.png"/><Relationship Id="rId15" Type="http://schemas.openxmlformats.org/officeDocument/2006/relationships/image" Target="../media/image89.png"/><Relationship Id="rId23" Type="http://schemas.openxmlformats.org/officeDocument/2006/relationships/image" Target="../media/image96.png"/><Relationship Id="rId28" Type="http://schemas.openxmlformats.org/officeDocument/2006/relationships/image" Target="../media/image101.png"/><Relationship Id="rId36" Type="http://schemas.openxmlformats.org/officeDocument/2006/relationships/image" Target="../media/image109.png"/><Relationship Id="rId10" Type="http://schemas.openxmlformats.org/officeDocument/2006/relationships/image" Target="../media/image84.png"/><Relationship Id="rId19" Type="http://schemas.openxmlformats.org/officeDocument/2006/relationships/image" Target="../media/image92.png"/><Relationship Id="rId31" Type="http://schemas.openxmlformats.org/officeDocument/2006/relationships/image" Target="../media/image104.png"/><Relationship Id="rId4" Type="http://schemas.openxmlformats.org/officeDocument/2006/relationships/image" Target="../media/image79.png"/><Relationship Id="rId9" Type="http://schemas.openxmlformats.org/officeDocument/2006/relationships/image" Target="../media/image28.png"/><Relationship Id="rId14" Type="http://schemas.openxmlformats.org/officeDocument/2006/relationships/image" Target="../media/image88.png"/><Relationship Id="rId22" Type="http://schemas.openxmlformats.org/officeDocument/2006/relationships/image" Target="../media/image95.png"/><Relationship Id="rId27" Type="http://schemas.openxmlformats.org/officeDocument/2006/relationships/image" Target="../media/image100.png"/><Relationship Id="rId30" Type="http://schemas.openxmlformats.org/officeDocument/2006/relationships/image" Target="../media/image103.png"/><Relationship Id="rId35" Type="http://schemas.openxmlformats.org/officeDocument/2006/relationships/image" Target="../media/image10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25.png"/><Relationship Id="rId18" Type="http://schemas.openxmlformats.org/officeDocument/2006/relationships/image" Target="../media/image130.png"/><Relationship Id="rId26" Type="http://schemas.openxmlformats.org/officeDocument/2006/relationships/image" Target="../media/image138.jpeg"/><Relationship Id="rId3" Type="http://schemas.openxmlformats.org/officeDocument/2006/relationships/image" Target="../media/image116.png"/><Relationship Id="rId21" Type="http://schemas.openxmlformats.org/officeDocument/2006/relationships/image" Target="../media/image133.png"/><Relationship Id="rId7" Type="http://schemas.openxmlformats.org/officeDocument/2006/relationships/image" Target="../media/image119.png"/><Relationship Id="rId12" Type="http://schemas.openxmlformats.org/officeDocument/2006/relationships/image" Target="../media/image124.png"/><Relationship Id="rId17" Type="http://schemas.openxmlformats.org/officeDocument/2006/relationships/image" Target="../media/image129.png"/><Relationship Id="rId25" Type="http://schemas.openxmlformats.org/officeDocument/2006/relationships/image" Target="../media/image137.png"/><Relationship Id="rId2" Type="http://schemas.openxmlformats.org/officeDocument/2006/relationships/image" Target="../media/image115.png"/><Relationship Id="rId16" Type="http://schemas.openxmlformats.org/officeDocument/2006/relationships/image" Target="../media/image128.png"/><Relationship Id="rId20" Type="http://schemas.openxmlformats.org/officeDocument/2006/relationships/image" Target="../media/image132.png"/><Relationship Id="rId29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24" Type="http://schemas.openxmlformats.org/officeDocument/2006/relationships/image" Target="../media/image136.jpeg"/><Relationship Id="rId5" Type="http://schemas.openxmlformats.org/officeDocument/2006/relationships/image" Target="../media/image117.png"/><Relationship Id="rId15" Type="http://schemas.openxmlformats.org/officeDocument/2006/relationships/image" Target="../media/image127.png"/><Relationship Id="rId23" Type="http://schemas.openxmlformats.org/officeDocument/2006/relationships/image" Target="../media/image135.png"/><Relationship Id="rId28" Type="http://schemas.openxmlformats.org/officeDocument/2006/relationships/image" Target="../media/image140.jpeg"/><Relationship Id="rId10" Type="http://schemas.openxmlformats.org/officeDocument/2006/relationships/image" Target="../media/image122.png"/><Relationship Id="rId19" Type="http://schemas.openxmlformats.org/officeDocument/2006/relationships/image" Target="../media/image131.png"/><Relationship Id="rId4" Type="http://schemas.openxmlformats.org/officeDocument/2006/relationships/image" Target="../media/image7.png"/><Relationship Id="rId9" Type="http://schemas.openxmlformats.org/officeDocument/2006/relationships/image" Target="../media/image121.png"/><Relationship Id="rId14" Type="http://schemas.openxmlformats.org/officeDocument/2006/relationships/image" Target="../media/image126.png"/><Relationship Id="rId22" Type="http://schemas.openxmlformats.org/officeDocument/2006/relationships/image" Target="../media/image134.png"/><Relationship Id="rId27" Type="http://schemas.openxmlformats.org/officeDocument/2006/relationships/image" Target="../media/image1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47.png"/><Relationship Id="rId18" Type="http://schemas.openxmlformats.org/officeDocument/2006/relationships/image" Target="../media/image152.png"/><Relationship Id="rId26" Type="http://schemas.openxmlformats.org/officeDocument/2006/relationships/image" Target="../media/image158.jpeg"/><Relationship Id="rId3" Type="http://schemas.openxmlformats.org/officeDocument/2006/relationships/image" Target="../media/image48.png"/><Relationship Id="rId21" Type="http://schemas.openxmlformats.org/officeDocument/2006/relationships/image" Target="../media/image154.png"/><Relationship Id="rId7" Type="http://schemas.openxmlformats.org/officeDocument/2006/relationships/image" Target="../media/image144.png"/><Relationship Id="rId12" Type="http://schemas.openxmlformats.org/officeDocument/2006/relationships/image" Target="../media/image28.png"/><Relationship Id="rId17" Type="http://schemas.openxmlformats.org/officeDocument/2006/relationships/image" Target="../media/image151.png"/><Relationship Id="rId25" Type="http://schemas.openxmlformats.org/officeDocument/2006/relationships/image" Target="../media/image157.png"/><Relationship Id="rId2" Type="http://schemas.openxmlformats.org/officeDocument/2006/relationships/image" Target="../media/image141.png"/><Relationship Id="rId16" Type="http://schemas.openxmlformats.org/officeDocument/2006/relationships/image" Target="../media/image150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image" Target="../media/image146.png"/><Relationship Id="rId24" Type="http://schemas.openxmlformats.org/officeDocument/2006/relationships/image" Target="../media/image156.png"/><Relationship Id="rId5" Type="http://schemas.openxmlformats.org/officeDocument/2006/relationships/image" Target="../media/image32.png"/><Relationship Id="rId15" Type="http://schemas.openxmlformats.org/officeDocument/2006/relationships/image" Target="../media/image149.png"/><Relationship Id="rId23" Type="http://schemas.openxmlformats.org/officeDocument/2006/relationships/image" Target="../media/image155.png"/><Relationship Id="rId10" Type="http://schemas.openxmlformats.org/officeDocument/2006/relationships/image" Target="../media/image79.png"/><Relationship Id="rId19" Type="http://schemas.openxmlformats.org/officeDocument/2006/relationships/image" Target="../media/image153.png"/><Relationship Id="rId4" Type="http://schemas.openxmlformats.org/officeDocument/2006/relationships/image" Target="../media/image142.png"/><Relationship Id="rId9" Type="http://schemas.openxmlformats.org/officeDocument/2006/relationships/image" Target="../media/image145.png"/><Relationship Id="rId14" Type="http://schemas.openxmlformats.org/officeDocument/2006/relationships/image" Target="../media/image148.png"/><Relationship Id="rId22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13" Type="http://schemas.openxmlformats.org/officeDocument/2006/relationships/image" Target="../media/image167.jpeg"/><Relationship Id="rId3" Type="http://schemas.openxmlformats.org/officeDocument/2006/relationships/image" Target="../media/image145.png"/><Relationship Id="rId7" Type="http://schemas.openxmlformats.org/officeDocument/2006/relationships/image" Target="../media/image161.jpeg"/><Relationship Id="rId12" Type="http://schemas.openxmlformats.org/officeDocument/2006/relationships/image" Target="../media/image166.png"/><Relationship Id="rId2" Type="http://schemas.openxmlformats.org/officeDocument/2006/relationships/image" Target="../media/image4.png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11" Type="http://schemas.openxmlformats.org/officeDocument/2006/relationships/image" Target="../media/image165.png"/><Relationship Id="rId5" Type="http://schemas.openxmlformats.org/officeDocument/2006/relationships/image" Target="../media/image159.png"/><Relationship Id="rId15" Type="http://schemas.openxmlformats.org/officeDocument/2006/relationships/image" Target="../media/image169.jpeg"/><Relationship Id="rId10" Type="http://schemas.openxmlformats.org/officeDocument/2006/relationships/image" Target="../media/image164.png"/><Relationship Id="rId4" Type="http://schemas.openxmlformats.org/officeDocument/2006/relationships/image" Target="../media/image79.png"/><Relationship Id="rId9" Type="http://schemas.openxmlformats.org/officeDocument/2006/relationships/image" Target="../media/image163.png"/><Relationship Id="rId14" Type="http://schemas.openxmlformats.org/officeDocument/2006/relationships/image" Target="../media/image16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79.png"/><Relationship Id="rId18" Type="http://schemas.openxmlformats.org/officeDocument/2006/relationships/image" Target="../media/image184.png"/><Relationship Id="rId26" Type="http://schemas.openxmlformats.org/officeDocument/2006/relationships/image" Target="../media/image192.png"/><Relationship Id="rId3" Type="http://schemas.openxmlformats.org/officeDocument/2006/relationships/image" Target="../media/image171.png"/><Relationship Id="rId21" Type="http://schemas.openxmlformats.org/officeDocument/2006/relationships/image" Target="../media/image187.png"/><Relationship Id="rId34" Type="http://schemas.openxmlformats.org/officeDocument/2006/relationships/image" Target="../media/image200.png"/><Relationship Id="rId7" Type="http://schemas.openxmlformats.org/officeDocument/2006/relationships/image" Target="../media/image174.png"/><Relationship Id="rId12" Type="http://schemas.openxmlformats.org/officeDocument/2006/relationships/image" Target="../media/image178.png"/><Relationship Id="rId17" Type="http://schemas.openxmlformats.org/officeDocument/2006/relationships/image" Target="../media/image183.png"/><Relationship Id="rId25" Type="http://schemas.openxmlformats.org/officeDocument/2006/relationships/image" Target="../media/image191.png"/><Relationship Id="rId33" Type="http://schemas.openxmlformats.org/officeDocument/2006/relationships/image" Target="../media/image199.png"/><Relationship Id="rId2" Type="http://schemas.openxmlformats.org/officeDocument/2006/relationships/image" Target="../media/image170.png"/><Relationship Id="rId16" Type="http://schemas.openxmlformats.org/officeDocument/2006/relationships/image" Target="../media/image182.png"/><Relationship Id="rId20" Type="http://schemas.openxmlformats.org/officeDocument/2006/relationships/image" Target="../media/image186.png"/><Relationship Id="rId29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11" Type="http://schemas.openxmlformats.org/officeDocument/2006/relationships/image" Target="../media/image177.png"/><Relationship Id="rId24" Type="http://schemas.openxmlformats.org/officeDocument/2006/relationships/image" Target="../media/image190.png"/><Relationship Id="rId32" Type="http://schemas.openxmlformats.org/officeDocument/2006/relationships/image" Target="../media/image198.png"/><Relationship Id="rId5" Type="http://schemas.openxmlformats.org/officeDocument/2006/relationships/image" Target="../media/image172.png"/><Relationship Id="rId15" Type="http://schemas.openxmlformats.org/officeDocument/2006/relationships/image" Target="../media/image181.png"/><Relationship Id="rId23" Type="http://schemas.openxmlformats.org/officeDocument/2006/relationships/image" Target="../media/image189.png"/><Relationship Id="rId28" Type="http://schemas.openxmlformats.org/officeDocument/2006/relationships/image" Target="../media/image194.png"/><Relationship Id="rId36" Type="http://schemas.openxmlformats.org/officeDocument/2006/relationships/image" Target="../media/image8.jpeg"/><Relationship Id="rId10" Type="http://schemas.openxmlformats.org/officeDocument/2006/relationships/image" Target="../media/image176.png"/><Relationship Id="rId19" Type="http://schemas.openxmlformats.org/officeDocument/2006/relationships/image" Target="../media/image185.png"/><Relationship Id="rId31" Type="http://schemas.openxmlformats.org/officeDocument/2006/relationships/image" Target="../media/image197.png"/><Relationship Id="rId4" Type="http://schemas.openxmlformats.org/officeDocument/2006/relationships/image" Target="../media/image79.png"/><Relationship Id="rId9" Type="http://schemas.openxmlformats.org/officeDocument/2006/relationships/image" Target="../media/image175.png"/><Relationship Id="rId14" Type="http://schemas.openxmlformats.org/officeDocument/2006/relationships/image" Target="../media/image180.png"/><Relationship Id="rId22" Type="http://schemas.openxmlformats.org/officeDocument/2006/relationships/image" Target="../media/image188.png"/><Relationship Id="rId27" Type="http://schemas.openxmlformats.org/officeDocument/2006/relationships/image" Target="../media/image193.png"/><Relationship Id="rId30" Type="http://schemas.openxmlformats.org/officeDocument/2006/relationships/image" Target="../media/image196.png"/><Relationship Id="rId35" Type="http://schemas.openxmlformats.org/officeDocument/2006/relationships/image" Target="../media/image20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13" Type="http://schemas.openxmlformats.org/officeDocument/2006/relationships/image" Target="../media/image8.jpeg"/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12" Type="http://schemas.openxmlformats.org/officeDocument/2006/relationships/image" Target="../media/image2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5.png"/><Relationship Id="rId11" Type="http://schemas.openxmlformats.org/officeDocument/2006/relationships/image" Target="../media/image209.png"/><Relationship Id="rId5" Type="http://schemas.openxmlformats.org/officeDocument/2006/relationships/image" Target="../media/image204.png"/><Relationship Id="rId10" Type="http://schemas.openxmlformats.org/officeDocument/2006/relationships/image" Target="../media/image28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Relationship Id="rId14" Type="http://schemas.openxmlformats.org/officeDocument/2006/relationships/image" Target="../media/image2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jpeg"/><Relationship Id="rId4" Type="http://schemas.openxmlformats.org/officeDocument/2006/relationships/oleObject" Target="../embeddings/_____Microsoft_Office_Excel_97-20031.xls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jpeg"/><Relationship Id="rId4" Type="http://schemas.openxmlformats.org/officeDocument/2006/relationships/oleObject" Target="../embeddings/_____Microsoft_Office_Excel_97-20033.xls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chart" Target="../charts/char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143119"/>
            <a:ext cx="9143999" cy="17148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1714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781800" y="2743200"/>
            <a:ext cx="790955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565647" y="3384803"/>
            <a:ext cx="790955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xfrm>
            <a:off x="1752600" y="3429000"/>
            <a:ext cx="4693540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695" marR="5080" algn="ctr"/>
            <a:r>
              <a:rPr lang="ru-RU" sz="2000" spc="-10" dirty="0" smtClean="0"/>
              <a:t>(к </a:t>
            </a:r>
            <a:r>
              <a:rPr lang="ru-RU" sz="2000" spc="-20" dirty="0" smtClean="0"/>
              <a:t>решению Думы Кондинского района от </a:t>
            </a:r>
            <a:r>
              <a:rPr lang="ru-RU" sz="2000" spc="-20" dirty="0" smtClean="0"/>
              <a:t>06 </a:t>
            </a:r>
            <a:r>
              <a:rPr lang="ru-RU" sz="2000" spc="-20" dirty="0" smtClean="0"/>
              <a:t>декабря </a:t>
            </a:r>
            <a:r>
              <a:rPr lang="ru-RU" sz="2000" spc="-20" dirty="0" smtClean="0"/>
              <a:t>2016 </a:t>
            </a:r>
            <a:r>
              <a:rPr lang="ru-RU" sz="2000" spc="-20" dirty="0" smtClean="0"/>
              <a:t>года № </a:t>
            </a:r>
            <a:r>
              <a:rPr lang="ru-RU" sz="2000" spc="-20" dirty="0" smtClean="0"/>
              <a:t>182 «О бюджете муниципального образования Кондинский район на 2017 год и на плановый период 2018 и 2019 годов</a:t>
            </a:r>
            <a:r>
              <a:rPr lang="ru-RU" sz="2000" spc="-40" dirty="0" smtClean="0"/>
              <a:t>)</a:t>
            </a:r>
            <a:endParaRPr lang="ru-RU" sz="2000" spc="-80" dirty="0" smtClean="0"/>
          </a:p>
          <a:p>
            <a:pPr marL="99695" marR="5080" algn="ctr">
              <a:lnSpc>
                <a:spcPct val="100000"/>
              </a:lnSpc>
            </a:pPr>
            <a:endParaRPr lang="ru-RU" spc="-40" dirty="0" smtClean="0"/>
          </a:p>
        </p:txBody>
      </p:sp>
      <p:sp>
        <p:nvSpPr>
          <p:cNvPr id="11" name="object 11"/>
          <p:cNvSpPr txBox="1"/>
          <p:nvPr/>
        </p:nvSpPr>
        <p:spPr>
          <a:xfrm>
            <a:off x="5794628" y="5199888"/>
            <a:ext cx="254889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135">
              <a:lnSpc>
                <a:spcPct val="100000"/>
              </a:lnSpc>
            </a:pPr>
            <a:r>
              <a:rPr lang="ru-RU" sz="1800" b="1" spc="-5" dirty="0" smtClean="0">
                <a:latin typeface="Times New Roman"/>
                <a:cs typeface="Times New Roman"/>
              </a:rPr>
              <a:t>Комитет по финансам и налоговой политике администрации Кондинского района</a:t>
            </a:r>
            <a:endParaRPr sz="1800" dirty="0">
              <a:latin typeface="Times New Roman"/>
              <a:cs typeface="Times New Roman"/>
            </a:endParaRPr>
          </a:p>
        </p:txBody>
      </p:sp>
      <p:pic>
        <p:nvPicPr>
          <p:cNvPr id="13" name="Picture 5" descr="Герб-3вариа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bject 10"/>
          <p:cNvSpPr txBox="1">
            <a:spLocks/>
          </p:cNvSpPr>
          <p:nvPr/>
        </p:nvSpPr>
        <p:spPr>
          <a:xfrm>
            <a:off x="1905000" y="1447800"/>
            <a:ext cx="4693540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695" marR="508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-10" normalizeH="0" baseline="0" noProof="0" dirty="0" smtClean="0">
                <a:ln>
                  <a:noFill/>
                </a:ln>
                <a:solidFill>
                  <a:srgbClr val="0C0CFF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БЮДЖЕТ ДЛЯ ГРАЖДАН</a:t>
            </a:r>
            <a:endParaRPr kumimoji="0" lang="ru-RU" sz="3600" b="1" i="0" u="none" strike="noStrike" kern="0" cap="none" spc="-80" normalizeH="0" baseline="0" noProof="0" dirty="0" smtClean="0">
              <a:ln>
                <a:noFill/>
              </a:ln>
              <a:solidFill>
                <a:srgbClr val="0C0CFF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99695" marR="508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0" cap="none" spc="-40" normalizeH="0" baseline="0" noProof="0" dirty="0" smtClean="0">
              <a:ln>
                <a:noFill/>
              </a:ln>
              <a:solidFill>
                <a:srgbClr val="0C0CFF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165302"/>
            <a:ext cx="9143999" cy="6926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6800" y="74420"/>
            <a:ext cx="801979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23600" marR="5080" indent="-2510790" algn="ctr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неналоговых доходов бюджета Кондинского   района на 2015-2019 годы </a:t>
            </a:r>
            <a:endParaRPr sz="2400" dirty="0"/>
          </a:p>
        </p:txBody>
      </p:sp>
      <p:sp>
        <p:nvSpPr>
          <p:cNvPr id="39" name="object 39"/>
          <p:cNvSpPr/>
          <p:nvPr/>
        </p:nvSpPr>
        <p:spPr>
          <a:xfrm>
            <a:off x="2800857" y="876782"/>
            <a:ext cx="1181735" cy="252095"/>
          </a:xfrm>
          <a:custGeom>
            <a:avLst/>
            <a:gdLst/>
            <a:ahLst/>
            <a:cxnLst/>
            <a:rect l="l" t="t" r="r" b="b"/>
            <a:pathLst>
              <a:path w="1181735" h="252094">
                <a:moveTo>
                  <a:pt x="0" y="251866"/>
                </a:moveTo>
                <a:lnTo>
                  <a:pt x="1181392" y="251866"/>
                </a:lnTo>
                <a:lnTo>
                  <a:pt x="1181392" y="0"/>
                </a:lnTo>
                <a:lnTo>
                  <a:pt x="0" y="0"/>
                </a:lnTo>
                <a:lnTo>
                  <a:pt x="0" y="2518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Диаграмма 9"/>
          <p:cNvGraphicFramePr/>
          <p:nvPr/>
        </p:nvGraphicFramePr>
        <p:xfrm>
          <a:off x="228600" y="1524000"/>
          <a:ext cx="86106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165302"/>
            <a:ext cx="9143999" cy="6926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6800" y="74420"/>
            <a:ext cx="801979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23600" marR="5080" indent="-2510790" algn="ctr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безвозмездных поступлений в бюджет  Кондинского района на 2015 – 2019 годы  </a:t>
            </a:r>
            <a:endParaRPr sz="2400" dirty="0"/>
          </a:p>
        </p:txBody>
      </p:sp>
      <p:sp>
        <p:nvSpPr>
          <p:cNvPr id="39" name="object 39"/>
          <p:cNvSpPr/>
          <p:nvPr/>
        </p:nvSpPr>
        <p:spPr>
          <a:xfrm>
            <a:off x="2800857" y="876782"/>
            <a:ext cx="1181735" cy="252095"/>
          </a:xfrm>
          <a:custGeom>
            <a:avLst/>
            <a:gdLst/>
            <a:ahLst/>
            <a:cxnLst/>
            <a:rect l="l" t="t" r="r" b="b"/>
            <a:pathLst>
              <a:path w="1181735" h="252094">
                <a:moveTo>
                  <a:pt x="0" y="251866"/>
                </a:moveTo>
                <a:lnTo>
                  <a:pt x="1181392" y="251866"/>
                </a:lnTo>
                <a:lnTo>
                  <a:pt x="1181392" y="0"/>
                </a:lnTo>
                <a:lnTo>
                  <a:pt x="0" y="0"/>
                </a:lnTo>
                <a:lnTo>
                  <a:pt x="0" y="2518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Диаграмма 9"/>
          <p:cNvGraphicFramePr/>
          <p:nvPr/>
        </p:nvGraphicFramePr>
        <p:xfrm>
          <a:off x="228600" y="914400"/>
          <a:ext cx="8686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021284"/>
            <a:ext cx="9143999" cy="8367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8367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13703" y="230124"/>
            <a:ext cx="384048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0540" y="1098803"/>
            <a:ext cx="384048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4080" y="300354"/>
            <a:ext cx="7508240" cy="5209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89"/>
              </a:lnSpc>
            </a:pPr>
            <a:r>
              <a:rPr lang="ru-RU" sz="2400" spc="-10" dirty="0" smtClean="0">
                <a:solidFill>
                  <a:srgbClr val="0C0CFF"/>
                </a:solidFill>
              </a:rPr>
              <a:t>Д</a:t>
            </a:r>
            <a:r>
              <a:rPr sz="2400" spc="-15" dirty="0" err="1" smtClean="0">
                <a:solidFill>
                  <a:srgbClr val="0C0CFF"/>
                </a:solidFill>
              </a:rPr>
              <a:t>орожн</a:t>
            </a:r>
            <a:r>
              <a:rPr lang="ru-RU" sz="2400" spc="-15" dirty="0" err="1" smtClean="0">
                <a:solidFill>
                  <a:srgbClr val="0C0CFF"/>
                </a:solidFill>
              </a:rPr>
              <a:t>ый</a:t>
            </a:r>
            <a:r>
              <a:rPr sz="2400" spc="-15" dirty="0" smtClean="0">
                <a:solidFill>
                  <a:srgbClr val="0C0CFF"/>
                </a:solidFill>
              </a:rPr>
              <a:t> </a:t>
            </a:r>
            <a:r>
              <a:rPr sz="2400" spc="-10" dirty="0" err="1" smtClean="0">
                <a:solidFill>
                  <a:srgbClr val="0C0CFF"/>
                </a:solidFill>
              </a:rPr>
              <a:t>фонд</a:t>
            </a:r>
            <a:r>
              <a:rPr sz="2400" spc="-10" dirty="0" smtClean="0">
                <a:solidFill>
                  <a:srgbClr val="0C0CFF"/>
                </a:solidFill>
              </a:rPr>
              <a:t> </a:t>
            </a:r>
            <a:r>
              <a:rPr lang="ru-RU" sz="2400" spc="-5" dirty="0" smtClean="0">
                <a:solidFill>
                  <a:srgbClr val="0C0CFF"/>
                </a:solidFill>
              </a:rPr>
              <a:t>муниципального образования Кондинский район</a:t>
            </a:r>
            <a:endParaRPr sz="2400" dirty="0"/>
          </a:p>
        </p:txBody>
      </p:sp>
      <p:sp>
        <p:nvSpPr>
          <p:cNvPr id="26" name="object 26"/>
          <p:cNvSpPr/>
          <p:nvPr/>
        </p:nvSpPr>
        <p:spPr>
          <a:xfrm>
            <a:off x="75586" y="1143000"/>
            <a:ext cx="2820014" cy="4876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Picture 5" descr="Герб-3вариан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048000" y="1219200"/>
          <a:ext cx="5943600" cy="4794991"/>
        </p:xfrm>
        <a:graphic>
          <a:graphicData uri="http://schemas.openxmlformats.org/drawingml/2006/table">
            <a:tbl>
              <a:tblPr/>
              <a:tblGrid>
                <a:gridCol w="1192436"/>
                <a:gridCol w="716656"/>
                <a:gridCol w="716656"/>
                <a:gridCol w="716656"/>
                <a:gridCol w="716656"/>
                <a:gridCol w="716656"/>
                <a:gridCol w="1167884"/>
              </a:tblGrid>
              <a:tr h="5334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Источник формирования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2015 год 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2016 год 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2018 год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Примечание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187351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 на нефтепродукты,  тыс.рублей 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43 920,6</a:t>
                      </a:r>
                    </a:p>
                  </a:txBody>
                  <a:tcPr marL="5316" marR="47847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43 560,8</a:t>
                      </a:r>
                    </a:p>
                  </a:txBody>
                  <a:tcPr marL="5316" marR="47847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 2017 года акцизы зачисляются в доход бюджетов поселений, в зависимости от протяженности дорог местного значения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</a:tr>
              <a:tr h="189234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реализацию государственной программы «Развитие транспортной системы Ханты-Мансийского автономного округа – Югры», тыс.рублей 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160 002,8</a:t>
                      </a:r>
                    </a:p>
                  </a:txBody>
                  <a:tcPr marL="5316" marR="47847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58 949,6</a:t>
                      </a:r>
                    </a:p>
                  </a:txBody>
                  <a:tcPr marL="5316" marR="47847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98 314,4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222 960,3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240 591,4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</a:p>
                  </a:txBody>
                  <a:tcPr marL="5316" marR="47847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6361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Итого, тыс.рублей </a:t>
                      </a:r>
                    </a:p>
                  </a:txBody>
                  <a:tcPr marL="5316" marR="5316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203 923,4</a:t>
                      </a:r>
                    </a:p>
                  </a:txBody>
                  <a:tcPr marL="5316" marR="47847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102 510,4</a:t>
                      </a:r>
                    </a:p>
                  </a:txBody>
                  <a:tcPr marL="5316" marR="47847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98 314,4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222 960,3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240 591,4</a:t>
                      </a:r>
                    </a:p>
                  </a:txBody>
                  <a:tcPr marL="5316" marR="5316" marT="53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316" marR="47847" marT="531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021284"/>
            <a:ext cx="9143999" cy="8367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8367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13703" y="230124"/>
            <a:ext cx="384048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0540" y="1098803"/>
            <a:ext cx="384048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4080" y="300354"/>
            <a:ext cx="7508240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89"/>
              </a:lnSpc>
            </a:pPr>
            <a:r>
              <a:rPr lang="ru-RU" sz="1900" spc="-10" dirty="0" smtClean="0">
                <a:solidFill>
                  <a:srgbClr val="0C0CFF"/>
                </a:solidFill>
              </a:rPr>
              <a:t>Источники формирования</a:t>
            </a:r>
            <a:endParaRPr sz="1900" dirty="0"/>
          </a:p>
          <a:p>
            <a:pPr algn="ctr">
              <a:lnSpc>
                <a:spcPts val="1710"/>
              </a:lnSpc>
            </a:pPr>
            <a:r>
              <a:rPr lang="ru-RU" sz="1900" spc="-15" dirty="0" smtClean="0">
                <a:solidFill>
                  <a:srgbClr val="0C0CFF"/>
                </a:solidFill>
              </a:rPr>
              <a:t>Дорожного фонда </a:t>
            </a:r>
            <a:r>
              <a:rPr lang="ru-RU" sz="1900" spc="-5" dirty="0" smtClean="0">
                <a:solidFill>
                  <a:srgbClr val="0C0CFF"/>
                </a:solidFill>
              </a:rPr>
              <a:t>муниципального образования Кондинский район</a:t>
            </a:r>
            <a:endParaRPr sz="1900" dirty="0"/>
          </a:p>
        </p:txBody>
      </p:sp>
      <p:sp>
        <p:nvSpPr>
          <p:cNvPr id="14" name="object 14"/>
          <p:cNvSpPr/>
          <p:nvPr/>
        </p:nvSpPr>
        <p:spPr>
          <a:xfrm>
            <a:off x="3058795" y="1143001"/>
            <a:ext cx="4987925" cy="1143000"/>
          </a:xfrm>
          <a:custGeom>
            <a:avLst/>
            <a:gdLst/>
            <a:ahLst/>
            <a:cxnLst/>
            <a:rect l="l" t="t" r="r" b="b"/>
            <a:pathLst>
              <a:path w="4987925" h="906144">
                <a:moveTo>
                  <a:pt x="4836540" y="0"/>
                </a:moveTo>
                <a:lnTo>
                  <a:pt x="150875" y="0"/>
                </a:lnTo>
                <a:lnTo>
                  <a:pt x="103193" y="7693"/>
                </a:lnTo>
                <a:lnTo>
                  <a:pt x="61776" y="29114"/>
                </a:lnTo>
                <a:lnTo>
                  <a:pt x="29114" y="61776"/>
                </a:lnTo>
                <a:lnTo>
                  <a:pt x="7693" y="103193"/>
                </a:lnTo>
                <a:lnTo>
                  <a:pt x="0" y="150875"/>
                </a:lnTo>
                <a:lnTo>
                  <a:pt x="0" y="754634"/>
                </a:lnTo>
                <a:lnTo>
                  <a:pt x="7693" y="802378"/>
                </a:lnTo>
                <a:lnTo>
                  <a:pt x="29114" y="843832"/>
                </a:lnTo>
                <a:lnTo>
                  <a:pt x="61776" y="876514"/>
                </a:lnTo>
                <a:lnTo>
                  <a:pt x="103193" y="897942"/>
                </a:lnTo>
                <a:lnTo>
                  <a:pt x="150875" y="905637"/>
                </a:lnTo>
                <a:lnTo>
                  <a:pt x="4836540" y="905637"/>
                </a:lnTo>
                <a:lnTo>
                  <a:pt x="4884285" y="897942"/>
                </a:lnTo>
                <a:lnTo>
                  <a:pt x="4925739" y="876514"/>
                </a:lnTo>
                <a:lnTo>
                  <a:pt x="4958421" y="843832"/>
                </a:lnTo>
                <a:lnTo>
                  <a:pt x="4979849" y="802378"/>
                </a:lnTo>
                <a:lnTo>
                  <a:pt x="4987544" y="754634"/>
                </a:lnTo>
                <a:lnTo>
                  <a:pt x="4987544" y="150875"/>
                </a:lnTo>
                <a:lnTo>
                  <a:pt x="4979849" y="103193"/>
                </a:lnTo>
                <a:lnTo>
                  <a:pt x="4958421" y="61776"/>
                </a:lnTo>
                <a:lnTo>
                  <a:pt x="4925739" y="29114"/>
                </a:lnTo>
                <a:lnTo>
                  <a:pt x="4884285" y="7693"/>
                </a:lnTo>
                <a:lnTo>
                  <a:pt x="48365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48000" y="1143000"/>
            <a:ext cx="4987925" cy="1066800"/>
          </a:xfrm>
          <a:custGeom>
            <a:avLst/>
            <a:gdLst/>
            <a:ahLst/>
            <a:cxnLst/>
            <a:rect l="l" t="t" r="r" b="b"/>
            <a:pathLst>
              <a:path w="4987925" h="906144">
                <a:moveTo>
                  <a:pt x="0" y="150875"/>
                </a:moveTo>
                <a:lnTo>
                  <a:pt x="7693" y="103193"/>
                </a:lnTo>
                <a:lnTo>
                  <a:pt x="29114" y="61776"/>
                </a:lnTo>
                <a:lnTo>
                  <a:pt x="61776" y="29114"/>
                </a:lnTo>
                <a:lnTo>
                  <a:pt x="103193" y="7693"/>
                </a:lnTo>
                <a:lnTo>
                  <a:pt x="150875" y="0"/>
                </a:lnTo>
                <a:lnTo>
                  <a:pt x="4836540" y="0"/>
                </a:lnTo>
                <a:lnTo>
                  <a:pt x="4884285" y="7693"/>
                </a:lnTo>
                <a:lnTo>
                  <a:pt x="4925739" y="29114"/>
                </a:lnTo>
                <a:lnTo>
                  <a:pt x="4958421" y="61776"/>
                </a:lnTo>
                <a:lnTo>
                  <a:pt x="4979849" y="103193"/>
                </a:lnTo>
                <a:lnTo>
                  <a:pt x="4987544" y="150875"/>
                </a:lnTo>
                <a:lnTo>
                  <a:pt x="4987544" y="754634"/>
                </a:lnTo>
                <a:lnTo>
                  <a:pt x="4979849" y="802378"/>
                </a:lnTo>
                <a:lnTo>
                  <a:pt x="4958421" y="843832"/>
                </a:lnTo>
                <a:lnTo>
                  <a:pt x="4925739" y="876514"/>
                </a:lnTo>
                <a:lnTo>
                  <a:pt x="4884285" y="897942"/>
                </a:lnTo>
                <a:lnTo>
                  <a:pt x="4836540" y="905637"/>
                </a:lnTo>
                <a:lnTo>
                  <a:pt x="150875" y="905637"/>
                </a:lnTo>
                <a:lnTo>
                  <a:pt x="103193" y="897942"/>
                </a:lnTo>
                <a:lnTo>
                  <a:pt x="61776" y="876514"/>
                </a:lnTo>
                <a:lnTo>
                  <a:pt x="29114" y="843832"/>
                </a:lnTo>
                <a:lnTo>
                  <a:pt x="7693" y="802378"/>
                </a:lnTo>
                <a:lnTo>
                  <a:pt x="0" y="754634"/>
                </a:lnTo>
                <a:lnTo>
                  <a:pt x="0" y="150875"/>
                </a:lnTo>
                <a:close/>
              </a:path>
            </a:pathLst>
          </a:custGeom>
          <a:ln w="9525">
            <a:solidFill>
              <a:srgbClr val="6464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149600" y="1143000"/>
            <a:ext cx="4792980" cy="11118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300"/>
              </a:lnSpc>
            </a:pPr>
            <a:r>
              <a:rPr lang="ru-RU" sz="1400" dirty="0" smtClean="0"/>
              <a:t>межбюджетные трансферты, имеющие целевое назначение, из бюджетов бюджетной системы Российской Федерации на софинансирование расходных обязательств бюджета района, связанных с осуществлением дорожной деятельности в отношении автомобильных дорог общего пользования местного значения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200400" y="3962400"/>
            <a:ext cx="5027295" cy="1295400"/>
          </a:xfrm>
          <a:custGeom>
            <a:avLst/>
            <a:gdLst/>
            <a:ahLst/>
            <a:cxnLst/>
            <a:rect l="l" t="t" r="r" b="b"/>
            <a:pathLst>
              <a:path w="5027295" h="928370">
                <a:moveTo>
                  <a:pt x="4872609" y="0"/>
                </a:moveTo>
                <a:lnTo>
                  <a:pt x="154686" y="0"/>
                </a:lnTo>
                <a:lnTo>
                  <a:pt x="105826" y="7882"/>
                </a:lnTo>
                <a:lnTo>
                  <a:pt x="63367" y="29833"/>
                </a:lnTo>
                <a:lnTo>
                  <a:pt x="29870" y="63313"/>
                </a:lnTo>
                <a:lnTo>
                  <a:pt x="7894" y="105777"/>
                </a:lnTo>
                <a:lnTo>
                  <a:pt x="0" y="154686"/>
                </a:lnTo>
                <a:lnTo>
                  <a:pt x="0" y="773557"/>
                </a:lnTo>
                <a:lnTo>
                  <a:pt x="7894" y="822416"/>
                </a:lnTo>
                <a:lnTo>
                  <a:pt x="29870" y="864875"/>
                </a:lnTo>
                <a:lnTo>
                  <a:pt x="63367" y="898372"/>
                </a:lnTo>
                <a:lnTo>
                  <a:pt x="105826" y="920348"/>
                </a:lnTo>
                <a:lnTo>
                  <a:pt x="154686" y="928243"/>
                </a:lnTo>
                <a:lnTo>
                  <a:pt x="4872609" y="928243"/>
                </a:lnTo>
                <a:lnTo>
                  <a:pt x="4921517" y="920348"/>
                </a:lnTo>
                <a:lnTo>
                  <a:pt x="4963981" y="898372"/>
                </a:lnTo>
                <a:lnTo>
                  <a:pt x="4997461" y="864875"/>
                </a:lnTo>
                <a:lnTo>
                  <a:pt x="5019412" y="822416"/>
                </a:lnTo>
                <a:lnTo>
                  <a:pt x="5027295" y="773557"/>
                </a:lnTo>
                <a:lnTo>
                  <a:pt x="5027295" y="154686"/>
                </a:lnTo>
                <a:lnTo>
                  <a:pt x="5019412" y="105777"/>
                </a:lnTo>
                <a:lnTo>
                  <a:pt x="4997461" y="63313"/>
                </a:lnTo>
                <a:lnTo>
                  <a:pt x="4963981" y="29833"/>
                </a:lnTo>
                <a:lnTo>
                  <a:pt x="4921517" y="7882"/>
                </a:lnTo>
                <a:lnTo>
                  <a:pt x="48726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200400" y="3962400"/>
            <a:ext cx="4724400" cy="1295400"/>
          </a:xfrm>
          <a:custGeom>
            <a:avLst/>
            <a:gdLst/>
            <a:ahLst/>
            <a:cxnLst/>
            <a:rect l="l" t="t" r="r" b="b"/>
            <a:pathLst>
              <a:path w="5027295" h="928370">
                <a:moveTo>
                  <a:pt x="0" y="154686"/>
                </a:moveTo>
                <a:lnTo>
                  <a:pt x="7894" y="105777"/>
                </a:lnTo>
                <a:lnTo>
                  <a:pt x="29870" y="63313"/>
                </a:lnTo>
                <a:lnTo>
                  <a:pt x="63367" y="29833"/>
                </a:lnTo>
                <a:lnTo>
                  <a:pt x="105826" y="7882"/>
                </a:lnTo>
                <a:lnTo>
                  <a:pt x="154686" y="0"/>
                </a:lnTo>
                <a:lnTo>
                  <a:pt x="4872609" y="0"/>
                </a:lnTo>
                <a:lnTo>
                  <a:pt x="4921517" y="7882"/>
                </a:lnTo>
                <a:lnTo>
                  <a:pt x="4963981" y="29833"/>
                </a:lnTo>
                <a:lnTo>
                  <a:pt x="4997461" y="63313"/>
                </a:lnTo>
                <a:lnTo>
                  <a:pt x="5019412" y="105777"/>
                </a:lnTo>
                <a:lnTo>
                  <a:pt x="5027295" y="154686"/>
                </a:lnTo>
                <a:lnTo>
                  <a:pt x="5027295" y="773557"/>
                </a:lnTo>
                <a:lnTo>
                  <a:pt x="5019412" y="822416"/>
                </a:lnTo>
                <a:lnTo>
                  <a:pt x="4997461" y="864875"/>
                </a:lnTo>
                <a:lnTo>
                  <a:pt x="4963981" y="898372"/>
                </a:lnTo>
                <a:lnTo>
                  <a:pt x="4921517" y="920348"/>
                </a:lnTo>
                <a:lnTo>
                  <a:pt x="4872609" y="928243"/>
                </a:lnTo>
                <a:lnTo>
                  <a:pt x="154686" y="928243"/>
                </a:lnTo>
                <a:lnTo>
                  <a:pt x="105826" y="920348"/>
                </a:lnTo>
                <a:lnTo>
                  <a:pt x="63367" y="898372"/>
                </a:lnTo>
                <a:lnTo>
                  <a:pt x="29870" y="864875"/>
                </a:lnTo>
                <a:lnTo>
                  <a:pt x="7894" y="822416"/>
                </a:lnTo>
                <a:lnTo>
                  <a:pt x="0" y="773557"/>
                </a:lnTo>
                <a:lnTo>
                  <a:pt x="0" y="154686"/>
                </a:lnTo>
                <a:close/>
              </a:path>
            </a:pathLst>
          </a:custGeom>
          <a:ln w="9525">
            <a:solidFill>
              <a:srgbClr val="8EF9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200400" y="4114800"/>
            <a:ext cx="4839970" cy="7412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200"/>
              </a:lnSpc>
            </a:pPr>
            <a:endParaRPr lang="ru-RU" sz="1400" dirty="0" smtClean="0"/>
          </a:p>
          <a:p>
            <a:pPr marL="12700" marR="5080" algn="ctr">
              <a:lnSpc>
                <a:spcPct val="86200"/>
              </a:lnSpc>
            </a:pPr>
            <a:r>
              <a:rPr lang="ru-RU" sz="1400" dirty="0" smtClean="0"/>
              <a:t>безвозмездные поступления от физических и юридических лиц на финансовое обеспечение дорожной деятельности, в том числе добровольные пожертвования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5586" y="1295400"/>
            <a:ext cx="2896214" cy="3962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Picture 5" descr="Герб-3вариан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021284"/>
            <a:ext cx="9143999" cy="8367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8367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13703" y="230124"/>
            <a:ext cx="384048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0540" y="1098803"/>
            <a:ext cx="384048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4080" y="300354"/>
            <a:ext cx="7508240" cy="512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89"/>
              </a:lnSpc>
            </a:pPr>
            <a:r>
              <a:rPr lang="ru-RU" sz="1900" spc="-10" dirty="0" smtClean="0">
                <a:solidFill>
                  <a:srgbClr val="0C0CFF"/>
                </a:solidFill>
              </a:rPr>
              <a:t>Использование </a:t>
            </a:r>
            <a:r>
              <a:rPr lang="ru-RU" sz="1900" spc="-15" dirty="0" smtClean="0">
                <a:solidFill>
                  <a:srgbClr val="0C0CFF"/>
                </a:solidFill>
              </a:rPr>
              <a:t>дорожного фонда</a:t>
            </a:r>
            <a:r>
              <a:rPr sz="1900" spc="-10" dirty="0" smtClean="0">
                <a:solidFill>
                  <a:srgbClr val="0C0CFF"/>
                </a:solidFill>
              </a:rPr>
              <a:t> </a:t>
            </a:r>
            <a:r>
              <a:rPr lang="ru-RU" sz="1900" spc="-5" dirty="0" smtClean="0">
                <a:solidFill>
                  <a:srgbClr val="0C0CFF"/>
                </a:solidFill>
              </a:rPr>
              <a:t>муниципального образования Кондинский район</a:t>
            </a:r>
            <a:endParaRPr sz="1900" dirty="0"/>
          </a:p>
        </p:txBody>
      </p:sp>
      <p:sp>
        <p:nvSpPr>
          <p:cNvPr id="15" name="object 15"/>
          <p:cNvSpPr/>
          <p:nvPr/>
        </p:nvSpPr>
        <p:spPr>
          <a:xfrm>
            <a:off x="3058795" y="1066800"/>
            <a:ext cx="5704205" cy="4495800"/>
          </a:xfrm>
          <a:custGeom>
            <a:avLst/>
            <a:gdLst/>
            <a:ahLst/>
            <a:cxnLst/>
            <a:rect l="l" t="t" r="r" b="b"/>
            <a:pathLst>
              <a:path w="4987925" h="906144">
                <a:moveTo>
                  <a:pt x="0" y="150875"/>
                </a:moveTo>
                <a:lnTo>
                  <a:pt x="7693" y="103193"/>
                </a:lnTo>
                <a:lnTo>
                  <a:pt x="29114" y="61776"/>
                </a:lnTo>
                <a:lnTo>
                  <a:pt x="61776" y="29114"/>
                </a:lnTo>
                <a:lnTo>
                  <a:pt x="103193" y="7693"/>
                </a:lnTo>
                <a:lnTo>
                  <a:pt x="150875" y="0"/>
                </a:lnTo>
                <a:lnTo>
                  <a:pt x="4836540" y="0"/>
                </a:lnTo>
                <a:lnTo>
                  <a:pt x="4884285" y="7693"/>
                </a:lnTo>
                <a:lnTo>
                  <a:pt x="4925739" y="29114"/>
                </a:lnTo>
                <a:lnTo>
                  <a:pt x="4958421" y="61776"/>
                </a:lnTo>
                <a:lnTo>
                  <a:pt x="4979849" y="103193"/>
                </a:lnTo>
                <a:lnTo>
                  <a:pt x="4987544" y="150875"/>
                </a:lnTo>
                <a:lnTo>
                  <a:pt x="4987544" y="754634"/>
                </a:lnTo>
                <a:lnTo>
                  <a:pt x="4979849" y="802378"/>
                </a:lnTo>
                <a:lnTo>
                  <a:pt x="4958421" y="843832"/>
                </a:lnTo>
                <a:lnTo>
                  <a:pt x="4925739" y="876514"/>
                </a:lnTo>
                <a:lnTo>
                  <a:pt x="4884285" y="897942"/>
                </a:lnTo>
                <a:lnTo>
                  <a:pt x="4836540" y="905637"/>
                </a:lnTo>
                <a:lnTo>
                  <a:pt x="150875" y="905637"/>
                </a:lnTo>
                <a:lnTo>
                  <a:pt x="103193" y="897942"/>
                </a:lnTo>
                <a:lnTo>
                  <a:pt x="61776" y="876514"/>
                </a:lnTo>
                <a:lnTo>
                  <a:pt x="29114" y="843832"/>
                </a:lnTo>
                <a:lnTo>
                  <a:pt x="7693" y="802378"/>
                </a:lnTo>
                <a:lnTo>
                  <a:pt x="0" y="754634"/>
                </a:lnTo>
                <a:lnTo>
                  <a:pt x="0" y="150875"/>
                </a:lnTo>
                <a:close/>
              </a:path>
            </a:pathLst>
          </a:custGeom>
          <a:blipFill>
            <a:blip r:embed="rId5" cstate="print"/>
            <a:tile tx="0" ty="0" sx="100000" sy="100000" flip="none" algn="tl"/>
          </a:blipFill>
          <a:ln w="9525">
            <a:solidFill>
              <a:srgbClr val="6464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149600" y="1371600"/>
            <a:ext cx="4792980" cy="3706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300"/>
              </a:lnSpc>
            </a:pPr>
            <a:endParaRPr lang="ru-RU" sz="1400" dirty="0" smtClean="0"/>
          </a:p>
          <a:p>
            <a:pPr marL="12700" marR="5080" algn="ctr">
              <a:lnSpc>
                <a:spcPct val="86300"/>
              </a:lnSpc>
            </a:pPr>
            <a:endParaRPr lang="ru-RU" sz="1400" dirty="0" smtClean="0"/>
          </a:p>
        </p:txBody>
      </p:sp>
      <p:sp>
        <p:nvSpPr>
          <p:cNvPr id="26" name="object 26"/>
          <p:cNvSpPr/>
          <p:nvPr/>
        </p:nvSpPr>
        <p:spPr>
          <a:xfrm>
            <a:off x="304800" y="1066800"/>
            <a:ext cx="2590800" cy="44958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Picture 5" descr="Герб-3вариан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200400" y="1371600"/>
            <a:ext cx="5410200" cy="419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Используется для финансового обеспечения дорожной деятельности в отношении автомобильных дорог общего пользования местного значения Кондинского района, а также предоставления иных межбюджетных трансфертов бюджетам муниципальных образований Кондинского района на финансовое обеспечение дорожной деятельности в отношении автомобильных дорог общего пользования местного значения поселения.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В соответствии с Федеральным законом от 08.11.2007 № 257-ФЗ «Об автомобильных дорогах и дорожной деятельности в Российской Федерации и о внесении изменений в отдельные законодательные акты Российской Федерации» к дорожной деятельности относится деятельность по проектированию, строительству, реконструкции, капитальному ремонту, ремонту и содержанию автомобильных дорог.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-17780"/>
            <a:ext cx="7290942" cy="8953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object 2"/>
          <p:cNvSpPr/>
          <p:nvPr/>
        </p:nvSpPr>
        <p:spPr>
          <a:xfrm>
            <a:off x="0" y="0"/>
            <a:ext cx="9143939" cy="12494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dirty="0" smtClean="0"/>
              <a:t>Про</a:t>
            </a:r>
            <a:endParaRPr dirty="0"/>
          </a:p>
        </p:txBody>
      </p:sp>
      <p:pic>
        <p:nvPicPr>
          <p:cNvPr id="6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ject 5"/>
          <p:cNvSpPr txBox="1">
            <a:spLocks/>
          </p:cNvSpPr>
          <p:nvPr/>
        </p:nvSpPr>
        <p:spPr>
          <a:xfrm>
            <a:off x="329057" y="-17780"/>
            <a:ext cx="8485885" cy="895350"/>
          </a:xfrm>
          <a:prstGeom prst="rect">
            <a:avLst/>
          </a:prstGeom>
        </p:spPr>
        <p:txBody>
          <a:bodyPr vert="horz" wrap="square" lIns="0" tIns="182626" rIns="0" bIns="0" rtlCol="0">
            <a:spAutoFit/>
          </a:bodyPr>
          <a:lstStyle/>
          <a:p>
            <a:pPr marL="171958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Программный</a:t>
            </a:r>
            <a:r>
              <a:rPr kumimoji="0" lang="ru-RU" sz="4400" b="1" i="0" u="none" strike="noStrike" kern="0" cap="none" spc="-55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бюджет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/>
              <a:ea typeface="+mj-ea"/>
              <a:cs typeface="Times New Roman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52400" y="1219200"/>
          <a:ext cx="8839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39" cy="12501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57655" y="0"/>
            <a:ext cx="7979664" cy="1196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08847" y="0"/>
            <a:ext cx="835151" cy="1196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1478" rIns="0" bIns="0" rtlCol="0">
            <a:spAutoFit/>
          </a:bodyPr>
          <a:lstStyle/>
          <a:p>
            <a:pPr marL="1073785">
              <a:lnSpc>
                <a:spcPct val="100000"/>
              </a:lnSpc>
            </a:pPr>
            <a:r>
              <a:rPr sz="4400" spc="-10" dirty="0"/>
              <a:t>Динамика </a:t>
            </a:r>
            <a:r>
              <a:rPr sz="4400" spc="-55" dirty="0"/>
              <a:t>расходов</a:t>
            </a:r>
            <a:r>
              <a:rPr sz="4400" spc="-110" dirty="0"/>
              <a:t> </a:t>
            </a:r>
            <a:r>
              <a:rPr sz="4400" spc="-40" dirty="0"/>
              <a:t>бюджета</a:t>
            </a:r>
            <a:endParaRPr sz="4400"/>
          </a:p>
        </p:txBody>
      </p:sp>
      <p:sp>
        <p:nvSpPr>
          <p:cNvPr id="45" name="object 45"/>
          <p:cNvSpPr/>
          <p:nvPr/>
        </p:nvSpPr>
        <p:spPr>
          <a:xfrm>
            <a:off x="2438400" y="1524000"/>
            <a:ext cx="1702307" cy="15057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3" name="Picture 5" descr="Герб-3вариан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" name="Диаграмма 39"/>
          <p:cNvGraphicFramePr/>
          <p:nvPr/>
        </p:nvGraphicFramePr>
        <p:xfrm>
          <a:off x="152400" y="1219200"/>
          <a:ext cx="8763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2" name="object 12"/>
          <p:cNvSpPr txBox="1"/>
          <p:nvPr/>
        </p:nvSpPr>
        <p:spPr>
          <a:xfrm rot="10800000" flipV="1">
            <a:off x="3048000" y="2287491"/>
            <a:ext cx="762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 smtClean="0">
                <a:latin typeface="Times New Roman"/>
                <a:cs typeface="Times New Roman"/>
              </a:rPr>
              <a:t>+ </a:t>
            </a:r>
            <a:r>
              <a:rPr lang="ru-RU" sz="1600" b="1" dirty="0" smtClean="0">
                <a:latin typeface="Times New Roman"/>
                <a:cs typeface="Times New Roman"/>
              </a:rPr>
              <a:t>1242,8</a:t>
            </a:r>
            <a:endParaRPr sz="1600" b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74" cy="1235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93647" y="0"/>
            <a:ext cx="8095488" cy="10561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60664" y="0"/>
            <a:ext cx="783335" cy="10561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9650">
              <a:lnSpc>
                <a:spcPct val="100000"/>
              </a:lnSpc>
            </a:pPr>
            <a:r>
              <a:rPr sz="4400" spc="-20" dirty="0"/>
              <a:t>Структура </a:t>
            </a:r>
            <a:r>
              <a:rPr sz="4400" spc="-55" dirty="0"/>
              <a:t>расходов</a:t>
            </a:r>
            <a:r>
              <a:rPr sz="4400" spc="-60" dirty="0"/>
              <a:t> </a:t>
            </a:r>
            <a:r>
              <a:rPr sz="4400" spc="-40" dirty="0"/>
              <a:t>бюджета</a:t>
            </a:r>
            <a:endParaRPr sz="4400"/>
          </a:p>
        </p:txBody>
      </p:sp>
      <p:sp>
        <p:nvSpPr>
          <p:cNvPr id="45" name="object 45"/>
          <p:cNvSpPr/>
          <p:nvPr/>
        </p:nvSpPr>
        <p:spPr>
          <a:xfrm>
            <a:off x="3037332" y="1277111"/>
            <a:ext cx="539495" cy="7574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6" name="Picture 5" descr="Герб-3вариан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152400" y="1143000"/>
          <a:ext cx="89916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08303" y="22859"/>
            <a:ext cx="7958328" cy="11216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02168" y="22859"/>
            <a:ext cx="790955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5166" rIns="0" bIns="0" rtlCol="0">
            <a:spAutoFit/>
          </a:bodyPr>
          <a:lstStyle/>
          <a:p>
            <a:pPr marL="894080">
              <a:lnSpc>
                <a:spcPct val="100000"/>
              </a:lnSpc>
            </a:pPr>
            <a:r>
              <a:rPr sz="4000" spc="-25" dirty="0"/>
              <a:t>Общегосударственные</a:t>
            </a:r>
            <a:r>
              <a:rPr sz="4000" spc="-55" dirty="0"/>
              <a:t> </a:t>
            </a:r>
            <a:r>
              <a:rPr sz="4000" spc="-5" dirty="0"/>
              <a:t>вопросы</a:t>
            </a:r>
            <a:endParaRPr sz="4000"/>
          </a:p>
        </p:txBody>
      </p:sp>
      <p:sp>
        <p:nvSpPr>
          <p:cNvPr id="7" name="object 7"/>
          <p:cNvSpPr/>
          <p:nvPr/>
        </p:nvSpPr>
        <p:spPr>
          <a:xfrm>
            <a:off x="0" y="990600"/>
            <a:ext cx="9372600" cy="8732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02152" y="1042416"/>
            <a:ext cx="647700" cy="7894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28600" y="990600"/>
            <a:ext cx="861060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</a:t>
            </a: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7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год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390,6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млн.</a:t>
            </a:r>
            <a:r>
              <a:rPr sz="2400" b="1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25" dirty="0" smtClean="0">
                <a:solidFill>
                  <a:srgbClr val="FFFFFF"/>
                </a:solidFill>
                <a:latin typeface="Times New Roman"/>
                <a:cs typeface="Times New Roman"/>
              </a:rPr>
              <a:t>рублей,      2018 год – 287,0 млн.рублей, 2019 год – 314,0 млн.рублей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580631" y="1042416"/>
            <a:ext cx="557783" cy="7894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46403" y="1839467"/>
            <a:ext cx="4539997" cy="82753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524000" y="1905000"/>
            <a:ext cx="3886200" cy="635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86300"/>
              </a:lnSpc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Обеспечение </a:t>
            </a: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полномочий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 реализация  деятельности 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органов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местного  самоуправления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366259" y="2337816"/>
            <a:ext cx="315467" cy="4404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5152" y="2743201"/>
            <a:ext cx="4651248" cy="8381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662427" y="3631691"/>
            <a:ext cx="240792" cy="33223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31647" y="2667001"/>
            <a:ext cx="1234440" cy="9144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7201" y="4495799"/>
            <a:ext cx="5029200" cy="88696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55491" y="4456176"/>
            <a:ext cx="316991" cy="4404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 rot="10800000" flipV="1">
            <a:off x="990600" y="4555499"/>
            <a:ext cx="4267200" cy="635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905" algn="just">
              <a:lnSpc>
                <a:spcPct val="86300"/>
              </a:lnSpc>
            </a:pPr>
            <a:r>
              <a:rPr lang="ru-RU" sz="16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Обеспечение деятельности МКУ "Единая дежурно-диспетчерская служба Кондинского района"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407152" y="4876800"/>
            <a:ext cx="315467" cy="4404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025652" y="5596128"/>
            <a:ext cx="4460748" cy="8046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600201" y="5638800"/>
            <a:ext cx="3703320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789"/>
              </a:lnSpc>
            </a:pPr>
            <a:r>
              <a:rPr lang="ru-RU" sz="16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Резервный</a:t>
            </a:r>
            <a:r>
              <a:rPr sz="16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фонд администрации Кондинского района</a:t>
            </a:r>
            <a:endParaRPr sz="1600" dirty="0">
              <a:latin typeface="Times New Roman"/>
              <a:cs typeface="Times New Roman"/>
            </a:endParaRPr>
          </a:p>
          <a:p>
            <a:pPr algn="ctr">
              <a:lnSpc>
                <a:spcPts val="1789"/>
              </a:lnSpc>
            </a:pP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783835" y="6018276"/>
            <a:ext cx="315467" cy="4404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28600" y="5410200"/>
            <a:ext cx="1246632" cy="10668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410200" y="1828800"/>
            <a:ext cx="1371600" cy="99060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144256" y="2103120"/>
            <a:ext cx="298703" cy="41605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638800" y="19812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256,5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8225028" y="2339339"/>
            <a:ext cx="288035" cy="40386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410201" y="4495800"/>
            <a:ext cx="1295400" cy="8382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180831" y="4803647"/>
            <a:ext cx="288035" cy="40386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410200" y="5562600"/>
            <a:ext cx="1600200" cy="9144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938516" y="5654040"/>
            <a:ext cx="484631" cy="68275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153400" y="5715000"/>
            <a:ext cx="537972" cy="57607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 rot="10800000" flipH="1" flipV="1">
            <a:off x="5715000" y="5638800"/>
            <a:ext cx="99060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spc="-5" dirty="0" smtClean="0">
                <a:latin typeface="Times New Roman"/>
                <a:cs typeface="Times New Roman"/>
              </a:rPr>
              <a:t>1</a:t>
            </a:r>
            <a:r>
              <a:rPr sz="2800" b="1" spc="-5" dirty="0" smtClean="0">
                <a:latin typeface="Times New Roman"/>
                <a:cs typeface="Times New Roman"/>
              </a:rPr>
              <a:t>,</a:t>
            </a:r>
            <a:r>
              <a:rPr lang="ru-RU" sz="2800" b="1" spc="-5" dirty="0" smtClean="0">
                <a:latin typeface="Times New Roman"/>
                <a:cs typeface="Times New Roman"/>
              </a:rPr>
              <a:t>0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185404" y="6050279"/>
            <a:ext cx="288035" cy="40386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410199" y="2743200"/>
            <a:ext cx="1447801" cy="9144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932419" y="3172967"/>
            <a:ext cx="635507" cy="682752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671059" y="3137916"/>
            <a:ext cx="336803" cy="44043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6172200" y="3200400"/>
            <a:ext cx="278891" cy="38709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631179" y="3718559"/>
            <a:ext cx="275844" cy="38404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680203" y="3960876"/>
            <a:ext cx="336803" cy="44043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867400" y="4038600"/>
            <a:ext cx="278891" cy="38709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 txBox="1"/>
          <p:nvPr/>
        </p:nvSpPr>
        <p:spPr>
          <a:xfrm>
            <a:off x="1447800" y="2819400"/>
            <a:ext cx="4024503" cy="5613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25"/>
              </a:lnSpc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Финансовое обеспечение</a:t>
            </a:r>
            <a:r>
              <a:rPr sz="16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МФЦ</a:t>
            </a:r>
            <a:endParaRPr sz="1600" dirty="0">
              <a:latin typeface="Times New Roman"/>
              <a:cs typeface="Times New Roman"/>
            </a:endParaRPr>
          </a:p>
          <a:p>
            <a:pPr marL="12700" marR="5080">
              <a:lnSpc>
                <a:spcPct val="86300"/>
              </a:lnSpc>
              <a:spcBef>
                <a:spcPts val="100"/>
              </a:spcBef>
              <a:tabLst>
                <a:tab pos="2563495" algn="l"/>
              </a:tabLst>
            </a:pP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(предоставление федеральных,  </a:t>
            </a:r>
            <a:r>
              <a:rPr sz="1800" b="1" spc="-7" baseline="2314" dirty="0">
                <a:solidFill>
                  <a:srgbClr val="FFFFFF"/>
                </a:solidFill>
                <a:latin typeface="Times New Roman"/>
                <a:cs typeface="Times New Roman"/>
              </a:rPr>
              <a:t>ре</a:t>
            </a:r>
            <a:r>
              <a:rPr sz="1800" b="1" spc="-15" baseline="2314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800" b="1" spc="-7" baseline="2314" dirty="0">
                <a:solidFill>
                  <a:srgbClr val="FFFFFF"/>
                </a:solidFill>
                <a:latin typeface="Times New Roman"/>
                <a:cs typeface="Times New Roman"/>
              </a:rPr>
              <a:t>ион</a:t>
            </a:r>
            <a:r>
              <a:rPr sz="1800" b="1" spc="15" baseline="2314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800" b="1" baseline="2314" dirty="0">
                <a:solidFill>
                  <a:srgbClr val="FFFFFF"/>
                </a:solidFill>
                <a:latin typeface="Times New Roman"/>
                <a:cs typeface="Times New Roman"/>
              </a:rPr>
              <a:t>льных,</a:t>
            </a:r>
            <a:r>
              <a:rPr sz="1800" b="1" spc="-22" baseline="231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800" b="1" spc="-7" baseline="2314" dirty="0" smtClean="0">
                <a:solidFill>
                  <a:srgbClr val="FFFFFF"/>
                </a:solidFill>
                <a:latin typeface="Times New Roman"/>
                <a:cs typeface="Times New Roman"/>
              </a:rPr>
              <a:t>муниципальных </a:t>
            </a:r>
            <a:r>
              <a:rPr lang="ru-RU" sz="1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услуг</a:t>
            </a:r>
            <a:r>
              <a:rPr sz="1200" b="1" spc="-6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населению)</a:t>
            </a:r>
            <a:endParaRPr sz="1200" dirty="0">
              <a:latin typeface="Times New Roman"/>
              <a:cs typeface="Times New Roman"/>
            </a:endParaRPr>
          </a:p>
        </p:txBody>
      </p:sp>
      <p:pic>
        <p:nvPicPr>
          <p:cNvPr id="98" name="Picture 5" descr="Герб-3вариант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object 49"/>
          <p:cNvSpPr/>
          <p:nvPr/>
        </p:nvSpPr>
        <p:spPr>
          <a:xfrm>
            <a:off x="5410200" y="3657600"/>
            <a:ext cx="1295400" cy="7620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object 28"/>
          <p:cNvSpPr/>
          <p:nvPr/>
        </p:nvSpPr>
        <p:spPr>
          <a:xfrm>
            <a:off x="457200" y="3581400"/>
            <a:ext cx="5029200" cy="8382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12065" marR="5080" indent="1905" algn="just">
              <a:lnSpc>
                <a:spcPct val="86300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      </a:t>
            </a:r>
          </a:p>
          <a:p>
            <a:pPr marL="12065" marR="5080" indent="1905" algn="just">
              <a:lnSpc>
                <a:spcPct val="86300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     Обеспечение деятельности</a:t>
            </a:r>
          </a:p>
          <a:p>
            <a:pPr marL="12065" marR="5080" indent="1905" algn="just">
              <a:lnSpc>
                <a:spcPct val="86300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      МКУ "Управление МТО ОМС Кондинского района"</a:t>
            </a:r>
            <a:endParaRPr lang="ru-RU" sz="1400" dirty="0">
              <a:latin typeface="Times New Roman"/>
              <a:cs typeface="Times New Roman"/>
            </a:endParaRPr>
          </a:p>
        </p:txBody>
      </p:sp>
      <p:pic>
        <p:nvPicPr>
          <p:cNvPr id="13313" name="Picture 1" descr="Z:\ОТДЕЛ БЮДЖЕТНОГО ПЛАНИРОВАНИЯ\Бюджет 2016\публичные слушания\_39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228600" y="1828800"/>
            <a:ext cx="1143000" cy="762000"/>
          </a:xfrm>
          <a:prstGeom prst="rect">
            <a:avLst/>
          </a:prstGeom>
          <a:noFill/>
        </p:spPr>
      </p:pic>
      <p:sp>
        <p:nvSpPr>
          <p:cNvPr id="62" name="object 43"/>
          <p:cNvSpPr/>
          <p:nvPr/>
        </p:nvSpPr>
        <p:spPr>
          <a:xfrm>
            <a:off x="6629400" y="1828800"/>
            <a:ext cx="1371600" cy="99060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43"/>
          <p:cNvSpPr/>
          <p:nvPr/>
        </p:nvSpPr>
        <p:spPr>
          <a:xfrm>
            <a:off x="7772400" y="1828800"/>
            <a:ext cx="1371600" cy="99060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0"/>
          <p:cNvSpPr/>
          <p:nvPr/>
        </p:nvSpPr>
        <p:spPr>
          <a:xfrm>
            <a:off x="6705600" y="2743200"/>
            <a:ext cx="1295399" cy="9144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70"/>
          <p:cNvSpPr/>
          <p:nvPr/>
        </p:nvSpPr>
        <p:spPr>
          <a:xfrm>
            <a:off x="7848600" y="2743200"/>
            <a:ext cx="1295400" cy="9144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49"/>
          <p:cNvSpPr/>
          <p:nvPr/>
        </p:nvSpPr>
        <p:spPr>
          <a:xfrm>
            <a:off x="6629400" y="3657600"/>
            <a:ext cx="1295400" cy="7620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object 49"/>
          <p:cNvSpPr/>
          <p:nvPr/>
        </p:nvSpPr>
        <p:spPr>
          <a:xfrm>
            <a:off x="7848600" y="3657600"/>
            <a:ext cx="1295400" cy="7620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object 49"/>
          <p:cNvSpPr/>
          <p:nvPr/>
        </p:nvSpPr>
        <p:spPr>
          <a:xfrm>
            <a:off x="6629400" y="4495800"/>
            <a:ext cx="1295400" cy="8382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49"/>
          <p:cNvSpPr/>
          <p:nvPr/>
        </p:nvSpPr>
        <p:spPr>
          <a:xfrm>
            <a:off x="7848600" y="4495800"/>
            <a:ext cx="1295400" cy="8382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55"/>
          <p:cNvSpPr/>
          <p:nvPr/>
        </p:nvSpPr>
        <p:spPr>
          <a:xfrm>
            <a:off x="6705600" y="5562600"/>
            <a:ext cx="1524000" cy="9144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55"/>
          <p:cNvSpPr/>
          <p:nvPr/>
        </p:nvSpPr>
        <p:spPr>
          <a:xfrm>
            <a:off x="7772400" y="5562600"/>
            <a:ext cx="1371600" cy="9144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60"/>
          <p:cNvSpPr txBox="1"/>
          <p:nvPr/>
        </p:nvSpPr>
        <p:spPr>
          <a:xfrm rot="10800000" flipH="1" flipV="1">
            <a:off x="6934200" y="5715000"/>
            <a:ext cx="99060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spc="-5" dirty="0" smtClean="0">
                <a:latin typeface="Times New Roman"/>
                <a:cs typeface="Times New Roman"/>
              </a:rPr>
              <a:t>1</a:t>
            </a:r>
            <a:r>
              <a:rPr sz="2800" b="1" spc="-5" dirty="0" smtClean="0">
                <a:latin typeface="Times New Roman"/>
                <a:cs typeface="Times New Roman"/>
              </a:rPr>
              <a:t>,</a:t>
            </a:r>
            <a:r>
              <a:rPr lang="ru-RU" sz="2800" b="1" spc="-5" dirty="0" smtClean="0">
                <a:latin typeface="Times New Roman"/>
                <a:cs typeface="Times New Roman"/>
              </a:rPr>
              <a:t>0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82" name="object 60"/>
          <p:cNvSpPr txBox="1"/>
          <p:nvPr/>
        </p:nvSpPr>
        <p:spPr>
          <a:xfrm rot="10800000" flipH="1" flipV="1">
            <a:off x="8001000" y="5715000"/>
            <a:ext cx="99060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spc="-5" dirty="0" smtClean="0">
                <a:latin typeface="Times New Roman"/>
                <a:cs typeface="Times New Roman"/>
              </a:rPr>
              <a:t>1</a:t>
            </a:r>
            <a:r>
              <a:rPr sz="2800" b="1" spc="-5" dirty="0" smtClean="0">
                <a:latin typeface="Times New Roman"/>
                <a:cs typeface="Times New Roman"/>
              </a:rPr>
              <a:t>,</a:t>
            </a:r>
            <a:r>
              <a:rPr lang="ru-RU" sz="2800" b="1" spc="-5" dirty="0" smtClean="0">
                <a:latin typeface="Times New Roman"/>
                <a:cs typeface="Times New Roman"/>
              </a:rPr>
              <a:t>0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84" name="object 47"/>
          <p:cNvSpPr txBox="1"/>
          <p:nvPr/>
        </p:nvSpPr>
        <p:spPr>
          <a:xfrm>
            <a:off x="6858000" y="28956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12,9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85" name="object 47"/>
          <p:cNvSpPr txBox="1"/>
          <p:nvPr/>
        </p:nvSpPr>
        <p:spPr>
          <a:xfrm>
            <a:off x="5638800" y="28956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19,9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86" name="object 47"/>
          <p:cNvSpPr txBox="1"/>
          <p:nvPr/>
        </p:nvSpPr>
        <p:spPr>
          <a:xfrm>
            <a:off x="8001000" y="37338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66,9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89" name="object 47"/>
          <p:cNvSpPr txBox="1"/>
          <p:nvPr/>
        </p:nvSpPr>
        <p:spPr>
          <a:xfrm>
            <a:off x="6781800" y="37338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66,9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0" name="object 47"/>
          <p:cNvSpPr txBox="1"/>
          <p:nvPr/>
        </p:nvSpPr>
        <p:spPr>
          <a:xfrm>
            <a:off x="5562600" y="37338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102,9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1" name="object 47"/>
          <p:cNvSpPr txBox="1"/>
          <p:nvPr/>
        </p:nvSpPr>
        <p:spPr>
          <a:xfrm>
            <a:off x="8001000" y="45720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6,7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3" name="object 47"/>
          <p:cNvSpPr txBox="1"/>
          <p:nvPr/>
        </p:nvSpPr>
        <p:spPr>
          <a:xfrm>
            <a:off x="6781800" y="45720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6,7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4" name="object 47"/>
          <p:cNvSpPr txBox="1"/>
          <p:nvPr/>
        </p:nvSpPr>
        <p:spPr>
          <a:xfrm>
            <a:off x="5562600" y="45720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10,3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5" name="object 47"/>
          <p:cNvSpPr txBox="1"/>
          <p:nvPr/>
        </p:nvSpPr>
        <p:spPr>
          <a:xfrm>
            <a:off x="8001000" y="19812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226,5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7" name="object 47"/>
          <p:cNvSpPr txBox="1"/>
          <p:nvPr/>
        </p:nvSpPr>
        <p:spPr>
          <a:xfrm>
            <a:off x="6858000" y="19812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199,5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9" name="object 47"/>
          <p:cNvSpPr txBox="1"/>
          <p:nvPr/>
        </p:nvSpPr>
        <p:spPr>
          <a:xfrm>
            <a:off x="8001000" y="2895600"/>
            <a:ext cx="9893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12,9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ts val="1625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74" name="object 47"/>
          <p:cNvSpPr txBox="1"/>
          <p:nvPr/>
        </p:nvSpPr>
        <p:spPr>
          <a:xfrm>
            <a:off x="5486400" y="1524000"/>
            <a:ext cx="1217930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2017 год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00" name="object 47"/>
          <p:cNvSpPr txBox="1"/>
          <p:nvPr/>
        </p:nvSpPr>
        <p:spPr>
          <a:xfrm>
            <a:off x="6781800" y="1524000"/>
            <a:ext cx="1217930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2018 год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01" name="object 47"/>
          <p:cNvSpPr txBox="1"/>
          <p:nvPr/>
        </p:nvSpPr>
        <p:spPr>
          <a:xfrm>
            <a:off x="7926070" y="1524000"/>
            <a:ext cx="1217930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04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2019 год</a:t>
            </a:r>
            <a:endParaRPr sz="1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3" y="50"/>
            <a:ext cx="9143246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34667" y="0"/>
            <a:ext cx="6679692" cy="1094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49895" y="0"/>
            <a:ext cx="790955" cy="10942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874" rIns="0" bIns="0" rtlCol="0">
            <a:spAutoFit/>
          </a:bodyPr>
          <a:lstStyle/>
          <a:p>
            <a:pPr marL="1520825">
              <a:lnSpc>
                <a:spcPct val="100000"/>
              </a:lnSpc>
            </a:pPr>
            <a:r>
              <a:rPr sz="4000" dirty="0"/>
              <a:t>Национальная</a:t>
            </a:r>
            <a:r>
              <a:rPr sz="4000" spc="-55" dirty="0"/>
              <a:t> </a:t>
            </a:r>
            <a:r>
              <a:rPr sz="4000" spc="-25" dirty="0"/>
              <a:t>экономика</a:t>
            </a:r>
            <a:endParaRPr sz="4000" dirty="0"/>
          </a:p>
        </p:txBody>
      </p:sp>
      <p:sp>
        <p:nvSpPr>
          <p:cNvPr id="13" name="object 13"/>
          <p:cNvSpPr/>
          <p:nvPr/>
        </p:nvSpPr>
        <p:spPr>
          <a:xfrm>
            <a:off x="6737604" y="841247"/>
            <a:ext cx="729996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5334000"/>
            <a:ext cx="3729228" cy="13517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52400" y="5410200"/>
            <a:ext cx="2677160" cy="12182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ts val="1860"/>
              </a:lnSpc>
            </a:pPr>
            <a:r>
              <a:rPr lang="ru-RU" sz="1700" b="1" spc="-5" dirty="0" smtClean="0">
                <a:latin typeface="Times New Roman"/>
                <a:cs typeface="Times New Roman"/>
              </a:rPr>
              <a:t>Обеспечение деятельности</a:t>
            </a:r>
            <a:r>
              <a:rPr sz="1700" b="1" spc="-5" dirty="0" smtClean="0">
                <a:latin typeface="Times New Roman"/>
                <a:cs typeface="Times New Roman"/>
              </a:rPr>
              <a:t> </a:t>
            </a:r>
            <a:r>
              <a:rPr lang="ru-RU" sz="1700" b="1" spc="-5" dirty="0" smtClean="0">
                <a:latin typeface="Times New Roman"/>
                <a:cs typeface="Times New Roman"/>
              </a:rPr>
              <a:t> МУ Управление капитального строительства Кондинского района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0" y="4114800"/>
            <a:ext cx="3060192" cy="1207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04800" y="4267200"/>
            <a:ext cx="2282546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ru-RU" b="1" spc="-10" dirty="0" smtClean="0">
                <a:latin typeface="Times New Roman"/>
                <a:cs typeface="Times New Roman"/>
              </a:rPr>
              <a:t>Развитие агропромышленного комплекса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0" y="2971800"/>
            <a:ext cx="3078479" cy="11658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 txBox="1"/>
          <p:nvPr/>
        </p:nvSpPr>
        <p:spPr>
          <a:xfrm>
            <a:off x="152400" y="2971800"/>
            <a:ext cx="2518766" cy="10587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86200"/>
              </a:lnSpc>
            </a:pPr>
            <a:r>
              <a:rPr lang="ru-RU" sz="2000" b="1" spc="-10" dirty="0" smtClean="0">
                <a:latin typeface="Times New Roman"/>
                <a:cs typeface="Times New Roman"/>
              </a:rPr>
              <a:t>Субсидии предприятиям, оказывающим транспортные услуги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0" y="1752600"/>
            <a:ext cx="3075431" cy="12405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28600" y="2057400"/>
            <a:ext cx="2549525" cy="807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2545">
              <a:lnSpc>
                <a:spcPts val="2080"/>
              </a:lnSpc>
            </a:pPr>
            <a:r>
              <a:rPr sz="2000" b="1" spc="-10" dirty="0">
                <a:latin typeface="Times New Roman"/>
                <a:cs typeface="Times New Roman"/>
              </a:rPr>
              <a:t>Ремонт </a:t>
            </a:r>
            <a:r>
              <a:rPr sz="2000" b="1" dirty="0">
                <a:latin typeface="Times New Roman"/>
                <a:cs typeface="Times New Roman"/>
              </a:rPr>
              <a:t>и </a:t>
            </a:r>
            <a:r>
              <a:rPr lang="ru-RU" sz="2000" b="1" dirty="0" smtClean="0">
                <a:latin typeface="Times New Roman"/>
                <a:cs typeface="Times New Roman"/>
              </a:rPr>
              <a:t>содержание</a:t>
            </a:r>
            <a:r>
              <a:rPr sz="2000" b="1" spc="-5" dirty="0" smtClean="0">
                <a:latin typeface="Times New Roman"/>
                <a:cs typeface="Times New Roman"/>
              </a:rPr>
              <a:t>  </a:t>
            </a:r>
            <a:r>
              <a:rPr lang="ru-RU" sz="2000" b="1" spc="-10" dirty="0" smtClean="0">
                <a:latin typeface="Times New Roman"/>
                <a:cs typeface="Times New Roman"/>
              </a:rPr>
              <a:t>автомобильных</a:t>
            </a:r>
            <a:r>
              <a:rPr sz="2000" b="1" spc="-114" dirty="0" smtClean="0">
                <a:latin typeface="Times New Roman"/>
                <a:cs typeface="Times New Roman"/>
              </a:rPr>
              <a:t> </a:t>
            </a:r>
            <a:r>
              <a:rPr sz="2000" b="1" dirty="0" err="1" smtClean="0">
                <a:latin typeface="Times New Roman"/>
                <a:cs typeface="Times New Roman"/>
              </a:rPr>
              <a:t>дорог</a:t>
            </a:r>
            <a:r>
              <a:rPr lang="ru-RU" sz="2000" b="1" dirty="0" smtClean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(подъездная дорога к д.Сотник) 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667500" y="1836420"/>
            <a:ext cx="2013203" cy="1143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704076" y="3067811"/>
            <a:ext cx="1941576" cy="11887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95600" y="1828800"/>
            <a:ext cx="1569720" cy="1066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 rot="10800000" flipV="1">
            <a:off x="2971800" y="1483528"/>
            <a:ext cx="13716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2017 г.</a:t>
            </a:r>
          </a:p>
        </p:txBody>
      </p:sp>
      <p:sp>
        <p:nvSpPr>
          <p:cNvPr id="32" name="object 32"/>
          <p:cNvSpPr/>
          <p:nvPr/>
        </p:nvSpPr>
        <p:spPr>
          <a:xfrm>
            <a:off x="2895600" y="2971800"/>
            <a:ext cx="1546860" cy="10850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249923" y="3209544"/>
            <a:ext cx="557783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3276600" y="32004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69,9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704076" y="5529071"/>
            <a:ext cx="1990344" cy="117500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895600" y="5334000"/>
            <a:ext cx="1600200" cy="11430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Picture 5" descr="Герб-3вариант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AutoShape 2" descr="https://im3-tub-ru.yandex.net/i?id=b50e24db109103cb8d040b660ee7626d&amp;n=33&amp;h=190&amp;w=2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1" name="Picture 3" descr="C:\Documents and Settings\02-2222\Рабочий стол\транспорт.jpe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0800000" flipH="1" flipV="1">
            <a:off x="6781800" y="4267200"/>
            <a:ext cx="1828800" cy="1219199"/>
          </a:xfrm>
          <a:prstGeom prst="rect">
            <a:avLst/>
          </a:prstGeom>
          <a:noFill/>
        </p:spPr>
      </p:pic>
      <p:sp>
        <p:nvSpPr>
          <p:cNvPr id="45" name="object 32"/>
          <p:cNvSpPr/>
          <p:nvPr/>
        </p:nvSpPr>
        <p:spPr>
          <a:xfrm>
            <a:off x="2971800" y="4191000"/>
            <a:ext cx="1676400" cy="1066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lnSpc>
                <a:spcPct val="100000"/>
              </a:lnSpc>
              <a:spcBef>
                <a:spcPts val="65"/>
              </a:spcBef>
            </a:pPr>
            <a:endParaRPr lang="ru-RU" sz="1200" b="1" spc="-5" dirty="0" smtClean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lang="ru-RU" sz="2800" b="1" spc="-5" dirty="0" smtClean="0">
                <a:latin typeface="Times New Roman"/>
                <a:cs typeface="Times New Roman"/>
              </a:rPr>
              <a:t>50,9</a:t>
            </a: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lang="ru-RU" sz="1200" b="1" spc="-5" dirty="0" smtClean="0">
                <a:latin typeface="Times New Roman"/>
                <a:cs typeface="Times New Roman"/>
              </a:rPr>
              <a:t>млн.</a:t>
            </a:r>
            <a:r>
              <a:rPr lang="ru-RU" sz="1200" b="1" spc="-95" dirty="0" smtClean="0">
                <a:latin typeface="Times New Roman"/>
                <a:cs typeface="Times New Roman"/>
              </a:rPr>
              <a:t> </a:t>
            </a:r>
            <a:r>
              <a:rPr lang="ru-RU" sz="1200" b="1" spc="-10" dirty="0" smtClean="0">
                <a:latin typeface="Times New Roman"/>
                <a:cs typeface="Times New Roman"/>
              </a:rPr>
              <a:t>рублей</a:t>
            </a:r>
            <a:endParaRPr lang="ru-RU" sz="1200" dirty="0">
              <a:latin typeface="Times New Roman"/>
              <a:cs typeface="Times New Roman"/>
            </a:endParaRPr>
          </a:p>
        </p:txBody>
      </p:sp>
      <p:sp>
        <p:nvSpPr>
          <p:cNvPr id="47" name="object 26"/>
          <p:cNvSpPr/>
          <p:nvPr/>
        </p:nvSpPr>
        <p:spPr>
          <a:xfrm>
            <a:off x="6819900" y="1988820"/>
            <a:ext cx="2013203" cy="1143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42"/>
          <p:cNvSpPr txBox="1"/>
          <p:nvPr/>
        </p:nvSpPr>
        <p:spPr>
          <a:xfrm>
            <a:off x="3429000" y="55626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pc="-5" dirty="0" smtClean="0">
                <a:latin typeface="Times New Roman"/>
                <a:cs typeface="Times New Roman"/>
              </a:rPr>
              <a:t>22,2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2" name="object 29"/>
          <p:cNvSpPr/>
          <p:nvPr/>
        </p:nvSpPr>
        <p:spPr>
          <a:xfrm>
            <a:off x="4267200" y="1828800"/>
            <a:ext cx="1569720" cy="1066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29"/>
          <p:cNvSpPr/>
          <p:nvPr/>
        </p:nvSpPr>
        <p:spPr>
          <a:xfrm>
            <a:off x="5486400" y="1828800"/>
            <a:ext cx="1569720" cy="1066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1"/>
          <p:cNvSpPr txBox="1"/>
          <p:nvPr/>
        </p:nvSpPr>
        <p:spPr>
          <a:xfrm rot="10800000" flipV="1">
            <a:off x="4572000" y="19812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234,7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lang="ru-RU" sz="1200" b="1" spc="-10" dirty="0" smtClean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6" name="object 31"/>
          <p:cNvSpPr txBox="1"/>
          <p:nvPr/>
        </p:nvSpPr>
        <p:spPr>
          <a:xfrm rot="10800000" flipV="1">
            <a:off x="5867400" y="19812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253,3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lang="ru-RU" sz="1200" b="1" spc="-10" dirty="0" smtClean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7" name="object 31"/>
          <p:cNvSpPr txBox="1"/>
          <p:nvPr/>
        </p:nvSpPr>
        <p:spPr>
          <a:xfrm rot="10800000" flipV="1">
            <a:off x="3276600" y="19812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103,5</a:t>
            </a:r>
            <a:endParaRPr sz="2800" b="1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lang="ru-RU" sz="1200" b="1" spc="-10" dirty="0" smtClean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8" name="object 31"/>
          <p:cNvSpPr txBox="1"/>
          <p:nvPr/>
        </p:nvSpPr>
        <p:spPr>
          <a:xfrm rot="10800000" flipV="1">
            <a:off x="5715000" y="1447800"/>
            <a:ext cx="13716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2019 г.</a:t>
            </a:r>
          </a:p>
        </p:txBody>
      </p:sp>
      <p:sp>
        <p:nvSpPr>
          <p:cNvPr id="59" name="object 31"/>
          <p:cNvSpPr txBox="1"/>
          <p:nvPr/>
        </p:nvSpPr>
        <p:spPr>
          <a:xfrm rot="10800000" flipV="1">
            <a:off x="4495800" y="1447800"/>
            <a:ext cx="12192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2018 г.</a:t>
            </a:r>
          </a:p>
        </p:txBody>
      </p:sp>
      <p:sp>
        <p:nvSpPr>
          <p:cNvPr id="60" name="object 32"/>
          <p:cNvSpPr/>
          <p:nvPr/>
        </p:nvSpPr>
        <p:spPr>
          <a:xfrm>
            <a:off x="4114800" y="2971800"/>
            <a:ext cx="1546860" cy="10850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35"/>
          <p:cNvSpPr txBox="1"/>
          <p:nvPr/>
        </p:nvSpPr>
        <p:spPr>
          <a:xfrm>
            <a:off x="4419600" y="32004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45,4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62" name="object 32"/>
          <p:cNvSpPr/>
          <p:nvPr/>
        </p:nvSpPr>
        <p:spPr>
          <a:xfrm>
            <a:off x="5410200" y="3048000"/>
            <a:ext cx="1546860" cy="10850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35"/>
          <p:cNvSpPr txBox="1"/>
          <p:nvPr/>
        </p:nvSpPr>
        <p:spPr>
          <a:xfrm>
            <a:off x="5791200" y="32004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45,4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64" name="object 32"/>
          <p:cNvSpPr/>
          <p:nvPr/>
        </p:nvSpPr>
        <p:spPr>
          <a:xfrm>
            <a:off x="4267200" y="4191000"/>
            <a:ext cx="1676400" cy="1066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lnSpc>
                <a:spcPct val="100000"/>
              </a:lnSpc>
              <a:spcBef>
                <a:spcPts val="65"/>
              </a:spcBef>
            </a:pPr>
            <a:endParaRPr lang="ru-RU" sz="1200" b="1" spc="-5" dirty="0" smtClean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lang="ru-RU" sz="2800" b="1" spc="-5" dirty="0" smtClean="0">
                <a:latin typeface="Times New Roman"/>
                <a:cs typeface="Times New Roman"/>
              </a:rPr>
              <a:t>45,5</a:t>
            </a: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lang="ru-RU" sz="1200" b="1" spc="-5" dirty="0" smtClean="0">
                <a:latin typeface="Times New Roman"/>
                <a:cs typeface="Times New Roman"/>
              </a:rPr>
              <a:t>млн.</a:t>
            </a:r>
            <a:r>
              <a:rPr lang="ru-RU" sz="1200" b="1" spc="-95" dirty="0" smtClean="0">
                <a:latin typeface="Times New Roman"/>
                <a:cs typeface="Times New Roman"/>
              </a:rPr>
              <a:t> </a:t>
            </a:r>
            <a:r>
              <a:rPr lang="ru-RU" sz="1200" b="1" spc="-10" dirty="0" smtClean="0">
                <a:latin typeface="Times New Roman"/>
                <a:cs typeface="Times New Roman"/>
              </a:rPr>
              <a:t>рублей</a:t>
            </a:r>
            <a:endParaRPr lang="ru-RU" sz="1200" dirty="0">
              <a:latin typeface="Times New Roman"/>
              <a:cs typeface="Times New Roman"/>
            </a:endParaRPr>
          </a:p>
        </p:txBody>
      </p:sp>
      <p:sp>
        <p:nvSpPr>
          <p:cNvPr id="65" name="object 32"/>
          <p:cNvSpPr/>
          <p:nvPr/>
        </p:nvSpPr>
        <p:spPr>
          <a:xfrm>
            <a:off x="5486400" y="4191000"/>
            <a:ext cx="1676400" cy="1066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lnSpc>
                <a:spcPct val="100000"/>
              </a:lnSpc>
              <a:spcBef>
                <a:spcPts val="65"/>
              </a:spcBef>
            </a:pPr>
            <a:endParaRPr lang="ru-RU" sz="1200" b="1" spc="-5" dirty="0" smtClean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lang="ru-RU" sz="2800" b="1" spc="-5" dirty="0" smtClean="0">
                <a:latin typeface="Times New Roman"/>
                <a:cs typeface="Times New Roman"/>
              </a:rPr>
              <a:t>31,6</a:t>
            </a: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lang="ru-RU" sz="1200" b="1" spc="-5" dirty="0" smtClean="0">
                <a:latin typeface="Times New Roman"/>
                <a:cs typeface="Times New Roman"/>
              </a:rPr>
              <a:t>млн.</a:t>
            </a:r>
            <a:r>
              <a:rPr lang="ru-RU" sz="1200" b="1" spc="-95" dirty="0" smtClean="0">
                <a:latin typeface="Times New Roman"/>
                <a:cs typeface="Times New Roman"/>
              </a:rPr>
              <a:t> </a:t>
            </a:r>
            <a:r>
              <a:rPr lang="ru-RU" sz="1200" b="1" spc="-10" dirty="0" smtClean="0">
                <a:latin typeface="Times New Roman"/>
                <a:cs typeface="Times New Roman"/>
              </a:rPr>
              <a:t>рублей</a:t>
            </a:r>
            <a:endParaRPr lang="ru-RU" sz="1200" dirty="0">
              <a:latin typeface="Times New Roman"/>
              <a:cs typeface="Times New Roman"/>
            </a:endParaRPr>
          </a:p>
        </p:txBody>
      </p:sp>
      <p:sp>
        <p:nvSpPr>
          <p:cNvPr id="66" name="object 40"/>
          <p:cNvSpPr/>
          <p:nvPr/>
        </p:nvSpPr>
        <p:spPr>
          <a:xfrm>
            <a:off x="4267200" y="5334000"/>
            <a:ext cx="1600200" cy="11430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42"/>
          <p:cNvSpPr txBox="1"/>
          <p:nvPr/>
        </p:nvSpPr>
        <p:spPr>
          <a:xfrm>
            <a:off x="4648200" y="55626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pc="-5" dirty="0" smtClean="0">
                <a:latin typeface="Times New Roman"/>
                <a:cs typeface="Times New Roman"/>
              </a:rPr>
              <a:t>14,4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68" name="object 40"/>
          <p:cNvSpPr/>
          <p:nvPr/>
        </p:nvSpPr>
        <p:spPr>
          <a:xfrm>
            <a:off x="5486400" y="5334000"/>
            <a:ext cx="1600200" cy="11430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42"/>
          <p:cNvSpPr txBox="1"/>
          <p:nvPr/>
        </p:nvSpPr>
        <p:spPr>
          <a:xfrm>
            <a:off x="5867400" y="5562600"/>
            <a:ext cx="84963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pc="-5" smtClean="0">
                <a:latin typeface="Times New Roman"/>
                <a:cs typeface="Times New Roman"/>
              </a:rPr>
              <a:t>14,4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17148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8267" y="914400"/>
            <a:ext cx="8428533" cy="4001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2000" b="1" i="1" dirty="0">
                <a:latin typeface="Times New Roman"/>
                <a:cs typeface="Times New Roman"/>
              </a:rPr>
              <a:t>В</a:t>
            </a:r>
            <a:r>
              <a:rPr sz="2000" b="1" i="1" spc="-80" dirty="0">
                <a:latin typeface="Times New Roman"/>
                <a:cs typeface="Times New Roman"/>
              </a:rPr>
              <a:t> </a:t>
            </a:r>
            <a:r>
              <a:rPr sz="2000" b="1" i="1" spc="-10" dirty="0">
                <a:latin typeface="Times New Roman"/>
                <a:cs typeface="Times New Roman"/>
              </a:rPr>
              <a:t>соответствии:</a:t>
            </a:r>
            <a:endParaRPr sz="20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sz="2000" b="1" i="1" dirty="0">
                <a:latin typeface="Times New Roman"/>
                <a:cs typeface="Times New Roman"/>
              </a:rPr>
              <a:t>статьей 28 </a:t>
            </a:r>
            <a:r>
              <a:rPr sz="2000" b="1" i="1" spc="-5" dirty="0">
                <a:latin typeface="Times New Roman"/>
                <a:cs typeface="Times New Roman"/>
              </a:rPr>
              <a:t>Федерального </a:t>
            </a:r>
            <a:r>
              <a:rPr sz="2000" b="1" i="1" spc="-10" dirty="0">
                <a:latin typeface="Times New Roman"/>
                <a:cs typeface="Times New Roman"/>
              </a:rPr>
              <a:t>закона </a:t>
            </a:r>
            <a:r>
              <a:rPr sz="2000" b="1" i="1" dirty="0">
                <a:latin typeface="Times New Roman"/>
                <a:cs typeface="Times New Roman"/>
              </a:rPr>
              <a:t>от 06.10.2003 № 131-ФЗ </a:t>
            </a:r>
            <a:r>
              <a:rPr sz="2000" b="1" i="1" spc="-10" dirty="0">
                <a:latin typeface="Times New Roman"/>
                <a:cs typeface="Times New Roman"/>
              </a:rPr>
              <a:t>(ред. </a:t>
            </a:r>
            <a:r>
              <a:rPr sz="2000" b="1" i="1" dirty="0">
                <a:latin typeface="Times New Roman"/>
                <a:cs typeface="Times New Roman"/>
              </a:rPr>
              <a:t>от  29.06.2015) </a:t>
            </a:r>
            <a:r>
              <a:rPr sz="2000" b="1" i="1" spc="5" dirty="0">
                <a:latin typeface="Times New Roman"/>
                <a:cs typeface="Times New Roman"/>
              </a:rPr>
              <a:t>«Об </a:t>
            </a:r>
            <a:r>
              <a:rPr sz="2000" b="1" i="1" dirty="0">
                <a:latin typeface="Times New Roman"/>
                <a:cs typeface="Times New Roman"/>
              </a:rPr>
              <a:t>общих принципах организации </a:t>
            </a:r>
            <a:r>
              <a:rPr sz="2000" b="1" i="1" spc="-5" dirty="0">
                <a:latin typeface="Times New Roman"/>
                <a:cs typeface="Times New Roman"/>
              </a:rPr>
              <a:t>местного</a:t>
            </a:r>
            <a:r>
              <a:rPr sz="2000" b="1" i="1" spc="-13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самоуправления  </a:t>
            </a:r>
            <a:r>
              <a:rPr sz="2000" b="1" i="1" dirty="0">
                <a:latin typeface="Times New Roman"/>
                <a:cs typeface="Times New Roman"/>
              </a:rPr>
              <a:t>в </a:t>
            </a:r>
            <a:r>
              <a:rPr sz="2000" b="1" i="1" spc="-15" dirty="0">
                <a:latin typeface="Times New Roman"/>
                <a:cs typeface="Times New Roman"/>
              </a:rPr>
              <a:t>Российской</a:t>
            </a:r>
            <a:r>
              <a:rPr sz="2000" b="1" i="1" spc="-8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Федерации»;</a:t>
            </a:r>
            <a:endParaRPr sz="2000" dirty="0">
              <a:latin typeface="Times New Roman"/>
              <a:cs typeface="Times New Roman"/>
            </a:endParaRPr>
          </a:p>
          <a:p>
            <a:pPr marL="12700" marR="2505710" algn="just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lang="ru-RU" sz="2000" b="1" i="1" dirty="0" smtClean="0">
                <a:latin typeface="Times New Roman"/>
                <a:cs typeface="Times New Roman"/>
              </a:rPr>
              <a:t>статьей</a:t>
            </a:r>
            <a:r>
              <a:rPr sz="2000" b="1" i="1" dirty="0" smtClean="0">
                <a:latin typeface="Times New Roman"/>
                <a:cs typeface="Times New Roman"/>
              </a:rPr>
              <a:t> 1</a:t>
            </a:r>
            <a:r>
              <a:rPr lang="ru-RU" sz="2000" b="1" i="1" dirty="0" smtClean="0">
                <a:latin typeface="Times New Roman"/>
                <a:cs typeface="Times New Roman"/>
              </a:rPr>
              <a:t>2</a:t>
            </a:r>
            <a:r>
              <a:rPr sz="2000" b="1" i="1" dirty="0" smtClean="0">
                <a:latin typeface="Times New Roman"/>
                <a:cs typeface="Times New Roman"/>
              </a:rPr>
              <a:t> </a:t>
            </a:r>
            <a:r>
              <a:rPr lang="ru-RU" sz="2000" b="1" i="1" spc="-15" dirty="0" smtClean="0">
                <a:latin typeface="Times New Roman"/>
                <a:cs typeface="Times New Roman"/>
              </a:rPr>
              <a:t>Устава Кондинского района</a:t>
            </a:r>
            <a:r>
              <a:rPr sz="2000" b="1" i="1" spc="5" dirty="0" smtClean="0">
                <a:latin typeface="Times New Roman"/>
                <a:cs typeface="Times New Roman"/>
              </a:rPr>
              <a:t>;</a:t>
            </a:r>
            <a:endParaRPr sz="2000" dirty="0">
              <a:latin typeface="Times New Roman"/>
              <a:cs typeface="Times New Roman"/>
            </a:endParaRPr>
          </a:p>
          <a:p>
            <a:pPr marL="12700" marR="575945" algn="just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решением Думы Кондинского района от 15.09.2001г № 134 «Об утверждении Положения о порядке организации и проведения публичных слушаний в муниципальном образовании Кондинский район»</a:t>
            </a:r>
          </a:p>
          <a:p>
            <a:pPr marL="12700" marR="575945" algn="just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lang="ru-RU" sz="2000" b="1" i="1" dirty="0" smtClean="0">
                <a:latin typeface="Times New Roman"/>
                <a:cs typeface="Times New Roman"/>
              </a:rPr>
              <a:t>решением Думы Кондинского района </a:t>
            </a:r>
            <a:r>
              <a:rPr lang="ru-RU" sz="2000" b="1" i="1" spc="5" dirty="0" smtClean="0">
                <a:latin typeface="Times New Roman"/>
                <a:cs typeface="Times New Roman"/>
              </a:rPr>
              <a:t>от</a:t>
            </a:r>
            <a:r>
              <a:rPr sz="2000" b="1" i="1" spc="5" dirty="0" smtClean="0">
                <a:latin typeface="Times New Roman"/>
                <a:cs typeface="Times New Roman"/>
              </a:rPr>
              <a:t> </a:t>
            </a:r>
            <a:r>
              <a:rPr lang="ru-RU" sz="2000" b="1" i="1" spc="5" dirty="0" smtClean="0">
                <a:latin typeface="Times New Roman"/>
                <a:cs typeface="Times New Roman"/>
              </a:rPr>
              <a:t>01.</a:t>
            </a:r>
            <a:r>
              <a:rPr sz="2000" b="1" i="1" dirty="0" smtClean="0">
                <a:latin typeface="Times New Roman"/>
                <a:cs typeface="Times New Roman"/>
              </a:rPr>
              <a:t>1</a:t>
            </a:r>
            <a:r>
              <a:rPr lang="ru-RU" sz="2000" b="1" i="1" dirty="0" smtClean="0">
                <a:latin typeface="Times New Roman"/>
                <a:cs typeface="Times New Roman"/>
              </a:rPr>
              <a:t>1</a:t>
            </a:r>
            <a:r>
              <a:rPr sz="2000" b="1" i="1" smtClean="0">
                <a:latin typeface="Times New Roman"/>
                <a:cs typeface="Times New Roman"/>
              </a:rPr>
              <a:t>.201</a:t>
            </a:r>
            <a:r>
              <a:rPr lang="ru-RU" sz="2000" b="1" i="1" dirty="0" smtClean="0">
                <a:latin typeface="Times New Roman"/>
                <a:cs typeface="Times New Roman"/>
              </a:rPr>
              <a:t>6г.</a:t>
            </a:r>
            <a:r>
              <a:rPr sz="2000" b="1" i="1" spc="-150" smtClean="0">
                <a:latin typeface="Times New Roman"/>
                <a:cs typeface="Times New Roman"/>
              </a:rPr>
              <a:t> </a:t>
            </a:r>
            <a:r>
              <a:rPr sz="2000" b="1" i="1" spc="5" dirty="0" smtClean="0">
                <a:latin typeface="Times New Roman"/>
                <a:cs typeface="Times New Roman"/>
              </a:rPr>
              <a:t>№</a:t>
            </a:r>
            <a:r>
              <a:rPr lang="ru-RU" sz="2000" b="1" i="1" spc="5" dirty="0" smtClean="0">
                <a:latin typeface="Times New Roman"/>
                <a:cs typeface="Times New Roman"/>
              </a:rPr>
              <a:t> 171</a:t>
            </a:r>
            <a:endParaRPr sz="2000" dirty="0">
              <a:latin typeface="Times New Roman"/>
              <a:cs typeface="Times New Roman"/>
            </a:endParaRPr>
          </a:p>
          <a:p>
            <a:pPr marL="12700" marR="265430" algn="just">
              <a:lnSpc>
                <a:spcPct val="100000"/>
              </a:lnSpc>
            </a:pPr>
            <a:r>
              <a:rPr sz="2000" b="1" i="1" dirty="0">
                <a:latin typeface="Times New Roman"/>
                <a:cs typeface="Times New Roman"/>
              </a:rPr>
              <a:t>«О </a:t>
            </a:r>
            <a:r>
              <a:rPr sz="2000" b="1" i="1" spc="-5" dirty="0">
                <a:latin typeface="Times New Roman"/>
                <a:cs typeface="Times New Roman"/>
              </a:rPr>
              <a:t>назначении публичных слушаний </a:t>
            </a:r>
            <a:r>
              <a:rPr sz="2000" b="1" i="1" dirty="0">
                <a:latin typeface="Times New Roman"/>
                <a:cs typeface="Times New Roman"/>
              </a:rPr>
              <a:t>по </a:t>
            </a:r>
            <a:r>
              <a:rPr lang="ru-RU" sz="2000" b="1" i="1" spc="-10" dirty="0" smtClean="0">
                <a:latin typeface="Times New Roman"/>
                <a:cs typeface="Times New Roman"/>
              </a:rPr>
              <a:t>проекту</a:t>
            </a:r>
            <a:r>
              <a:rPr sz="2000" b="1" i="1" spc="-10" dirty="0" smtClean="0">
                <a:latin typeface="Times New Roman"/>
                <a:cs typeface="Times New Roman"/>
              </a:rPr>
              <a:t> </a:t>
            </a:r>
            <a:r>
              <a:rPr lang="ru-RU" sz="2000" b="1" i="1" dirty="0" smtClean="0">
                <a:latin typeface="Times New Roman"/>
                <a:cs typeface="Times New Roman"/>
              </a:rPr>
              <a:t>решения</a:t>
            </a:r>
            <a:r>
              <a:rPr sz="2000" b="1" i="1" dirty="0" smtClean="0">
                <a:latin typeface="Times New Roman"/>
                <a:cs typeface="Times New Roman"/>
              </a:rPr>
              <a:t> </a:t>
            </a:r>
            <a:r>
              <a:rPr lang="ru-RU" sz="2000" b="1" i="1" dirty="0" smtClean="0">
                <a:latin typeface="Times New Roman"/>
                <a:cs typeface="Times New Roman"/>
              </a:rPr>
              <a:t>Думы</a:t>
            </a:r>
            <a:r>
              <a:rPr sz="2000" b="1" i="1" dirty="0" smtClean="0">
                <a:latin typeface="Times New Roman"/>
                <a:cs typeface="Times New Roman"/>
              </a:rPr>
              <a:t>  </a:t>
            </a:r>
            <a:r>
              <a:rPr lang="ru-RU" sz="2000" b="1" i="1" dirty="0" smtClean="0">
                <a:latin typeface="Times New Roman"/>
                <a:cs typeface="Times New Roman"/>
              </a:rPr>
              <a:t>Кондинского</a:t>
            </a:r>
            <a:r>
              <a:rPr sz="2000" b="1" i="1" spc="-10" dirty="0" smtClean="0">
                <a:latin typeface="Times New Roman"/>
                <a:cs typeface="Times New Roman"/>
              </a:rPr>
              <a:t> </a:t>
            </a:r>
            <a:r>
              <a:rPr sz="2000" b="1" i="1" dirty="0">
                <a:latin typeface="Times New Roman"/>
                <a:cs typeface="Times New Roman"/>
              </a:rPr>
              <a:t>района «О </a:t>
            </a:r>
            <a:r>
              <a:rPr lang="ru-RU" sz="2000" b="1" i="1" spc="-10" dirty="0" smtClean="0">
                <a:latin typeface="Times New Roman"/>
                <a:cs typeface="Times New Roman"/>
              </a:rPr>
              <a:t>бюджете</a:t>
            </a:r>
            <a:r>
              <a:rPr sz="2000" b="1" i="1" spc="-10" dirty="0" smtClean="0">
                <a:latin typeface="Times New Roman"/>
                <a:cs typeface="Times New Roman"/>
              </a:rPr>
              <a:t> </a:t>
            </a:r>
            <a:r>
              <a:rPr lang="ru-RU" sz="2000" b="1" i="1" spc="-10" dirty="0" smtClean="0">
                <a:latin typeface="Times New Roman"/>
                <a:cs typeface="Times New Roman"/>
              </a:rPr>
              <a:t>муниципального образования Кондинский район </a:t>
            </a:r>
            <a:r>
              <a:rPr sz="2000" b="1" i="1" dirty="0" smtClean="0">
                <a:latin typeface="Times New Roman"/>
                <a:cs typeface="Times New Roman"/>
              </a:rPr>
              <a:t>на</a:t>
            </a:r>
            <a:r>
              <a:rPr sz="2000" b="1" i="1" spc="-130" dirty="0" smtClean="0">
                <a:latin typeface="Times New Roman"/>
                <a:cs typeface="Times New Roman"/>
              </a:rPr>
              <a:t> </a:t>
            </a:r>
            <a:r>
              <a:rPr sz="2000" b="1" i="1" spc="5" dirty="0" smtClean="0">
                <a:latin typeface="Times New Roman"/>
                <a:cs typeface="Times New Roman"/>
              </a:rPr>
              <a:t>201</a:t>
            </a:r>
            <a:r>
              <a:rPr lang="ru-RU" sz="2000" b="1" i="1" spc="5" dirty="0" smtClean="0">
                <a:latin typeface="Times New Roman"/>
                <a:cs typeface="Times New Roman"/>
              </a:rPr>
              <a:t>7</a:t>
            </a:r>
            <a:r>
              <a:rPr sz="2000" b="1" i="1" spc="5" dirty="0" smtClean="0">
                <a:latin typeface="Times New Roman"/>
                <a:cs typeface="Times New Roman"/>
              </a:rPr>
              <a:t> </a:t>
            </a:r>
            <a:r>
              <a:rPr lang="ru-RU" sz="2000" b="1" i="1" spc="-5" dirty="0" smtClean="0">
                <a:latin typeface="Times New Roman"/>
                <a:cs typeface="Times New Roman"/>
              </a:rPr>
              <a:t>год и на плановый период 2018 и 2019 годов</a:t>
            </a:r>
            <a:r>
              <a:rPr sz="2000" b="1" i="1" spc="-5" dirty="0" smtClean="0">
                <a:latin typeface="Times New Roman"/>
                <a:cs typeface="Times New Roman"/>
              </a:rPr>
              <a:t>».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5334003"/>
            <a:ext cx="9144000" cy="16763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65275" y="19811"/>
            <a:ext cx="2714244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79064" y="19811"/>
            <a:ext cx="752856" cy="10119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31464" y="19811"/>
            <a:ext cx="5768340" cy="10119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9347" y="19811"/>
            <a:ext cx="644651" cy="10119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020444">
              <a:lnSpc>
                <a:spcPct val="100000"/>
              </a:lnSpc>
            </a:pPr>
            <a:r>
              <a:rPr sz="3600" spc="-5" dirty="0"/>
              <a:t>Жилищно</a:t>
            </a:r>
            <a:r>
              <a:rPr sz="3600" spc="-5" dirty="0">
                <a:latin typeface="Times New Roman"/>
                <a:cs typeface="Times New Roman"/>
              </a:rPr>
              <a:t>-</a:t>
            </a:r>
            <a:r>
              <a:rPr sz="3600" spc="-5" dirty="0"/>
              <a:t>коммунальное</a:t>
            </a:r>
            <a:r>
              <a:rPr sz="3600" spc="-75" dirty="0"/>
              <a:t> </a:t>
            </a:r>
            <a:r>
              <a:rPr sz="3600" spc="-20" dirty="0"/>
              <a:t>хозяйство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52400" y="900682"/>
            <a:ext cx="9144000" cy="11567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24071" y="920496"/>
            <a:ext cx="647700" cy="78943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02379" y="920496"/>
            <a:ext cx="557784" cy="7894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09600" y="914401"/>
            <a:ext cx="8000999" cy="15613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</a:t>
            </a: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7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год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181,5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млн.</a:t>
            </a:r>
            <a:r>
              <a:rPr sz="2400" b="1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25" dirty="0" smtClean="0">
                <a:solidFill>
                  <a:srgbClr val="FFFFFF"/>
                </a:solidFill>
                <a:latin typeface="Times New Roman"/>
                <a:cs typeface="Times New Roman"/>
              </a:rPr>
              <a:t>рублей, </a:t>
            </a:r>
            <a:br>
              <a:rPr lang="ru-RU" sz="2400" b="1" spc="-25" dirty="0" smtClean="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2400" b="1" spc="-2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2018 год – 164,5 млн. рублей,  2019 год – 174,2 млн. рублей 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"/>
              </a:spcBef>
            </a:pPr>
            <a:endParaRPr sz="2250" dirty="0">
              <a:latin typeface="Times New Roman"/>
              <a:cs typeface="Times New Roman"/>
            </a:endParaRPr>
          </a:p>
          <a:p>
            <a:pPr marL="4232275" marR="5080">
              <a:lnSpc>
                <a:spcPct val="86100"/>
              </a:lnSpc>
            </a:pPr>
            <a:endParaRPr lang="ru-RU" sz="1200" b="1" spc="-10" dirty="0" smtClean="0">
              <a:latin typeface="Times New Roman"/>
              <a:cs typeface="Times New Roman"/>
            </a:endParaRPr>
          </a:p>
          <a:p>
            <a:pPr marL="4232275" marR="5080">
              <a:lnSpc>
                <a:spcPct val="86100"/>
              </a:lnSpc>
            </a:pPr>
            <a:endParaRPr lang="ru-RU" sz="1200" b="1" spc="-10" dirty="0" smtClean="0">
              <a:latin typeface="Times New Roman"/>
              <a:cs typeface="Times New Roman"/>
            </a:endParaRPr>
          </a:p>
          <a:p>
            <a:pPr marL="4232275" marR="5080">
              <a:lnSpc>
                <a:spcPct val="86100"/>
              </a:lnSpc>
            </a:pPr>
            <a:endParaRPr lang="ru-RU" sz="1200" b="1" spc="-10" dirty="0" smtClean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618731" y="2531364"/>
            <a:ext cx="2307335" cy="198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9600" y="2133600"/>
            <a:ext cx="2397252" cy="18089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 useBgFill="1">
        <p:nvSpPr>
          <p:cNvPr id="21" name="object 21"/>
          <p:cNvSpPr/>
          <p:nvPr/>
        </p:nvSpPr>
        <p:spPr>
          <a:xfrm>
            <a:off x="304800" y="4343400"/>
            <a:ext cx="3124200" cy="1524000"/>
          </a:xfrm>
          <a:prstGeom prst="rect">
            <a:avLst/>
          </a:prstGeom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/>
          <a:lstStyle/>
          <a:p>
            <a:pPr algn="ctr">
              <a:lnSpc>
                <a:spcPts val="1789"/>
              </a:lnSpc>
            </a:pPr>
            <a:r>
              <a:rPr lang="ru-RU" b="1" spc="-15" dirty="0" smtClean="0">
                <a:latin typeface="Times New Roman"/>
                <a:cs typeface="Times New Roman"/>
              </a:rPr>
              <a:t>П</a:t>
            </a:r>
            <a:r>
              <a:rPr lang="ru-RU" b="1" spc="-5" dirty="0" smtClean="0">
                <a:latin typeface="Times New Roman"/>
                <a:cs typeface="Times New Roman"/>
              </a:rPr>
              <a:t>ри</a:t>
            </a:r>
            <a:r>
              <a:rPr lang="ru-RU" b="1" dirty="0" smtClean="0">
                <a:latin typeface="Times New Roman"/>
                <a:cs typeface="Times New Roman"/>
              </a:rPr>
              <a:t>о</a:t>
            </a:r>
            <a:r>
              <a:rPr lang="ru-RU" b="1" spc="-5" dirty="0" smtClean="0">
                <a:latin typeface="Times New Roman"/>
                <a:cs typeface="Times New Roman"/>
              </a:rPr>
              <a:t>бре</a:t>
            </a:r>
            <a:r>
              <a:rPr lang="ru-RU" b="1" spc="-25" dirty="0" smtClean="0">
                <a:latin typeface="Times New Roman"/>
                <a:cs typeface="Times New Roman"/>
              </a:rPr>
              <a:t>т</a:t>
            </a:r>
            <a:r>
              <a:rPr lang="ru-RU" b="1" spc="-5" dirty="0" smtClean="0">
                <a:latin typeface="Times New Roman"/>
                <a:cs typeface="Times New Roman"/>
              </a:rPr>
              <a:t>ение</a:t>
            </a:r>
            <a:r>
              <a:rPr lang="ru-RU" dirty="0" smtClean="0">
                <a:latin typeface="Times New Roman"/>
                <a:cs typeface="Times New Roman"/>
              </a:rPr>
              <a:t>  </a:t>
            </a:r>
            <a:r>
              <a:rPr lang="ru-RU" b="1" spc="-5" dirty="0" smtClean="0">
                <a:latin typeface="Times New Roman"/>
                <a:cs typeface="Times New Roman"/>
              </a:rPr>
              <a:t>жилья</a:t>
            </a:r>
          </a:p>
          <a:p>
            <a:pPr algn="ctr">
              <a:lnSpc>
                <a:spcPts val="1789"/>
              </a:lnSpc>
            </a:pPr>
            <a:endParaRPr lang="ru-RU" dirty="0" smtClean="0">
              <a:latin typeface="Times New Roman"/>
              <a:cs typeface="Times New Roman"/>
            </a:endParaRPr>
          </a:p>
          <a:p>
            <a:pPr algn="ctr">
              <a:spcBef>
                <a:spcPts val="340"/>
              </a:spcBef>
            </a:pPr>
            <a:r>
              <a:rPr lang="ru-RU" b="1" dirty="0" smtClean="0">
                <a:latin typeface="Times New Roman"/>
                <a:cs typeface="Times New Roman"/>
              </a:rPr>
              <a:t> 2017 год - 43,3  </a:t>
            </a:r>
            <a:r>
              <a:rPr lang="ru-RU" b="1" spc="-5" dirty="0" smtClean="0">
                <a:latin typeface="Times New Roman"/>
                <a:cs typeface="Times New Roman"/>
              </a:rPr>
              <a:t>млн.</a:t>
            </a:r>
            <a:r>
              <a:rPr lang="ru-RU" b="1" spc="-80" dirty="0" smtClean="0">
                <a:latin typeface="Times New Roman"/>
                <a:cs typeface="Times New Roman"/>
              </a:rPr>
              <a:t> </a:t>
            </a:r>
            <a:r>
              <a:rPr lang="ru-RU" b="1" spc="-10" dirty="0" smtClean="0">
                <a:latin typeface="Times New Roman"/>
                <a:cs typeface="Times New Roman"/>
              </a:rPr>
              <a:t>рублей          </a:t>
            </a:r>
          </a:p>
          <a:p>
            <a:pPr algn="ctr">
              <a:spcBef>
                <a:spcPts val="340"/>
              </a:spcBef>
            </a:pPr>
            <a:r>
              <a:rPr lang="ru-RU" b="1" spc="-10" dirty="0" smtClean="0">
                <a:latin typeface="Times New Roman"/>
                <a:cs typeface="Times New Roman"/>
              </a:rPr>
              <a:t> 2018 год – 43,2 млн. рублей</a:t>
            </a:r>
          </a:p>
          <a:p>
            <a:pPr algn="ctr">
              <a:spcBef>
                <a:spcPts val="340"/>
              </a:spcBef>
            </a:pPr>
            <a:r>
              <a:rPr lang="ru-RU" b="1" spc="-10" dirty="0" smtClean="0">
                <a:latin typeface="Times New Roman"/>
                <a:cs typeface="Times New Roman"/>
              </a:rPr>
              <a:t>2019 год – 31,9 млн. рублей</a:t>
            </a:r>
            <a:endParaRPr dirty="0"/>
          </a:p>
        </p:txBody>
      </p:sp>
      <p:sp>
        <p:nvSpPr>
          <p:cNvPr id="28" name="object 28"/>
          <p:cNvSpPr/>
          <p:nvPr/>
        </p:nvSpPr>
        <p:spPr>
          <a:xfrm>
            <a:off x="4584191" y="4117847"/>
            <a:ext cx="240791" cy="33223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105400" y="2209800"/>
            <a:ext cx="3048000" cy="18318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495800" y="4343400"/>
            <a:ext cx="3886200" cy="160020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pPr marL="12700" marR="5080" indent="-635" algn="ctr"/>
            <a:r>
              <a:rPr lang="ru-RU" b="1" spc="-25" dirty="0" smtClean="0"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к  о</a:t>
            </a:r>
            <a:r>
              <a:rPr lang="ru-RU" b="1" spc="1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spc="-1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spc="-15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у  </a:t>
            </a:r>
            <a:r>
              <a:rPr lang="ru-RU" b="1" spc="-10" dirty="0" smtClean="0">
                <a:latin typeface="Times New Roman" pitchFamily="18" charset="0"/>
                <a:cs typeface="Times New Roman" pitchFamily="18" charset="0"/>
              </a:rPr>
              <a:t>периоду </a:t>
            </a:r>
            <a:br>
              <a:rPr lang="ru-RU" b="1" spc="-1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2017 год -22,6 млн. рублей, </a:t>
            </a:r>
            <a:br>
              <a:rPr lang="ru-RU" b="1" spc="-5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2018 год- 15,1 млн. рублей,   </a:t>
            </a:r>
            <a:br>
              <a:rPr lang="ru-RU" b="1" spc="-5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pc="-5" dirty="0" smtClean="0">
                <a:latin typeface="Times New Roman" pitchFamily="18" charset="0"/>
                <a:cs typeface="Times New Roman" pitchFamily="18" charset="0"/>
              </a:rPr>
              <a:t>  2019 год – 15,1 млн. рублей.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828800" y="6525768"/>
            <a:ext cx="240792" cy="33223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928359" y="6312408"/>
            <a:ext cx="240791" cy="33223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6" name="Picture 5" descr="Герб-3вариант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AutoShape 2" descr="http://invest72.ru/upload/resize_cache/iblock/d4a/980_653_2/%D0%B2%D0%B8%D0%B4%D0%BD%D1%8B%D0%B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3" y="50"/>
            <a:ext cx="9143246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65503" y="39623"/>
            <a:ext cx="7056120" cy="11216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57159" y="39623"/>
            <a:ext cx="790955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1930" rIns="0" bIns="0" rtlCol="0">
            <a:spAutoFit/>
          </a:bodyPr>
          <a:lstStyle/>
          <a:p>
            <a:pPr marL="1351280">
              <a:lnSpc>
                <a:spcPct val="100000"/>
              </a:lnSpc>
            </a:pPr>
            <a:r>
              <a:rPr sz="4000" spc="-5" dirty="0"/>
              <a:t>Охрана </a:t>
            </a:r>
            <a:r>
              <a:rPr sz="4000" spc="-15" dirty="0"/>
              <a:t>окружающей</a:t>
            </a:r>
            <a:r>
              <a:rPr sz="4000" spc="-30" dirty="0"/>
              <a:t> </a:t>
            </a:r>
            <a:r>
              <a:rPr sz="4000" spc="-15" dirty="0"/>
              <a:t>среды</a:t>
            </a:r>
            <a:endParaRPr sz="4000" dirty="0"/>
          </a:p>
        </p:txBody>
      </p:sp>
      <p:sp>
        <p:nvSpPr>
          <p:cNvPr id="16" name="object 16"/>
          <p:cNvSpPr/>
          <p:nvPr/>
        </p:nvSpPr>
        <p:spPr>
          <a:xfrm>
            <a:off x="228600" y="4572000"/>
            <a:ext cx="3124200" cy="1676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181600" y="2743200"/>
            <a:ext cx="3276600" cy="14820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3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Предоставление субсидии на возмещение недополученных доходов и затрат организациям, осуществляющим реализацию услуги по утилизации (захоронению) твердых бытовых отходов</a:t>
            </a:r>
          </a:p>
          <a:p>
            <a:pPr marL="12700" marR="5080" algn="just">
              <a:lnSpc>
                <a:spcPct val="86300"/>
              </a:lnSpc>
            </a:pPr>
            <a:endParaRPr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81000" y="2819400"/>
            <a:ext cx="2939796" cy="13929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66316" y="5792723"/>
            <a:ext cx="557783" cy="7894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752600" y="5715000"/>
            <a:ext cx="557783" cy="7894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200400" y="4191000"/>
            <a:ext cx="557783" cy="7894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10000" y="4191000"/>
            <a:ext cx="685800" cy="7894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096000" y="5638800"/>
            <a:ext cx="1679575" cy="1080135"/>
          </a:xfrm>
          <a:custGeom>
            <a:avLst/>
            <a:gdLst/>
            <a:ahLst/>
            <a:cxnLst/>
            <a:rect l="l" t="t" r="r" b="b"/>
            <a:pathLst>
              <a:path w="1679575" h="1080134">
                <a:moveTo>
                  <a:pt x="1586483" y="0"/>
                </a:moveTo>
                <a:lnTo>
                  <a:pt x="92837" y="0"/>
                </a:lnTo>
                <a:lnTo>
                  <a:pt x="56685" y="7291"/>
                </a:lnTo>
                <a:lnTo>
                  <a:pt x="27178" y="27174"/>
                </a:lnTo>
                <a:lnTo>
                  <a:pt x="7290" y="56664"/>
                </a:lnTo>
                <a:lnTo>
                  <a:pt x="0" y="92773"/>
                </a:lnTo>
                <a:lnTo>
                  <a:pt x="0" y="986790"/>
                </a:lnTo>
                <a:lnTo>
                  <a:pt x="7290" y="1022899"/>
                </a:lnTo>
                <a:lnTo>
                  <a:pt x="27177" y="1052388"/>
                </a:lnTo>
                <a:lnTo>
                  <a:pt x="56685" y="1072272"/>
                </a:lnTo>
                <a:lnTo>
                  <a:pt x="92837" y="1079563"/>
                </a:lnTo>
                <a:lnTo>
                  <a:pt x="1586483" y="1079563"/>
                </a:lnTo>
                <a:lnTo>
                  <a:pt x="1622635" y="1072272"/>
                </a:lnTo>
                <a:lnTo>
                  <a:pt x="1652143" y="1052388"/>
                </a:lnTo>
                <a:lnTo>
                  <a:pt x="1672030" y="1022899"/>
                </a:lnTo>
                <a:lnTo>
                  <a:pt x="1679321" y="986790"/>
                </a:lnTo>
                <a:lnTo>
                  <a:pt x="1679321" y="92773"/>
                </a:lnTo>
                <a:lnTo>
                  <a:pt x="1672030" y="56664"/>
                </a:lnTo>
                <a:lnTo>
                  <a:pt x="1652143" y="27174"/>
                </a:lnTo>
                <a:lnTo>
                  <a:pt x="1622635" y="7291"/>
                </a:lnTo>
                <a:lnTo>
                  <a:pt x="1586483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Picture 5" descr="Герб-3вариант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" name="Picture 1" descr="C:\Documents and Settings\02-2222\Рабочий стол\«Видный» микрорайон в Тюмени_ Официальный сайт «Брусники»_files\vidn-niz-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4419600"/>
            <a:ext cx="3124200" cy="1828800"/>
          </a:xfrm>
          <a:prstGeom prst="rect">
            <a:avLst/>
          </a:prstGeom>
          <a:noFill/>
        </p:spPr>
      </p:pic>
      <p:sp>
        <p:nvSpPr>
          <p:cNvPr id="26" name="object 22"/>
          <p:cNvSpPr txBox="1"/>
          <p:nvPr/>
        </p:nvSpPr>
        <p:spPr>
          <a:xfrm>
            <a:off x="609600" y="1219200"/>
            <a:ext cx="8077200" cy="6353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3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2017 год – 4,4 млн. рублей,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2018 год – 2,9 млн. рублей, 2019 год – 2,9 млн. рублей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991611" y="0"/>
            <a:ext cx="3633216" cy="1074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960364" y="0"/>
            <a:ext cx="790956" cy="1074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808" rIns="0" bIns="0" rtlCol="0">
            <a:spAutoFit/>
          </a:bodyPr>
          <a:lstStyle/>
          <a:p>
            <a:pPr marL="2978150">
              <a:lnSpc>
                <a:spcPct val="100000"/>
              </a:lnSpc>
            </a:pPr>
            <a:r>
              <a:rPr sz="4000" spc="-15" dirty="0"/>
              <a:t>Образование</a:t>
            </a:r>
            <a:endParaRPr sz="4000"/>
          </a:p>
        </p:txBody>
      </p:sp>
      <p:sp>
        <p:nvSpPr>
          <p:cNvPr id="7" name="object 7"/>
          <p:cNvSpPr/>
          <p:nvPr/>
        </p:nvSpPr>
        <p:spPr>
          <a:xfrm>
            <a:off x="5992240" y="1629917"/>
            <a:ext cx="2872740" cy="2113915"/>
          </a:xfrm>
          <a:custGeom>
            <a:avLst/>
            <a:gdLst/>
            <a:ahLst/>
            <a:cxnLst/>
            <a:rect l="l" t="t" r="r" b="b"/>
            <a:pathLst>
              <a:path w="2872740" h="2113915">
                <a:moveTo>
                  <a:pt x="0" y="2113533"/>
                </a:moveTo>
                <a:lnTo>
                  <a:pt x="2872232" y="2113533"/>
                </a:lnTo>
                <a:lnTo>
                  <a:pt x="2872232" y="0"/>
                </a:lnTo>
                <a:lnTo>
                  <a:pt x="0" y="0"/>
                </a:lnTo>
                <a:lnTo>
                  <a:pt x="0" y="21135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08191" y="1895855"/>
            <a:ext cx="2610612" cy="14188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20509" y="3257458"/>
            <a:ext cx="88900" cy="88900"/>
          </a:xfrm>
          <a:custGeom>
            <a:avLst/>
            <a:gdLst/>
            <a:ahLst/>
            <a:cxnLst/>
            <a:rect l="l" t="t" r="r" b="b"/>
            <a:pathLst>
              <a:path w="88900" h="88900">
                <a:moveTo>
                  <a:pt x="0" y="88610"/>
                </a:moveTo>
                <a:lnTo>
                  <a:pt x="88610" y="88610"/>
                </a:lnTo>
                <a:lnTo>
                  <a:pt x="88610" y="0"/>
                </a:lnTo>
                <a:lnTo>
                  <a:pt x="0" y="0"/>
                </a:lnTo>
                <a:lnTo>
                  <a:pt x="0" y="8861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20509" y="3257458"/>
            <a:ext cx="88900" cy="88900"/>
          </a:xfrm>
          <a:custGeom>
            <a:avLst/>
            <a:gdLst/>
            <a:ahLst/>
            <a:cxnLst/>
            <a:rect l="l" t="t" r="r" b="b"/>
            <a:pathLst>
              <a:path w="88900" h="88900">
                <a:moveTo>
                  <a:pt x="0" y="88610"/>
                </a:moveTo>
                <a:lnTo>
                  <a:pt x="88610" y="88610"/>
                </a:lnTo>
                <a:lnTo>
                  <a:pt x="88610" y="0"/>
                </a:lnTo>
                <a:lnTo>
                  <a:pt x="0" y="0"/>
                </a:lnTo>
                <a:lnTo>
                  <a:pt x="0" y="88610"/>
                </a:lnTo>
                <a:close/>
              </a:path>
            </a:pathLst>
          </a:custGeom>
          <a:ln w="9525">
            <a:solidFill>
              <a:srgbClr val="345B8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620509" y="3519078"/>
            <a:ext cx="88900" cy="88900"/>
          </a:xfrm>
          <a:custGeom>
            <a:avLst/>
            <a:gdLst/>
            <a:ahLst/>
            <a:cxnLst/>
            <a:rect l="l" t="t" r="r" b="b"/>
            <a:pathLst>
              <a:path w="88900" h="88900">
                <a:moveTo>
                  <a:pt x="0" y="88610"/>
                </a:moveTo>
                <a:lnTo>
                  <a:pt x="88610" y="88610"/>
                </a:lnTo>
                <a:lnTo>
                  <a:pt x="88610" y="0"/>
                </a:lnTo>
                <a:lnTo>
                  <a:pt x="0" y="0"/>
                </a:lnTo>
                <a:lnTo>
                  <a:pt x="0" y="8861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20509" y="3519078"/>
            <a:ext cx="88900" cy="88900"/>
          </a:xfrm>
          <a:custGeom>
            <a:avLst/>
            <a:gdLst/>
            <a:ahLst/>
            <a:cxnLst/>
            <a:rect l="l" t="t" r="r" b="b"/>
            <a:pathLst>
              <a:path w="88900" h="88900">
                <a:moveTo>
                  <a:pt x="0" y="88610"/>
                </a:moveTo>
                <a:lnTo>
                  <a:pt x="88610" y="88610"/>
                </a:lnTo>
                <a:lnTo>
                  <a:pt x="88610" y="0"/>
                </a:lnTo>
                <a:lnTo>
                  <a:pt x="0" y="0"/>
                </a:lnTo>
                <a:lnTo>
                  <a:pt x="0" y="88610"/>
                </a:lnTo>
                <a:close/>
              </a:path>
            </a:pathLst>
          </a:custGeom>
          <a:ln w="9525">
            <a:solidFill>
              <a:srgbClr val="8A35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737095" y="3187446"/>
            <a:ext cx="151320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10" dirty="0">
                <a:latin typeface="Times New Roman"/>
                <a:cs typeface="Times New Roman"/>
              </a:rPr>
              <a:t>Окружной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20" dirty="0">
                <a:latin typeface="Times New Roman"/>
                <a:cs typeface="Times New Roman"/>
              </a:rPr>
              <a:t>бюджет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400" b="1" spc="-5" dirty="0">
                <a:latin typeface="Times New Roman"/>
                <a:cs typeface="Times New Roman"/>
              </a:rPr>
              <a:t>Местный</a:t>
            </a:r>
            <a:r>
              <a:rPr sz="1400" b="1" spc="-80" dirty="0">
                <a:latin typeface="Times New Roman"/>
                <a:cs typeface="Times New Roman"/>
              </a:rPr>
              <a:t> </a:t>
            </a:r>
            <a:r>
              <a:rPr sz="1400" b="1" spc="-20" dirty="0">
                <a:latin typeface="Times New Roman"/>
                <a:cs typeface="Times New Roman"/>
              </a:rPr>
              <a:t>бюджет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992240" y="1629917"/>
            <a:ext cx="2872740" cy="2113915"/>
          </a:xfrm>
          <a:custGeom>
            <a:avLst/>
            <a:gdLst/>
            <a:ahLst/>
            <a:cxnLst/>
            <a:rect l="l" t="t" r="r" b="b"/>
            <a:pathLst>
              <a:path w="2872740" h="2113915">
                <a:moveTo>
                  <a:pt x="0" y="2113533"/>
                </a:moveTo>
                <a:lnTo>
                  <a:pt x="2872232" y="2113533"/>
                </a:lnTo>
                <a:lnTo>
                  <a:pt x="2872232" y="0"/>
                </a:lnTo>
                <a:lnTo>
                  <a:pt x="0" y="0"/>
                </a:lnTo>
                <a:lnTo>
                  <a:pt x="0" y="2113533"/>
                </a:lnTo>
                <a:close/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385559" y="1700783"/>
            <a:ext cx="826008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575297" y="1778634"/>
            <a:ext cx="4838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604,3</a:t>
            </a:r>
            <a:endParaRPr sz="1600" b="1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479792" y="2392679"/>
            <a:ext cx="1046988" cy="5821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710296" y="2518409"/>
            <a:ext cx="636270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1 286,0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645400" y="1653794"/>
            <a:ext cx="989330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Times New Roman"/>
                <a:cs typeface="Times New Roman"/>
              </a:rPr>
              <a:t>млн.</a:t>
            </a:r>
            <a:r>
              <a:rPr sz="1400" b="1" spc="-80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рублей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0" y="795527"/>
            <a:ext cx="9372600" cy="103327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28600" y="914400"/>
            <a:ext cx="87630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tabLst>
                <a:tab pos="1757680" algn="l"/>
              </a:tabLst>
            </a:pPr>
            <a:r>
              <a:rPr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</a:t>
            </a:r>
            <a:r>
              <a:rPr lang="ru-RU"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7</a:t>
            </a:r>
            <a:r>
              <a:rPr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год</a:t>
            </a:r>
            <a:r>
              <a:rPr sz="2000" b="1" spc="-5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8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r>
              <a:rPr lang="ru-RU"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1 890,3</a:t>
            </a:r>
            <a:r>
              <a:rPr sz="20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млн.</a:t>
            </a:r>
            <a:r>
              <a:rPr sz="2000" b="1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6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рублей</a:t>
            </a:r>
            <a:r>
              <a:rPr lang="ru-RU" sz="2000" b="1" spc="-30" dirty="0" smtClean="0">
                <a:solidFill>
                  <a:srgbClr val="FFFFFF"/>
                </a:solidFill>
                <a:latin typeface="Times New Roman"/>
                <a:cs typeface="Times New Roman"/>
              </a:rPr>
              <a:t>, 2018 год – 1 778,9 млн.рублей,                         2019 год –  1 623,1 млн.рублей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758940" y="813816"/>
            <a:ext cx="557783" cy="7894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2400" y="1600200"/>
            <a:ext cx="1729739" cy="12557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978509" y="2844383"/>
            <a:ext cx="1563370" cy="485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86200"/>
              </a:lnSpc>
            </a:pPr>
            <a:r>
              <a:rPr sz="1200" b="1" spc="-5" dirty="0">
                <a:latin typeface="Times New Roman"/>
                <a:cs typeface="Times New Roman"/>
              </a:rPr>
              <a:t>Субвенции </a:t>
            </a:r>
            <a:r>
              <a:rPr sz="1200" b="1" dirty="0">
                <a:latin typeface="Times New Roman"/>
                <a:cs typeface="Times New Roman"/>
              </a:rPr>
              <a:t>на  реализацию  </a:t>
            </a:r>
            <a:r>
              <a:rPr sz="1200" b="1" spc="-5" dirty="0">
                <a:latin typeface="Times New Roman"/>
                <a:cs typeface="Times New Roman"/>
              </a:rPr>
              <a:t>об</a:t>
            </a:r>
            <a:r>
              <a:rPr sz="1200" b="1" spc="-35" dirty="0">
                <a:latin typeface="Times New Roman"/>
                <a:cs typeface="Times New Roman"/>
              </a:rPr>
              <a:t>щ</a:t>
            </a:r>
            <a:r>
              <a:rPr sz="1200" b="1" spc="-5" dirty="0">
                <a:latin typeface="Times New Roman"/>
                <a:cs typeface="Times New Roman"/>
              </a:rPr>
              <a:t>е</a:t>
            </a:r>
            <a:r>
              <a:rPr sz="1200" b="1" dirty="0">
                <a:latin typeface="Times New Roman"/>
                <a:cs typeface="Times New Roman"/>
              </a:rPr>
              <a:t>обра</a:t>
            </a:r>
            <a:r>
              <a:rPr sz="1200" b="1" spc="-15" dirty="0">
                <a:latin typeface="Times New Roman"/>
                <a:cs typeface="Times New Roman"/>
              </a:rPr>
              <a:t>з</a:t>
            </a:r>
            <a:r>
              <a:rPr sz="1200" b="1" spc="-25" dirty="0">
                <a:latin typeface="Times New Roman"/>
                <a:cs typeface="Times New Roman"/>
              </a:rPr>
              <a:t>о</a:t>
            </a:r>
            <a:r>
              <a:rPr sz="1200" b="1" dirty="0">
                <a:latin typeface="Times New Roman"/>
                <a:cs typeface="Times New Roman"/>
              </a:rPr>
              <a:t>в</a:t>
            </a:r>
            <a:r>
              <a:rPr sz="1200" b="1" spc="-40" dirty="0">
                <a:latin typeface="Times New Roman"/>
                <a:cs typeface="Times New Roman"/>
              </a:rPr>
              <a:t>а</a:t>
            </a:r>
            <a:r>
              <a:rPr sz="1200" b="1" dirty="0">
                <a:latin typeface="Times New Roman"/>
                <a:cs typeface="Times New Roman"/>
              </a:rPr>
              <a:t>т</a:t>
            </a:r>
            <a:r>
              <a:rPr sz="1200" b="1" spc="-5" dirty="0">
                <a:latin typeface="Times New Roman"/>
                <a:cs typeface="Times New Roman"/>
              </a:rPr>
              <a:t>е</a:t>
            </a:r>
            <a:r>
              <a:rPr sz="1200" b="1" dirty="0">
                <a:latin typeface="Times New Roman"/>
                <a:cs typeface="Times New Roman"/>
              </a:rPr>
              <a:t>льных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371600" y="3276600"/>
            <a:ext cx="713105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Times New Roman"/>
                <a:cs typeface="Times New Roman"/>
              </a:rPr>
              <a:t>программ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267200" y="1600200"/>
            <a:ext cx="1752600" cy="12313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05428" y="3297935"/>
            <a:ext cx="481584" cy="6797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048000" y="2819400"/>
            <a:ext cx="2506980" cy="126252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42240" marR="5080" algn="ctr">
              <a:lnSpc>
                <a:spcPts val="1240"/>
              </a:lnSpc>
              <a:spcBef>
                <a:spcPts val="5"/>
              </a:spcBef>
            </a:pPr>
            <a:r>
              <a:rPr sz="1200" b="1" spc="-10" dirty="0">
                <a:latin typeface="Times New Roman"/>
                <a:cs typeface="Times New Roman"/>
              </a:rPr>
              <a:t>Субвенции </a:t>
            </a:r>
            <a:r>
              <a:rPr sz="1200" b="1" spc="-5" dirty="0">
                <a:latin typeface="Times New Roman"/>
                <a:cs typeface="Times New Roman"/>
              </a:rPr>
              <a:t>на </a:t>
            </a:r>
            <a:r>
              <a:rPr sz="1200" b="1" dirty="0">
                <a:latin typeface="Times New Roman"/>
                <a:cs typeface="Times New Roman"/>
              </a:rPr>
              <a:t>реализацию  </a:t>
            </a:r>
            <a:r>
              <a:rPr sz="1200" b="1" spc="-5" dirty="0">
                <a:latin typeface="Times New Roman"/>
                <a:cs typeface="Times New Roman"/>
              </a:rPr>
              <a:t>дошкольными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образовательными</a:t>
            </a:r>
            <a:endParaRPr sz="1200" dirty="0">
              <a:latin typeface="Times New Roman"/>
              <a:cs typeface="Times New Roman"/>
            </a:endParaRPr>
          </a:p>
          <a:p>
            <a:pPr marL="411480" marR="272415" indent="-635" algn="ctr">
              <a:lnSpc>
                <a:spcPts val="1240"/>
              </a:lnSpc>
              <a:spcBef>
                <a:spcPts val="5"/>
              </a:spcBef>
            </a:pPr>
            <a:r>
              <a:rPr lang="ru-RU" sz="1200" b="1" spc="-5" dirty="0" smtClean="0">
                <a:latin typeface="Times New Roman"/>
                <a:cs typeface="Times New Roman"/>
              </a:rPr>
              <a:t>учреждениями</a:t>
            </a:r>
            <a:r>
              <a:rPr sz="1200" b="1" spc="-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программ</a:t>
            </a:r>
            <a:r>
              <a:rPr sz="1200" b="1" spc="-5" dirty="0" smtClean="0">
                <a:latin typeface="Times New Roman"/>
                <a:cs typeface="Times New Roman"/>
              </a:rPr>
              <a:t>  </a:t>
            </a:r>
            <a:r>
              <a:rPr lang="ru-RU" sz="1200" b="1" spc="-10" dirty="0" smtClean="0">
                <a:latin typeface="Times New Roman"/>
                <a:cs typeface="Times New Roman"/>
              </a:rPr>
              <a:t>дошкольного образования</a:t>
            </a:r>
            <a:endParaRPr lang="ru-RU" sz="1200" b="1" spc="-5" dirty="0" smtClean="0">
              <a:latin typeface="Times New Roman"/>
              <a:cs typeface="Times New Roman"/>
            </a:endParaRPr>
          </a:p>
          <a:p>
            <a:pPr marL="411480" marR="272415" indent="-635" algn="ctr">
              <a:lnSpc>
                <a:spcPts val="1240"/>
              </a:lnSpc>
              <a:spcBef>
                <a:spcPts val="5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R="1647825" algn="ctr">
              <a:lnSpc>
                <a:spcPts val="2445"/>
              </a:lnSpc>
            </a:pPr>
            <a:r>
              <a:rPr lang="ru-RU" sz="2400" b="1" dirty="0" smtClean="0">
                <a:latin typeface="Times New Roman"/>
                <a:cs typeface="Times New Roman"/>
              </a:rPr>
              <a:t>259,4</a:t>
            </a:r>
            <a:endParaRPr sz="2400" dirty="0" smtClean="0">
              <a:latin typeface="Times New Roman"/>
              <a:cs typeface="Times New Roman"/>
            </a:endParaRPr>
          </a:p>
          <a:p>
            <a:pPr marR="1649730" algn="ctr">
              <a:lnSpc>
                <a:spcPct val="100000"/>
              </a:lnSpc>
              <a:spcBef>
                <a:spcPts val="45"/>
              </a:spcBef>
            </a:pPr>
            <a:r>
              <a:rPr lang="ru-RU" sz="1200" b="1" spc="-95" dirty="0" smtClean="0">
                <a:latin typeface="Times New Roman"/>
                <a:cs typeface="Times New Roman"/>
              </a:rPr>
              <a:t>млн.</a:t>
            </a:r>
            <a:r>
              <a:rPr sz="1200" b="1" spc="-95" dirty="0" smtClean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33400" y="3429000"/>
            <a:ext cx="73995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00" b="1" dirty="0" smtClean="0">
                <a:latin typeface="Times New Roman"/>
                <a:cs typeface="Times New Roman"/>
              </a:rPr>
              <a:t>799,2</a:t>
            </a:r>
          </a:p>
          <a:p>
            <a:pPr marL="12700"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33400" y="3810000"/>
            <a:ext cx="84963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71144" y="3976115"/>
            <a:ext cx="1731264" cy="14279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24255" y="5065776"/>
            <a:ext cx="2174748" cy="93878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580388" y="5141976"/>
            <a:ext cx="318515" cy="4434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82168" y="5370576"/>
            <a:ext cx="2074164" cy="38404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96696" y="5554979"/>
            <a:ext cx="1203960" cy="38404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685800" y="5181600"/>
            <a:ext cx="1826895" cy="666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50"/>
              </a:lnSpc>
            </a:pPr>
            <a:r>
              <a:rPr sz="1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r>
              <a:rPr lang="ru-RU" sz="1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5</a:t>
            </a:r>
            <a:endParaRPr sz="1800" dirty="0">
              <a:latin typeface="Times New Roman"/>
              <a:cs typeface="Times New Roman"/>
            </a:endParaRPr>
          </a:p>
          <a:p>
            <a:pPr marL="12065" marR="5080" algn="ctr">
              <a:lnSpc>
                <a:spcPts val="1450"/>
              </a:lnSpc>
              <a:spcBef>
                <a:spcPts val="125"/>
              </a:spcBef>
            </a:pP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об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щ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бра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4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4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ьн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х 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учреждений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969007" y="5554979"/>
            <a:ext cx="275844" cy="38404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660647" y="4009644"/>
            <a:ext cx="1834896" cy="143865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348228" y="5087111"/>
            <a:ext cx="2750820" cy="94335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573523" y="5201411"/>
            <a:ext cx="1482852" cy="39014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418332" y="5398008"/>
            <a:ext cx="2359152" cy="38404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954779" y="5582411"/>
            <a:ext cx="1242060" cy="38404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965191" y="5582411"/>
            <a:ext cx="275843" cy="38404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659880" y="3976115"/>
            <a:ext cx="1851660" cy="153314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943600" y="5004814"/>
            <a:ext cx="3581399" cy="1319785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5943600" y="5257800"/>
            <a:ext cx="2971800" cy="807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2050"/>
              </a:lnSpc>
            </a:pPr>
            <a:r>
              <a:rPr lang="ru-RU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9 </a:t>
            </a:r>
            <a:r>
              <a:rPr sz="1400" b="1" spc="-5" smtClean="0">
                <a:solidFill>
                  <a:srgbClr val="FFFFFF"/>
                </a:solidFill>
                <a:latin typeface="Times New Roman"/>
                <a:cs typeface="Times New Roman"/>
              </a:rPr>
              <a:t>учреждений</a:t>
            </a:r>
            <a:r>
              <a:rPr lang="ru-RU" sz="1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mtClean="0">
                <a:solidFill>
                  <a:srgbClr val="FFFFFF"/>
                </a:solidFill>
                <a:latin typeface="Times New Roman"/>
                <a:cs typeface="Times New Roman"/>
              </a:rPr>
              <a:t>доп</a:t>
            </a:r>
            <a:r>
              <a:rPr sz="1400" b="1" spc="-20" smtClean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mtClean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400" b="1" spc="-5" smtClean="0">
                <a:solidFill>
                  <a:srgbClr val="FFFFFF"/>
                </a:solidFill>
                <a:latin typeface="Times New Roman"/>
                <a:cs typeface="Times New Roman"/>
              </a:rPr>
              <a:t>ни</a:t>
            </a:r>
            <a:r>
              <a:rPr sz="1400" b="1" spc="5" smtClean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mtClean="0">
                <a:solidFill>
                  <a:srgbClr val="FFFFFF"/>
                </a:solidFill>
                <a:latin typeface="Times New Roman"/>
                <a:cs typeface="Times New Roman"/>
              </a:rPr>
              <a:t>ельно</a:t>
            </a:r>
            <a:r>
              <a:rPr sz="1400" b="1" spc="-35" smtClean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400" b="1" smtClean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образования и 1 учреждение молодежной политики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705600" y="6019802"/>
            <a:ext cx="1656588" cy="83819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758683" y="6108191"/>
            <a:ext cx="373379" cy="52578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812023" y="6108191"/>
            <a:ext cx="377951" cy="52578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7086600" y="5791200"/>
            <a:ext cx="1035685" cy="9951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  <a:spcBef>
                <a:spcPts val="730"/>
              </a:spcBef>
            </a:pPr>
            <a:r>
              <a:rPr lang="ru-RU" sz="3200" b="1" dirty="0" smtClean="0">
                <a:latin typeface="Times New Roman"/>
                <a:cs typeface="Times New Roman"/>
              </a:rPr>
              <a:t>251,4</a:t>
            </a:r>
            <a:endParaRPr sz="3200" b="1" dirty="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7860792" y="6449567"/>
            <a:ext cx="248411" cy="34747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689603" y="5867400"/>
            <a:ext cx="1629155" cy="99059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818888" y="6109715"/>
            <a:ext cx="371856" cy="52578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800600" y="6096000"/>
            <a:ext cx="377951" cy="52578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994403" y="6452614"/>
            <a:ext cx="1034796" cy="347472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4033265" y="6002629"/>
            <a:ext cx="942340" cy="691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200" b="1" dirty="0" smtClean="0">
                <a:latin typeface="Times New Roman"/>
                <a:cs typeface="Times New Roman"/>
              </a:rPr>
              <a:t>360,5</a:t>
            </a:r>
            <a:endParaRPr sz="3200" dirty="0">
              <a:latin typeface="Times New Roman"/>
              <a:cs typeface="Times New Roman"/>
            </a:endParaRPr>
          </a:p>
          <a:p>
            <a:pPr marL="59690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818888" y="6452614"/>
            <a:ext cx="248412" cy="34747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71144" y="5839966"/>
            <a:ext cx="1802892" cy="1008888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895855" y="5858254"/>
            <a:ext cx="635507" cy="89916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838200" y="5943600"/>
            <a:ext cx="1371600" cy="689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200" b="1" dirty="0" smtClean="0">
                <a:latin typeface="Times New Roman"/>
                <a:cs typeface="Times New Roman"/>
              </a:rPr>
              <a:t>1 049,0</a:t>
            </a:r>
            <a:endParaRPr sz="3200" dirty="0">
              <a:latin typeface="Times New Roman"/>
              <a:cs typeface="Times New Roman"/>
            </a:endParaRPr>
          </a:p>
          <a:p>
            <a:pPr marL="59690">
              <a:lnSpc>
                <a:spcPct val="100000"/>
              </a:lnSpc>
              <a:spcBef>
                <a:spcPts val="65"/>
              </a:spcBef>
            </a:pPr>
            <a:r>
              <a:rPr sz="1200" b="1" spc="-5" dirty="0">
                <a:latin typeface="Times New Roman"/>
                <a:cs typeface="Times New Roman"/>
              </a:rPr>
              <a:t>млн.</a:t>
            </a:r>
            <a:r>
              <a:rPr sz="1200" b="1" spc="-9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рублей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1905000" y="6423659"/>
            <a:ext cx="248412" cy="34747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036064" y="5614415"/>
            <a:ext cx="1027176" cy="795528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118360" y="5676900"/>
            <a:ext cx="364236" cy="513588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753867" y="5981700"/>
            <a:ext cx="227075" cy="316992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2286000" y="5791200"/>
            <a:ext cx="540385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4 837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286000" y="6096000"/>
            <a:ext cx="60579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1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ч</a:t>
            </a:r>
            <a:r>
              <a:rPr sz="1100" b="1" smtClean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100" b="1" spc="5" smtClean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100" b="1" smtClean="0">
                <a:solidFill>
                  <a:srgbClr val="FFFFFF"/>
                </a:solidFill>
                <a:latin typeface="Times New Roman"/>
                <a:cs typeface="Times New Roman"/>
              </a:rPr>
              <a:t>овек</a:t>
            </a:r>
            <a:endParaRPr lang="ru-RU" sz="1100" b="1" dirty="0" smtClean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914900" y="5664708"/>
            <a:ext cx="1071372" cy="798576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447800" y="3505200"/>
            <a:ext cx="676656" cy="521207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510030" y="3553967"/>
            <a:ext cx="570865" cy="414020"/>
          </a:xfrm>
          <a:custGeom>
            <a:avLst/>
            <a:gdLst/>
            <a:ahLst/>
            <a:cxnLst/>
            <a:rect l="l" t="t" r="r" b="b"/>
            <a:pathLst>
              <a:path w="570864" h="414020">
                <a:moveTo>
                  <a:pt x="570483" y="207010"/>
                </a:moveTo>
                <a:lnTo>
                  <a:pt x="0" y="207010"/>
                </a:lnTo>
                <a:lnTo>
                  <a:pt x="285242" y="413893"/>
                </a:lnTo>
                <a:lnTo>
                  <a:pt x="570483" y="207010"/>
                </a:lnTo>
                <a:close/>
              </a:path>
              <a:path w="570864" h="414020">
                <a:moveTo>
                  <a:pt x="427863" y="0"/>
                </a:moveTo>
                <a:lnTo>
                  <a:pt x="142620" y="0"/>
                </a:lnTo>
                <a:lnTo>
                  <a:pt x="142620" y="207010"/>
                </a:lnTo>
                <a:lnTo>
                  <a:pt x="427863" y="207010"/>
                </a:lnTo>
                <a:lnTo>
                  <a:pt x="427863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181855" y="3473196"/>
            <a:ext cx="676655" cy="521207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261611" y="3553459"/>
            <a:ext cx="570865" cy="414020"/>
          </a:xfrm>
          <a:custGeom>
            <a:avLst/>
            <a:gdLst/>
            <a:ahLst/>
            <a:cxnLst/>
            <a:rect l="l" t="t" r="r" b="b"/>
            <a:pathLst>
              <a:path w="570864" h="414020">
                <a:moveTo>
                  <a:pt x="570611" y="206882"/>
                </a:moveTo>
                <a:lnTo>
                  <a:pt x="0" y="206882"/>
                </a:lnTo>
                <a:lnTo>
                  <a:pt x="285368" y="413892"/>
                </a:lnTo>
                <a:lnTo>
                  <a:pt x="570611" y="206882"/>
                </a:lnTo>
                <a:close/>
              </a:path>
              <a:path w="570864" h="414020">
                <a:moveTo>
                  <a:pt x="427989" y="0"/>
                </a:moveTo>
                <a:lnTo>
                  <a:pt x="142748" y="0"/>
                </a:lnTo>
                <a:lnTo>
                  <a:pt x="142748" y="206882"/>
                </a:lnTo>
                <a:lnTo>
                  <a:pt x="427989" y="206882"/>
                </a:lnTo>
                <a:lnTo>
                  <a:pt x="427989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105400" y="6044184"/>
            <a:ext cx="702563" cy="316992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615940" y="6044184"/>
            <a:ext cx="227075" cy="316992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3505200" y="5181600"/>
            <a:ext cx="2208530" cy="9105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89535" algn="ctr">
              <a:lnSpc>
                <a:spcPts val="2050"/>
              </a:lnSpc>
            </a:pPr>
            <a:r>
              <a:rPr lang="ru-RU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11</a:t>
            </a:r>
            <a:endParaRPr sz="1800" dirty="0">
              <a:latin typeface="Times New Roman"/>
              <a:cs typeface="Times New Roman"/>
            </a:endParaRPr>
          </a:p>
          <a:p>
            <a:pPr marL="12700" marR="104139" algn="ctr">
              <a:lnSpc>
                <a:spcPts val="1450"/>
              </a:lnSpc>
              <a:spcBef>
                <a:spcPts val="130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учреждений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дошкольного 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образования</a:t>
            </a:r>
            <a:endParaRPr sz="1400" dirty="0">
              <a:latin typeface="Times New Roman"/>
              <a:cs typeface="Times New Roman"/>
            </a:endParaRPr>
          </a:p>
          <a:p>
            <a:pPr marR="5080" algn="r">
              <a:lnSpc>
                <a:spcPts val="19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1 736</a:t>
            </a:r>
            <a:endParaRPr sz="18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182870" y="6086144"/>
            <a:ext cx="535940" cy="18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b="1" dirty="0">
                <a:solidFill>
                  <a:srgbClr val="FFFFFF"/>
                </a:solidFill>
                <a:latin typeface="Times New Roman"/>
                <a:cs typeface="Times New Roman"/>
              </a:rPr>
              <a:t>че</a:t>
            </a:r>
            <a:r>
              <a:rPr sz="11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100" b="1" dirty="0">
                <a:solidFill>
                  <a:srgbClr val="FFFFFF"/>
                </a:solidFill>
                <a:latin typeface="Times New Roman"/>
                <a:cs typeface="Times New Roman"/>
              </a:rPr>
              <a:t>овек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8660892" y="6025896"/>
            <a:ext cx="227075" cy="316992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8" name="Picture 5" descr="Герб-3вариант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object 28"/>
          <p:cNvSpPr txBox="1"/>
          <p:nvPr/>
        </p:nvSpPr>
        <p:spPr>
          <a:xfrm>
            <a:off x="1905000" y="1600200"/>
            <a:ext cx="2362200" cy="1270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86200"/>
              </a:lnSpc>
            </a:pPr>
            <a:r>
              <a:rPr lang="ru-RU" sz="1200" b="1" spc="-5" dirty="0" smtClean="0">
                <a:latin typeface="Times New Roman"/>
                <a:cs typeface="Times New Roman"/>
              </a:rPr>
              <a:t>Субвенции для обеспечения государственных гарантий на получение образования и осуществления переданных ОМС муниципальных образований АО отдельных государственных полномочий в области образования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84" name="Стрелка вверх 83"/>
          <p:cNvSpPr/>
          <p:nvPr/>
        </p:nvSpPr>
        <p:spPr>
          <a:xfrm>
            <a:off x="2819400" y="2819400"/>
            <a:ext cx="304800" cy="609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 flipV="1">
            <a:off x="457200" y="3429000"/>
            <a:ext cx="48768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37149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44951" y="28955"/>
            <a:ext cx="3633215" cy="11216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13703" y="28955"/>
            <a:ext cx="790955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1008" rIns="0" bIns="0" rtlCol="0">
            <a:spAutoFit/>
          </a:bodyPr>
          <a:lstStyle/>
          <a:p>
            <a:pPr marL="3030855">
              <a:lnSpc>
                <a:spcPct val="100000"/>
              </a:lnSpc>
            </a:pPr>
            <a:r>
              <a:rPr sz="4000" spc="-15" dirty="0"/>
              <a:t>Образование</a:t>
            </a:r>
            <a:endParaRPr sz="4000"/>
          </a:p>
        </p:txBody>
      </p:sp>
      <p:sp>
        <p:nvSpPr>
          <p:cNvPr id="7" name="object 7"/>
          <p:cNvSpPr/>
          <p:nvPr/>
        </p:nvSpPr>
        <p:spPr>
          <a:xfrm>
            <a:off x="771144" y="1039367"/>
            <a:ext cx="7851648" cy="11689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87958" y="1174750"/>
            <a:ext cx="7373620" cy="822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800" b="1" spc="-10" dirty="0">
                <a:latin typeface="Times New Roman"/>
                <a:cs typeface="Times New Roman"/>
              </a:rPr>
              <a:t>Достижение </a:t>
            </a:r>
            <a:r>
              <a:rPr sz="1800" b="1" dirty="0">
                <a:latin typeface="Times New Roman"/>
                <a:cs typeface="Times New Roman"/>
              </a:rPr>
              <a:t>целевых </a:t>
            </a:r>
            <a:r>
              <a:rPr sz="1800" b="1" spc="-10" dirty="0">
                <a:latin typeface="Times New Roman"/>
                <a:cs typeface="Times New Roman"/>
              </a:rPr>
              <a:t>показателей, </a:t>
            </a:r>
            <a:r>
              <a:rPr sz="1800" b="1" spc="-5" dirty="0">
                <a:latin typeface="Times New Roman"/>
                <a:cs typeface="Times New Roman"/>
              </a:rPr>
              <a:t>определенных </a:t>
            </a:r>
            <a:r>
              <a:rPr sz="1800" b="1" spc="-10" dirty="0">
                <a:latin typeface="Times New Roman"/>
                <a:cs typeface="Times New Roman"/>
              </a:rPr>
              <a:t>«дорожной </a:t>
            </a:r>
            <a:r>
              <a:rPr sz="1800" b="1" spc="-15" dirty="0">
                <a:latin typeface="Times New Roman"/>
                <a:cs typeface="Times New Roman"/>
              </a:rPr>
              <a:t>картой» </a:t>
            </a:r>
            <a:r>
              <a:rPr sz="1800" b="1" dirty="0">
                <a:latin typeface="Times New Roman"/>
                <a:cs typeface="Times New Roman"/>
              </a:rPr>
              <a:t>в  </a:t>
            </a:r>
            <a:r>
              <a:rPr sz="1800" b="1" spc="-5" dirty="0">
                <a:latin typeface="Times New Roman"/>
                <a:cs typeface="Times New Roman"/>
              </a:rPr>
              <a:t>соответствии </a:t>
            </a:r>
            <a:r>
              <a:rPr sz="1800" b="1" dirty="0">
                <a:latin typeface="Times New Roman"/>
                <a:cs typeface="Times New Roman"/>
              </a:rPr>
              <a:t>с </a:t>
            </a:r>
            <a:r>
              <a:rPr sz="1800" b="1" spc="-40" dirty="0">
                <a:latin typeface="Times New Roman"/>
                <a:cs typeface="Times New Roman"/>
              </a:rPr>
              <a:t>Указом </a:t>
            </a:r>
            <a:r>
              <a:rPr sz="1800" b="1" dirty="0">
                <a:latin typeface="Times New Roman"/>
                <a:cs typeface="Times New Roman"/>
              </a:rPr>
              <a:t>Президента </a:t>
            </a:r>
            <a:r>
              <a:rPr sz="1800" b="1" spc="-20" dirty="0">
                <a:latin typeface="Times New Roman"/>
                <a:cs typeface="Times New Roman"/>
              </a:rPr>
              <a:t>РФ </a:t>
            </a:r>
            <a:r>
              <a:rPr sz="1800" b="1" spc="-15" dirty="0">
                <a:latin typeface="Times New Roman"/>
                <a:cs typeface="Times New Roman"/>
              </a:rPr>
              <a:t>от </a:t>
            </a:r>
            <a:r>
              <a:rPr sz="1800" b="1" dirty="0">
                <a:latin typeface="Times New Roman"/>
                <a:cs typeface="Times New Roman"/>
              </a:rPr>
              <a:t>7 </a:t>
            </a:r>
            <a:r>
              <a:rPr sz="1800" b="1" spc="-10" dirty="0">
                <a:latin typeface="Times New Roman"/>
                <a:cs typeface="Times New Roman"/>
              </a:rPr>
              <a:t>мая </a:t>
            </a:r>
            <a:r>
              <a:rPr sz="1800" b="1" dirty="0">
                <a:latin typeface="Times New Roman"/>
                <a:cs typeface="Times New Roman"/>
              </a:rPr>
              <a:t>2012 </a:t>
            </a:r>
            <a:r>
              <a:rPr sz="1800" b="1" spc="-30" dirty="0">
                <a:latin typeface="Times New Roman"/>
                <a:cs typeface="Times New Roman"/>
              </a:rPr>
              <a:t>года </a:t>
            </a:r>
            <a:r>
              <a:rPr sz="1800" b="1" dirty="0">
                <a:latin typeface="Times New Roman"/>
                <a:cs typeface="Times New Roman"/>
              </a:rPr>
              <a:t>№ 597 «О  </a:t>
            </a:r>
            <a:r>
              <a:rPr sz="1800" b="1" spc="-5" dirty="0">
                <a:latin typeface="Times New Roman"/>
                <a:cs typeface="Times New Roman"/>
              </a:rPr>
              <a:t>мероприятиях по реализации </a:t>
            </a:r>
            <a:r>
              <a:rPr sz="1800" b="1" spc="-15" dirty="0">
                <a:latin typeface="Times New Roman"/>
                <a:cs typeface="Times New Roman"/>
              </a:rPr>
              <a:t>государственной </a:t>
            </a:r>
            <a:r>
              <a:rPr sz="1800" b="1" dirty="0">
                <a:latin typeface="Times New Roman"/>
                <a:cs typeface="Times New Roman"/>
              </a:rPr>
              <a:t>социальной</a:t>
            </a:r>
            <a:r>
              <a:rPr sz="1800" b="1" spc="114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политики»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04388" y="3049523"/>
            <a:ext cx="844296" cy="2880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03291" y="3049523"/>
            <a:ext cx="845819" cy="2880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43583" y="3124200"/>
            <a:ext cx="766572" cy="208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42488" y="3066288"/>
            <a:ext cx="768096" cy="2667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42915" y="2971800"/>
            <a:ext cx="768096" cy="3611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78180" y="3328415"/>
            <a:ext cx="5698490" cy="0"/>
          </a:xfrm>
          <a:custGeom>
            <a:avLst/>
            <a:gdLst/>
            <a:ahLst/>
            <a:cxnLst/>
            <a:rect l="l" t="t" r="r" b="b"/>
            <a:pathLst>
              <a:path w="5698490">
                <a:moveTo>
                  <a:pt x="0" y="0"/>
                </a:moveTo>
                <a:lnTo>
                  <a:pt x="5698236" y="0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258061" y="2766821"/>
            <a:ext cx="2637790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912620" algn="l"/>
              </a:tabLst>
            </a:pPr>
            <a:r>
              <a:rPr sz="1600" b="1" spc="-5" dirty="0" smtClean="0">
                <a:latin typeface="Times New Roman"/>
                <a:cs typeface="Times New Roman"/>
              </a:rPr>
              <a:t>5</a:t>
            </a:r>
            <a:r>
              <a:rPr lang="ru-RU" sz="1600" b="1" spc="-5" dirty="0" smtClean="0">
                <a:latin typeface="Times New Roman"/>
                <a:cs typeface="Times New Roman"/>
              </a:rPr>
              <a:t>6 351,3</a:t>
            </a:r>
            <a:r>
              <a:rPr sz="1600" b="1" spc="-5" dirty="0">
                <a:latin typeface="Times New Roman"/>
                <a:cs typeface="Times New Roman"/>
              </a:rPr>
              <a:t>	</a:t>
            </a:r>
            <a:r>
              <a:rPr lang="ru-RU" sz="1600" b="1" spc="-5" dirty="0" smtClean="0">
                <a:latin typeface="Times New Roman"/>
                <a:cs typeface="Times New Roman"/>
              </a:rPr>
              <a:t>56 858,3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029200" y="2667000"/>
            <a:ext cx="737870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62 841,0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91208" y="3423158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5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91382" y="3423158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6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91429" y="3423158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7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655064" y="2401823"/>
            <a:ext cx="121919" cy="12039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813051" y="2314702"/>
            <a:ext cx="3461385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Times New Roman"/>
                <a:cs typeface="Times New Roman"/>
              </a:rPr>
              <a:t>Общеобразовательные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учреждения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27774" y="2286000"/>
            <a:ext cx="5973445" cy="1371600"/>
          </a:xfrm>
          <a:custGeom>
            <a:avLst/>
            <a:gdLst/>
            <a:ahLst/>
            <a:cxnLst/>
            <a:rect l="l" t="t" r="r" b="b"/>
            <a:pathLst>
              <a:path w="5973445" h="1371600">
                <a:moveTo>
                  <a:pt x="0" y="1371600"/>
                </a:moveTo>
                <a:lnTo>
                  <a:pt x="5973064" y="1371600"/>
                </a:lnTo>
                <a:lnTo>
                  <a:pt x="5973064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ln w="9525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85388" y="4678679"/>
            <a:ext cx="826008" cy="17983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93280" y="4503420"/>
            <a:ext cx="826007" cy="35509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523488" y="4572000"/>
            <a:ext cx="749808" cy="2819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78196" y="4495800"/>
            <a:ext cx="748284" cy="35813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31380" y="4419600"/>
            <a:ext cx="749807" cy="43433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971800" y="4850891"/>
            <a:ext cx="5561330" cy="0"/>
          </a:xfrm>
          <a:custGeom>
            <a:avLst/>
            <a:gdLst/>
            <a:ahLst/>
            <a:cxnLst/>
            <a:rect l="l" t="t" r="r" b="b"/>
            <a:pathLst>
              <a:path w="5561330">
                <a:moveTo>
                  <a:pt x="0" y="0"/>
                </a:moveTo>
                <a:lnTo>
                  <a:pt x="5561076" y="0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529710" y="4267201"/>
            <a:ext cx="7378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49 492,8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563239" y="4945253"/>
            <a:ext cx="25228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866264" algn="l"/>
              </a:tabLst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5</a:t>
            </a:r>
            <a:r>
              <a:rPr sz="1400" dirty="0" smtClean="0">
                <a:latin typeface="Times New Roman"/>
                <a:cs typeface="Times New Roman"/>
              </a:rPr>
              <a:t>  </a:t>
            </a:r>
            <a:r>
              <a:rPr sz="1400" spc="75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	</a:t>
            </a: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6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271384" y="4945253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7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445508" y="3913632"/>
            <a:ext cx="121920" cy="1219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603496" y="3827653"/>
            <a:ext cx="2508885" cy="648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latin typeface="Times New Roman"/>
                <a:cs typeface="Times New Roman"/>
              </a:rPr>
              <a:t>Дошкольные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учреждения</a:t>
            </a:r>
          </a:p>
          <a:p>
            <a:pPr marL="796925">
              <a:lnSpc>
                <a:spcPct val="100000"/>
              </a:lnSpc>
              <a:spcBef>
                <a:spcPts val="935"/>
              </a:spcBef>
            </a:pPr>
            <a:r>
              <a:rPr lang="ru-RU" sz="1600" b="1" spc="-5" dirty="0" smtClean="0">
                <a:latin typeface="Times New Roman"/>
                <a:cs typeface="Times New Roman"/>
              </a:rPr>
              <a:t>49 719,0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819400" y="3811270"/>
            <a:ext cx="5840730" cy="1368425"/>
          </a:xfrm>
          <a:custGeom>
            <a:avLst/>
            <a:gdLst/>
            <a:ahLst/>
            <a:cxnLst/>
            <a:rect l="l" t="t" r="r" b="b"/>
            <a:pathLst>
              <a:path w="5840730" h="1368425">
                <a:moveTo>
                  <a:pt x="0" y="1368170"/>
                </a:moveTo>
                <a:lnTo>
                  <a:pt x="5840476" y="1368170"/>
                </a:lnTo>
                <a:lnTo>
                  <a:pt x="5840476" y="0"/>
                </a:lnTo>
                <a:lnTo>
                  <a:pt x="0" y="0"/>
                </a:lnTo>
                <a:lnTo>
                  <a:pt x="0" y="1368170"/>
                </a:lnTo>
                <a:close/>
              </a:path>
            </a:pathLst>
          </a:custGeom>
          <a:ln w="9525">
            <a:solidFill>
              <a:srgbClr val="974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974975" y="3927220"/>
            <a:ext cx="575945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190244" y="6204203"/>
            <a:ext cx="847344" cy="16154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093720" y="6077711"/>
            <a:ext cx="845819" cy="2880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997196" y="6077711"/>
            <a:ext cx="845820" cy="28803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229867" y="6096000"/>
            <a:ext cx="768095" cy="26517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31820" y="6019800"/>
            <a:ext cx="769619" cy="3413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035296" y="6019800"/>
            <a:ext cx="769620" cy="3413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61416" y="6356603"/>
            <a:ext cx="5709285" cy="0"/>
          </a:xfrm>
          <a:custGeom>
            <a:avLst/>
            <a:gdLst/>
            <a:ahLst/>
            <a:cxnLst/>
            <a:rect l="l" t="t" r="r" b="b"/>
            <a:pathLst>
              <a:path w="5709285">
                <a:moveTo>
                  <a:pt x="0" y="0"/>
                </a:moveTo>
                <a:lnTo>
                  <a:pt x="5708904" y="0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1244600" y="5791200"/>
            <a:ext cx="7378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46 408,0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48077" y="5791200"/>
            <a:ext cx="104292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915795" algn="l"/>
              </a:tabLst>
            </a:pPr>
            <a:r>
              <a:rPr sz="1600" b="1" spc="-5" dirty="0" smtClean="0">
                <a:latin typeface="Times New Roman"/>
                <a:cs typeface="Times New Roman"/>
              </a:rPr>
              <a:t>4</a:t>
            </a:r>
            <a:r>
              <a:rPr lang="ru-RU" sz="1600" b="1" spc="-5" dirty="0" smtClean="0">
                <a:latin typeface="Times New Roman"/>
                <a:cs typeface="Times New Roman"/>
              </a:rPr>
              <a:t>6 593,3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277874" y="6452819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5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181350" y="6452819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6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084445" y="6452819"/>
            <a:ext cx="668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7</a:t>
            </a:r>
            <a:r>
              <a:rPr sz="1400" spc="-130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1313688" y="5442203"/>
            <a:ext cx="121919" cy="12191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33565" y="5327015"/>
            <a:ext cx="5988685" cy="1359535"/>
          </a:xfrm>
          <a:custGeom>
            <a:avLst/>
            <a:gdLst/>
            <a:ahLst/>
            <a:cxnLst/>
            <a:rect l="l" t="t" r="r" b="b"/>
            <a:pathLst>
              <a:path w="5988685" h="1359534">
                <a:moveTo>
                  <a:pt x="0" y="1359535"/>
                </a:moveTo>
                <a:lnTo>
                  <a:pt x="5988431" y="1359535"/>
                </a:lnTo>
                <a:lnTo>
                  <a:pt x="5988431" y="0"/>
                </a:lnTo>
                <a:lnTo>
                  <a:pt x="0" y="0"/>
                </a:lnTo>
                <a:lnTo>
                  <a:pt x="0" y="1359535"/>
                </a:lnTo>
                <a:close/>
              </a:path>
            </a:pathLst>
          </a:custGeom>
          <a:ln w="9524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40791" y="3619500"/>
            <a:ext cx="2542032" cy="171602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33565" y="3811396"/>
            <a:ext cx="2157222" cy="1332102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361176" y="5141974"/>
            <a:ext cx="2465831" cy="171602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552945" y="5334000"/>
            <a:ext cx="2081529" cy="133985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409944" y="2093976"/>
            <a:ext cx="2441448" cy="174650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602603" y="2286000"/>
            <a:ext cx="2057400" cy="136220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524967" y="2355088"/>
            <a:ext cx="575945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24967" y="5375402"/>
            <a:ext cx="575945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239000" y="3886201"/>
            <a:ext cx="1254760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00">
              <a:lnSpc>
                <a:spcPts val="1820"/>
              </a:lnSpc>
            </a:pP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ts val="182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55 000,0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471422" y="5356225"/>
            <a:ext cx="4739640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50"/>
              </a:lnSpc>
            </a:pPr>
            <a:r>
              <a:rPr sz="1800" spc="-5" dirty="0">
                <a:latin typeface="Times New Roman"/>
                <a:cs typeface="Times New Roman"/>
              </a:rPr>
              <a:t>Учреждения дополнительного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образования</a:t>
            </a:r>
            <a:endParaRPr sz="1800">
              <a:latin typeface="Times New Roman"/>
              <a:cs typeface="Times New Roman"/>
            </a:endParaRPr>
          </a:p>
          <a:p>
            <a:pPr marR="5080" algn="r">
              <a:lnSpc>
                <a:spcPts val="1710"/>
              </a:lnSpc>
            </a:pPr>
            <a:endParaRPr sz="1600">
              <a:latin typeface="Times New Roman"/>
              <a:cs typeface="Times New Roman"/>
            </a:endParaRPr>
          </a:p>
        </p:txBody>
      </p:sp>
      <p:pic>
        <p:nvPicPr>
          <p:cNvPr id="65" name="Picture 5" descr="Герб-3вариант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object 17"/>
          <p:cNvSpPr txBox="1"/>
          <p:nvPr/>
        </p:nvSpPr>
        <p:spPr>
          <a:xfrm>
            <a:off x="4267200" y="2971800"/>
            <a:ext cx="6096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200" b="1" spc="-5" dirty="0" smtClean="0">
              <a:solidFill>
                <a:srgbClr val="339966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sz="1200" b="1" dirty="0">
              <a:solidFill>
                <a:srgbClr val="339966"/>
              </a:solidFill>
              <a:latin typeface="Times New Roman"/>
              <a:cs typeface="Times New Roman"/>
            </a:endParaRPr>
          </a:p>
        </p:txBody>
      </p:sp>
      <p:sp>
        <p:nvSpPr>
          <p:cNvPr id="72" name="object 17"/>
          <p:cNvSpPr txBox="1"/>
          <p:nvPr/>
        </p:nvSpPr>
        <p:spPr>
          <a:xfrm>
            <a:off x="6400800" y="4495800"/>
            <a:ext cx="6096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200" b="1" spc="-5" dirty="0" smtClean="0">
              <a:solidFill>
                <a:srgbClr val="339966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sz="1200" b="1" dirty="0">
              <a:solidFill>
                <a:srgbClr val="339966"/>
              </a:solidFill>
              <a:latin typeface="Times New Roman"/>
              <a:cs typeface="Times New Roman"/>
            </a:endParaRPr>
          </a:p>
        </p:txBody>
      </p:sp>
      <p:sp>
        <p:nvSpPr>
          <p:cNvPr id="74" name="object 17"/>
          <p:cNvSpPr txBox="1"/>
          <p:nvPr/>
        </p:nvSpPr>
        <p:spPr>
          <a:xfrm>
            <a:off x="4267200" y="6019800"/>
            <a:ext cx="6096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200" b="1" spc="-5" dirty="0" smtClean="0">
              <a:solidFill>
                <a:srgbClr val="339966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sz="1200" b="1" dirty="0">
              <a:solidFill>
                <a:srgbClr val="339966"/>
              </a:solidFill>
              <a:latin typeface="Times New Roman"/>
              <a:cs typeface="Times New Roman"/>
            </a:endParaRPr>
          </a:p>
        </p:txBody>
      </p:sp>
      <p:sp>
        <p:nvSpPr>
          <p:cNvPr id="75" name="object 47"/>
          <p:cNvSpPr txBox="1"/>
          <p:nvPr/>
        </p:nvSpPr>
        <p:spPr>
          <a:xfrm>
            <a:off x="5029200" y="5791200"/>
            <a:ext cx="104292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915795" algn="l"/>
              </a:tabLst>
            </a:pPr>
            <a:r>
              <a:rPr lang="ru-RU" sz="1600" b="1" spc="-5" dirty="0" smtClean="0">
                <a:latin typeface="Times New Roman"/>
                <a:cs typeface="Times New Roman"/>
              </a:rPr>
              <a:t>46593,3</a:t>
            </a:r>
            <a:endParaRPr sz="1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4343400"/>
            <a:ext cx="1882139" cy="1219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28600" y="4495800"/>
            <a:ext cx="1447800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56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МУК «Районный дворец культуры и искусств «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Конда</a:t>
            </a:r>
            <a:r>
              <a:rPr lang="ru-RU" sz="1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»</a:t>
            </a:r>
            <a:endParaRPr sz="14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52600" y="4495800"/>
            <a:ext cx="275844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934200" y="5410200"/>
            <a:ext cx="2057400" cy="1219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086600" y="5486401"/>
            <a:ext cx="1600200" cy="1077859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065" marR="5080" indent="-1905" algn="ctr">
              <a:lnSpc>
                <a:spcPts val="1240"/>
              </a:lnSpc>
              <a:spcBef>
                <a:spcPts val="5"/>
              </a:spcBef>
            </a:pPr>
            <a:r>
              <a:rPr lang="ru-RU" sz="1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МУК "Районный </a:t>
            </a:r>
            <a:r>
              <a:rPr lang="ru-RU" sz="1200" b="1" spc="-1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Учинский</a:t>
            </a:r>
            <a:r>
              <a:rPr lang="ru-RU" sz="1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1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историко-этнографический</a:t>
            </a:r>
            <a:r>
              <a:rPr lang="ru-RU" sz="1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музей" имени Анатолия Николаевича Хомякова</a:t>
            </a:r>
            <a:r>
              <a:rPr sz="12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»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886200" y="4724400"/>
            <a:ext cx="240791" cy="3322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981200" y="5638800"/>
            <a:ext cx="2057400" cy="1219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71444" y="6300215"/>
            <a:ext cx="274319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057400" y="5791200"/>
            <a:ext cx="1676400" cy="80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1560"/>
              </a:lnSpc>
            </a:pPr>
            <a:r>
              <a:rPr lang="ru-RU" sz="1300" b="1" spc="-1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МУК «</a:t>
            </a:r>
            <a:r>
              <a:rPr lang="ru-RU" sz="1300" b="1" spc="-1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Кондинская</a:t>
            </a:r>
            <a:r>
              <a:rPr lang="ru-RU" sz="1300" b="1" spc="-1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300" b="1" spc="-1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межпоселенческая</a:t>
            </a:r>
            <a:r>
              <a:rPr lang="ru-RU" sz="1300" b="1" spc="-1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централизованная библиотечная система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895600" y="6484620"/>
            <a:ext cx="275844" cy="3733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423416" y="0"/>
            <a:ext cx="7245096" cy="10744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004047" y="0"/>
            <a:ext cx="790955" cy="10744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808" rIns="0" bIns="0" rtlCol="0">
            <a:spAutoFit/>
          </a:bodyPr>
          <a:lstStyle/>
          <a:p>
            <a:pPr marL="1409065">
              <a:lnSpc>
                <a:spcPct val="100000"/>
              </a:lnSpc>
            </a:pPr>
            <a:r>
              <a:rPr sz="4000" spc="-55" dirty="0"/>
              <a:t>Культура </a:t>
            </a:r>
            <a:r>
              <a:rPr sz="4000" spc="-5" dirty="0"/>
              <a:t>и</a:t>
            </a:r>
            <a:r>
              <a:rPr sz="4000" spc="-25" dirty="0"/>
              <a:t> </a:t>
            </a:r>
            <a:r>
              <a:rPr sz="4000" spc="-15" dirty="0"/>
              <a:t>кинематография</a:t>
            </a:r>
            <a:endParaRPr sz="4000"/>
          </a:p>
        </p:txBody>
      </p:sp>
      <p:sp>
        <p:nvSpPr>
          <p:cNvPr id="33" name="object 33"/>
          <p:cNvSpPr/>
          <p:nvPr/>
        </p:nvSpPr>
        <p:spPr>
          <a:xfrm>
            <a:off x="304800" y="1066800"/>
            <a:ext cx="8458200" cy="914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9" name="object 39"/>
          <p:cNvSpPr/>
          <p:nvPr/>
        </p:nvSpPr>
        <p:spPr>
          <a:xfrm>
            <a:off x="7010400" y="914400"/>
            <a:ext cx="557783" cy="78943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1000" y="2057400"/>
            <a:ext cx="8436864" cy="9144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организация библиотечного обслуживания населения </a:t>
            </a:r>
            <a:r>
              <a:rPr lang="ru-RU" sz="13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межпоселенческими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библиотеками, </a:t>
            </a:r>
          </a:p>
          <a:p>
            <a:pPr algn="ctr"/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комплектование и обеспечение сохранности их библиотечных фондов, создание условий для </a:t>
            </a:r>
          </a:p>
          <a:p>
            <a:pPr algn="ctr"/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обеспечения   поселений, входящих в состав муниципального района, услугами по организации досуга </a:t>
            </a:r>
          </a:p>
          <a:p>
            <a:pPr algn="ctr"/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и  услугами организаций </a:t>
            </a:r>
            <a:endParaRPr sz="1300" b="1" dirty="0"/>
          </a:p>
        </p:txBody>
      </p:sp>
      <p:sp>
        <p:nvSpPr>
          <p:cNvPr id="49" name="object 49"/>
          <p:cNvSpPr/>
          <p:nvPr/>
        </p:nvSpPr>
        <p:spPr>
          <a:xfrm>
            <a:off x="2743200" y="2667000"/>
            <a:ext cx="324612" cy="4572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981200" y="3048000"/>
            <a:ext cx="1548384" cy="70713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2286000" y="3124200"/>
            <a:ext cx="80645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90</a:t>
            </a:r>
            <a:r>
              <a:rPr lang="ru-RU" sz="1200" b="1" spc="-30" dirty="0" smtClean="0">
                <a:latin typeface="Times New Roman"/>
                <a:cs typeface="Times New Roman"/>
              </a:rPr>
              <a:t>штат</a:t>
            </a:r>
            <a:r>
              <a:rPr sz="1200" b="1" spc="-6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. </a:t>
            </a:r>
            <a:r>
              <a:rPr lang="ru-RU" sz="1200" b="1" spc="-5" dirty="0" err="1" smtClean="0">
                <a:latin typeface="Times New Roman"/>
                <a:cs typeface="Times New Roman"/>
              </a:rPr>
              <a:t>числ</a:t>
            </a:r>
            <a:r>
              <a:rPr lang="ru-RU" sz="1200" b="1" spc="-5" dirty="0" smtClean="0">
                <a:latin typeface="Times New Roman"/>
                <a:cs typeface="Times New Roman"/>
              </a:rPr>
              <a:t>.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2659379" y="4953000"/>
            <a:ext cx="1191768" cy="707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906267" y="4998720"/>
            <a:ext cx="684276" cy="46024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2811272" y="5061330"/>
            <a:ext cx="805815" cy="447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5" dirty="0">
                <a:latin typeface="Times New Roman"/>
                <a:cs typeface="Times New Roman"/>
              </a:rPr>
              <a:t>31,5</a:t>
            </a: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200" b="1" spc="-30" dirty="0">
                <a:latin typeface="Times New Roman"/>
                <a:cs typeface="Times New Roman"/>
              </a:rPr>
              <a:t>штат.</a:t>
            </a:r>
            <a:r>
              <a:rPr sz="1200" b="1" spc="-6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числ.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7010400" y="3048000"/>
            <a:ext cx="1447800" cy="7101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latin typeface="Times New Roman"/>
                <a:cs typeface="Times New Roman"/>
              </a:rPr>
              <a:t>20</a:t>
            </a: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lang="ru-RU" sz="1200" b="1" spc="-30" dirty="0" smtClean="0">
                <a:latin typeface="Times New Roman"/>
                <a:cs typeface="Times New Roman"/>
              </a:rPr>
              <a:t>штат.</a:t>
            </a:r>
            <a:r>
              <a:rPr lang="ru-RU" sz="1200" b="1" spc="-65" dirty="0" smtClean="0">
                <a:latin typeface="Times New Roman"/>
                <a:cs typeface="Times New Roman"/>
              </a:rPr>
              <a:t> </a:t>
            </a:r>
            <a:r>
              <a:rPr lang="ru-RU" sz="1200" b="1" spc="-65" dirty="0" err="1" smtClean="0">
                <a:latin typeface="Times New Roman"/>
                <a:cs typeface="Times New Roman"/>
              </a:rPr>
              <a:t>ч</a:t>
            </a:r>
            <a:r>
              <a:rPr lang="ru-RU" sz="1200" b="1" spc="-5" dirty="0" err="1" smtClean="0">
                <a:latin typeface="Times New Roman"/>
                <a:cs typeface="Times New Roman"/>
              </a:rPr>
              <a:t>исл</a:t>
            </a:r>
            <a:r>
              <a:rPr lang="ru-RU" sz="1200" b="1" spc="-5" dirty="0" smtClean="0">
                <a:latin typeface="Times New Roman"/>
                <a:cs typeface="Times New Roman"/>
              </a:rPr>
              <a:t>.</a:t>
            </a:r>
            <a:endParaRPr lang="ru-RU" sz="1200" dirty="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4572000" y="3048000"/>
            <a:ext cx="362712" cy="51358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724400" y="4724400"/>
            <a:ext cx="288036" cy="40386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306311" y="4812791"/>
            <a:ext cx="288036" cy="40386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755635" y="4812791"/>
            <a:ext cx="245364" cy="40386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670035" y="4812791"/>
            <a:ext cx="245364" cy="40386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" name="Picture 5" descr="Герб-3вариант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172200" y="3733800"/>
            <a:ext cx="25431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648200" y="5257800"/>
            <a:ext cx="22193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057400" y="4419600"/>
            <a:ext cx="1905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28600" y="3200400"/>
            <a:ext cx="1782763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object 56"/>
          <p:cNvSpPr/>
          <p:nvPr/>
        </p:nvSpPr>
        <p:spPr>
          <a:xfrm>
            <a:off x="2667000" y="3810000"/>
            <a:ext cx="1371600" cy="609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lang="ru-RU" b="1" spc="-30" dirty="0" smtClean="0">
                <a:latin typeface="Times New Roman"/>
                <a:cs typeface="Times New Roman"/>
              </a:rPr>
              <a:t> 78,75</a:t>
            </a: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lang="ru-RU" sz="1000" b="1" spc="-30" dirty="0" smtClean="0">
                <a:latin typeface="Times New Roman"/>
                <a:cs typeface="Times New Roman"/>
              </a:rPr>
              <a:t>штат.</a:t>
            </a:r>
            <a:r>
              <a:rPr lang="ru-RU" sz="1000" b="1" spc="-65" dirty="0" smtClean="0">
                <a:latin typeface="Times New Roman"/>
                <a:cs typeface="Times New Roman"/>
              </a:rPr>
              <a:t> </a:t>
            </a:r>
            <a:r>
              <a:rPr lang="ru-RU" sz="1000" b="1" spc="-65" dirty="0" err="1" smtClean="0">
                <a:latin typeface="Times New Roman"/>
                <a:cs typeface="Times New Roman"/>
              </a:rPr>
              <a:t>ч</a:t>
            </a:r>
            <a:r>
              <a:rPr lang="ru-RU" sz="1000" b="1" spc="-5" dirty="0" err="1" smtClean="0">
                <a:latin typeface="Times New Roman"/>
                <a:cs typeface="Times New Roman"/>
              </a:rPr>
              <a:t>исл</a:t>
            </a:r>
            <a:r>
              <a:rPr lang="ru-RU" sz="1000" b="1" spc="-5" dirty="0" smtClean="0">
                <a:latin typeface="Times New Roman"/>
                <a:cs typeface="Times New Roman"/>
              </a:rPr>
              <a:t>.</a:t>
            </a:r>
            <a:endParaRPr lang="ru-RU" sz="1000" dirty="0">
              <a:latin typeface="Times New Roman"/>
              <a:cs typeface="Times New Roman"/>
            </a:endParaRPr>
          </a:p>
        </p:txBody>
      </p:sp>
      <p:sp>
        <p:nvSpPr>
          <p:cNvPr id="71" name="object 12"/>
          <p:cNvSpPr/>
          <p:nvPr/>
        </p:nvSpPr>
        <p:spPr>
          <a:xfrm>
            <a:off x="4191000" y="3505200"/>
            <a:ext cx="2057400" cy="1219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sz="1100" b="1" spc="-1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1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Муниципальное учреждение культуры </a:t>
            </a:r>
          </a:p>
          <a:p>
            <a:pPr algn="ctr"/>
            <a:r>
              <a:rPr lang="ru-RU" sz="11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"Районный краеведческий музей имени Нины Степановны </a:t>
            </a:r>
            <a:r>
              <a:rPr lang="ru-RU" sz="1100" b="1" spc="-1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Цехновой</a:t>
            </a:r>
            <a:r>
              <a:rPr lang="ru-RU" sz="11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"</a:t>
            </a:r>
            <a:endParaRPr sz="1100" dirty="0"/>
          </a:p>
        </p:txBody>
      </p:sp>
      <p:sp>
        <p:nvSpPr>
          <p:cNvPr id="43" name="object 9"/>
          <p:cNvSpPr txBox="1"/>
          <p:nvPr/>
        </p:nvSpPr>
        <p:spPr>
          <a:xfrm>
            <a:off x="838200" y="1143000"/>
            <a:ext cx="76200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2017 год – 149,54 млн. рублей, </a:t>
            </a:r>
            <a:br>
              <a:rPr lang="ru-RU" sz="2000" b="1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2018 год – 101,3 млн.рублей, 2019 год – 99,1 млн. рублей</a:t>
            </a:r>
            <a:endParaRPr sz="20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23416" y="0"/>
            <a:ext cx="7245096" cy="1074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004047" y="0"/>
            <a:ext cx="790955" cy="1074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808" rIns="0" bIns="0" rtlCol="0">
            <a:spAutoFit/>
          </a:bodyPr>
          <a:lstStyle/>
          <a:p>
            <a:pPr marL="1409065">
              <a:lnSpc>
                <a:spcPct val="100000"/>
              </a:lnSpc>
            </a:pPr>
            <a:r>
              <a:rPr sz="4000" spc="-55" dirty="0"/>
              <a:t>Культура </a:t>
            </a:r>
            <a:r>
              <a:rPr sz="4000" spc="-5" dirty="0"/>
              <a:t>и</a:t>
            </a:r>
            <a:r>
              <a:rPr sz="4000" spc="-25" dirty="0"/>
              <a:t> </a:t>
            </a:r>
            <a:r>
              <a:rPr sz="4000" spc="-15" dirty="0"/>
              <a:t>кинематография</a:t>
            </a:r>
            <a:endParaRPr sz="4000"/>
          </a:p>
        </p:txBody>
      </p:sp>
      <p:sp>
        <p:nvSpPr>
          <p:cNvPr id="7" name="object 7"/>
          <p:cNvSpPr/>
          <p:nvPr/>
        </p:nvSpPr>
        <p:spPr>
          <a:xfrm>
            <a:off x="989075" y="1136903"/>
            <a:ext cx="7406640" cy="14295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58036" y="1257553"/>
            <a:ext cx="7011670" cy="110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</a:pPr>
            <a:r>
              <a:rPr sz="1800" b="1" spc="-10" dirty="0">
                <a:latin typeface="Times New Roman"/>
                <a:cs typeface="Times New Roman"/>
              </a:rPr>
              <a:t>Достижение </a:t>
            </a:r>
            <a:r>
              <a:rPr sz="1800" b="1" dirty="0">
                <a:latin typeface="Times New Roman"/>
                <a:cs typeface="Times New Roman"/>
              </a:rPr>
              <a:t>целевых </a:t>
            </a:r>
            <a:r>
              <a:rPr sz="1800" b="1" spc="-10" dirty="0">
                <a:latin typeface="Times New Roman"/>
                <a:cs typeface="Times New Roman"/>
              </a:rPr>
              <a:t>показателей, </a:t>
            </a:r>
            <a:r>
              <a:rPr sz="1800" b="1" spc="-5" dirty="0">
                <a:latin typeface="Times New Roman"/>
                <a:cs typeface="Times New Roman"/>
              </a:rPr>
              <a:t>определенных </a:t>
            </a:r>
            <a:r>
              <a:rPr sz="1800" b="1" spc="-10" dirty="0">
                <a:latin typeface="Times New Roman"/>
                <a:cs typeface="Times New Roman"/>
              </a:rPr>
              <a:t>«дорожной  </a:t>
            </a:r>
            <a:r>
              <a:rPr sz="1800" b="1" spc="-15" dirty="0">
                <a:latin typeface="Times New Roman"/>
                <a:cs typeface="Times New Roman"/>
              </a:rPr>
              <a:t>картой» </a:t>
            </a:r>
            <a:r>
              <a:rPr sz="1800" b="1" dirty="0">
                <a:latin typeface="Times New Roman"/>
                <a:cs typeface="Times New Roman"/>
              </a:rPr>
              <a:t>в </a:t>
            </a:r>
            <a:r>
              <a:rPr sz="1800" b="1" spc="-5" dirty="0">
                <a:latin typeface="Times New Roman"/>
                <a:cs typeface="Times New Roman"/>
              </a:rPr>
              <a:t>соответствии </a:t>
            </a:r>
            <a:r>
              <a:rPr sz="1800" b="1" dirty="0">
                <a:latin typeface="Times New Roman"/>
                <a:cs typeface="Times New Roman"/>
              </a:rPr>
              <a:t>с </a:t>
            </a:r>
            <a:r>
              <a:rPr sz="1800" b="1" spc="-40" dirty="0">
                <a:latin typeface="Times New Roman"/>
                <a:cs typeface="Times New Roman"/>
              </a:rPr>
              <a:t>Указом </a:t>
            </a:r>
            <a:r>
              <a:rPr sz="1800" b="1" dirty="0">
                <a:latin typeface="Times New Roman"/>
                <a:cs typeface="Times New Roman"/>
              </a:rPr>
              <a:t>Президента </a:t>
            </a:r>
            <a:r>
              <a:rPr sz="1800" b="1" spc="-20" dirty="0">
                <a:latin typeface="Times New Roman"/>
                <a:cs typeface="Times New Roman"/>
              </a:rPr>
              <a:t>РФ от </a:t>
            </a:r>
            <a:r>
              <a:rPr sz="1800" b="1" dirty="0">
                <a:latin typeface="Times New Roman"/>
                <a:cs typeface="Times New Roman"/>
              </a:rPr>
              <a:t>7 </a:t>
            </a:r>
            <a:r>
              <a:rPr sz="1800" b="1" spc="-10" dirty="0">
                <a:latin typeface="Times New Roman"/>
                <a:cs typeface="Times New Roman"/>
              </a:rPr>
              <a:t>мая </a:t>
            </a:r>
            <a:r>
              <a:rPr sz="1800" b="1" dirty="0">
                <a:latin typeface="Times New Roman"/>
                <a:cs typeface="Times New Roman"/>
              </a:rPr>
              <a:t>2012</a:t>
            </a:r>
            <a:r>
              <a:rPr sz="1800" b="1" spc="160" dirty="0">
                <a:latin typeface="Times New Roman"/>
                <a:cs typeface="Times New Roman"/>
              </a:rPr>
              <a:t> </a:t>
            </a:r>
            <a:r>
              <a:rPr sz="1800" b="1" spc="-25" dirty="0">
                <a:latin typeface="Times New Roman"/>
                <a:cs typeface="Times New Roman"/>
              </a:rPr>
              <a:t>года</a:t>
            </a:r>
            <a:endParaRPr sz="1800">
              <a:latin typeface="Times New Roman"/>
              <a:cs typeface="Times New Roman"/>
            </a:endParaRPr>
          </a:p>
          <a:p>
            <a:pPr marL="597535" marR="589280" algn="ctr">
              <a:lnSpc>
                <a:spcPct val="100000"/>
              </a:lnSpc>
            </a:pPr>
            <a:r>
              <a:rPr sz="1800" b="1" dirty="0">
                <a:latin typeface="Times New Roman"/>
                <a:cs typeface="Times New Roman"/>
              </a:rPr>
              <a:t>№597 «О </a:t>
            </a:r>
            <a:r>
              <a:rPr sz="1800" b="1" spc="-5" dirty="0">
                <a:latin typeface="Times New Roman"/>
                <a:cs typeface="Times New Roman"/>
              </a:rPr>
              <a:t>мероприятиях по реализации </a:t>
            </a:r>
            <a:r>
              <a:rPr sz="1800" b="1" spc="-15" dirty="0">
                <a:latin typeface="Times New Roman"/>
                <a:cs typeface="Times New Roman"/>
              </a:rPr>
              <a:t>государственной  </a:t>
            </a:r>
            <a:r>
              <a:rPr sz="1800" b="1" dirty="0">
                <a:latin typeface="Times New Roman"/>
                <a:cs typeface="Times New Roman"/>
              </a:rPr>
              <a:t>социальной</a:t>
            </a:r>
            <a:r>
              <a:rPr sz="1800" b="1" spc="-6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политики»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67739" y="4541520"/>
            <a:ext cx="3028188" cy="20314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63421" y="4736172"/>
            <a:ext cx="2440305" cy="14442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37588" y="3837432"/>
            <a:ext cx="937260" cy="3246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166615" y="3374135"/>
            <a:ext cx="937260" cy="78790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95644" y="3374135"/>
            <a:ext cx="937259" cy="78790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04715" y="3429000"/>
            <a:ext cx="859536" cy="7284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333744" y="3429000"/>
            <a:ext cx="859536" cy="7284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71600" y="4114800"/>
            <a:ext cx="6387465" cy="0"/>
          </a:xfrm>
          <a:custGeom>
            <a:avLst/>
            <a:gdLst/>
            <a:ahLst/>
            <a:cxnLst/>
            <a:rect l="l" t="t" r="r" b="b"/>
            <a:pathLst>
              <a:path w="6387465">
                <a:moveTo>
                  <a:pt x="0" y="0"/>
                </a:moveTo>
                <a:lnTo>
                  <a:pt x="6387084" y="0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148585" y="3124200"/>
            <a:ext cx="712470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910"/>
              </a:lnSpc>
            </a:pPr>
            <a:r>
              <a:rPr lang="ru-RU" sz="1600" b="1" i="1" spc="-5" dirty="0" smtClean="0">
                <a:latin typeface="Times New Roman"/>
                <a:cs typeface="Times New Roman"/>
              </a:rPr>
              <a:t>32 113,8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183892" y="4247895"/>
            <a:ext cx="643255" cy="212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75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5</a:t>
            </a:r>
            <a:r>
              <a:rPr sz="1400" spc="-114" dirty="0" smtClean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13554" y="4247895"/>
            <a:ext cx="643255" cy="212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75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6 </a:t>
            </a:r>
            <a:r>
              <a:rPr lang="ru-RU" sz="1400" spc="-25" dirty="0" smtClean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442836" y="4247895"/>
            <a:ext cx="643255" cy="212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75"/>
              </a:lnSpc>
            </a:pPr>
            <a:r>
              <a:rPr sz="1400" dirty="0" smtClean="0">
                <a:latin typeface="Times New Roman"/>
                <a:cs typeface="Times New Roman"/>
              </a:rPr>
              <a:t>201</a:t>
            </a:r>
            <a:r>
              <a:rPr lang="ru-RU" sz="1400" dirty="0" smtClean="0">
                <a:latin typeface="Times New Roman"/>
                <a:cs typeface="Times New Roman"/>
              </a:rPr>
              <a:t>7 </a:t>
            </a:r>
            <a:r>
              <a:rPr lang="ru-RU" sz="1400" spc="-25" dirty="0" smtClean="0">
                <a:latin typeface="Times New Roman"/>
                <a:cs typeface="Times New Roman"/>
              </a:rPr>
              <a:t>год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357371" y="2756916"/>
            <a:ext cx="134112" cy="1341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546983" y="2661158"/>
            <a:ext cx="2484755" cy="673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Учреждения</a:t>
            </a:r>
            <a:r>
              <a:rPr sz="2000" spc="430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культуры</a:t>
            </a:r>
            <a:endParaRPr sz="2000" dirty="0">
              <a:latin typeface="Times New Roman"/>
              <a:cs typeface="Times New Roman"/>
            </a:endParaRPr>
          </a:p>
          <a:p>
            <a:pPr marL="730250">
              <a:lnSpc>
                <a:spcPts val="1910"/>
              </a:lnSpc>
              <a:spcBef>
                <a:spcPts val="985"/>
              </a:spcBef>
            </a:pPr>
            <a:r>
              <a:rPr lang="ru-RU" sz="1600" b="1" i="1" spc="-5" dirty="0" smtClean="0">
                <a:latin typeface="Times New Roman"/>
                <a:cs typeface="Times New Roman"/>
              </a:rPr>
              <a:t>32 113,8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301496" y="2590800"/>
            <a:ext cx="6717665" cy="1955164"/>
          </a:xfrm>
          <a:custGeom>
            <a:avLst/>
            <a:gdLst/>
            <a:ahLst/>
            <a:cxnLst/>
            <a:rect l="l" t="t" r="r" b="b"/>
            <a:pathLst>
              <a:path w="6717665" h="1955164">
                <a:moveTo>
                  <a:pt x="0" y="1954783"/>
                </a:moveTo>
                <a:lnTo>
                  <a:pt x="6717283" y="1954783"/>
                </a:lnTo>
                <a:lnTo>
                  <a:pt x="6717283" y="0"/>
                </a:lnTo>
                <a:lnTo>
                  <a:pt x="0" y="0"/>
                </a:lnTo>
                <a:lnTo>
                  <a:pt x="0" y="1954783"/>
                </a:lnTo>
                <a:close/>
              </a:path>
            </a:pathLst>
          </a:custGeom>
          <a:ln w="9525">
            <a:solidFill>
              <a:srgbClr val="974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539494" y="2860166"/>
            <a:ext cx="550545" cy="212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75"/>
              </a:lnSpc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07150" y="2875915"/>
            <a:ext cx="1163320" cy="458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4325">
              <a:lnSpc>
                <a:spcPts val="1805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lnSpc>
                <a:spcPts val="1800"/>
              </a:lnSpc>
            </a:pPr>
            <a:r>
              <a:rPr sz="1600" b="1" i="1" spc="-5" dirty="0" smtClean="0">
                <a:latin typeface="Times New Roman"/>
                <a:cs typeface="Times New Roman"/>
              </a:rPr>
              <a:t>3</a:t>
            </a:r>
            <a:r>
              <a:rPr lang="ru-RU" sz="1600" b="1" i="1" spc="-5" dirty="0" smtClean="0">
                <a:latin typeface="Times New Roman"/>
                <a:cs typeface="Times New Roman"/>
              </a:rPr>
              <a:t>2 113,8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284220" y="4834126"/>
            <a:ext cx="2915412" cy="202387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479927" y="5029174"/>
            <a:ext cx="2327148" cy="144221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443728" y="5062726"/>
            <a:ext cx="3038855" cy="17952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638800" y="5257837"/>
            <a:ext cx="2450973" cy="14533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Picture 5" descr="Герб-3вариант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object 15"/>
          <p:cNvSpPr/>
          <p:nvPr/>
        </p:nvSpPr>
        <p:spPr>
          <a:xfrm flipH="1">
            <a:off x="2057394" y="3429000"/>
            <a:ext cx="914406" cy="6858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40167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5979" y="0"/>
            <a:ext cx="5830824" cy="1074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92340" y="0"/>
            <a:ext cx="790955" cy="1074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808" rIns="0" bIns="0" rtlCol="0">
            <a:spAutoFit/>
          </a:bodyPr>
          <a:lstStyle/>
          <a:p>
            <a:pPr marL="2112645">
              <a:lnSpc>
                <a:spcPct val="100000"/>
              </a:lnSpc>
            </a:pPr>
            <a:r>
              <a:rPr sz="4000" dirty="0"/>
              <a:t>Социальная</a:t>
            </a:r>
            <a:r>
              <a:rPr sz="4000" spc="-90" dirty="0"/>
              <a:t> </a:t>
            </a:r>
            <a:r>
              <a:rPr sz="4000" spc="-15" dirty="0"/>
              <a:t>политика</a:t>
            </a:r>
            <a:endParaRPr sz="4000" dirty="0"/>
          </a:p>
        </p:txBody>
      </p:sp>
      <p:sp>
        <p:nvSpPr>
          <p:cNvPr id="7" name="object 7"/>
          <p:cNvSpPr/>
          <p:nvPr/>
        </p:nvSpPr>
        <p:spPr>
          <a:xfrm>
            <a:off x="3188208" y="1295400"/>
            <a:ext cx="5955792" cy="10652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75532" y="1438655"/>
            <a:ext cx="4311396" cy="4404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75532" y="1648967"/>
            <a:ext cx="2703575" cy="4404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987165" y="1525397"/>
            <a:ext cx="4017010" cy="431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660"/>
              </a:lnSpc>
            </a:pP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Компенсация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части родительской </a:t>
            </a: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платы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за  присмотр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16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уход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за</a:t>
            </a:r>
            <a:r>
              <a:rPr sz="16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детьми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313932" y="1648967"/>
            <a:ext cx="315467" cy="4404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20339" y="1325880"/>
            <a:ext cx="1261872" cy="870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88208" y="2286000"/>
            <a:ext cx="5955792" cy="11612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875532" y="2456688"/>
            <a:ext cx="4140708" cy="4404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751064" y="2456688"/>
            <a:ext cx="332231" cy="44043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818119" y="2456688"/>
            <a:ext cx="320040" cy="44043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875532" y="2667000"/>
            <a:ext cx="4410456" cy="4404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75532" y="2877311"/>
            <a:ext cx="1202436" cy="4404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987165" y="2543428"/>
            <a:ext cx="4119879" cy="641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660"/>
              </a:lnSpc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Предоставление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жилых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помещений детям- 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сиротам и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детям,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оставшимся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без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попечения 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родителей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812791" y="2877311"/>
            <a:ext cx="315467" cy="4404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20339" y="2449067"/>
            <a:ext cx="1261872" cy="87020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188208" y="3505200"/>
            <a:ext cx="5955792" cy="106375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75532" y="3707891"/>
            <a:ext cx="4640579" cy="4404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75532" y="3918203"/>
            <a:ext cx="3723132" cy="44043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987165" y="3759454"/>
            <a:ext cx="4347210" cy="466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789"/>
              </a:lnSpc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Дополнительные меры </a:t>
            </a:r>
            <a:r>
              <a:rPr sz="1600" b="1" dirty="0">
                <a:solidFill>
                  <a:srgbClr val="FFFFFF"/>
                </a:solidFill>
                <a:latin typeface="Times New Roman"/>
                <a:cs typeface="Times New Roman"/>
              </a:rPr>
              <a:t>социальной</a:t>
            </a:r>
            <a:r>
              <a:rPr sz="16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поддержки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ts val="1789"/>
              </a:lnSpc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усыновителям,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приемным</a:t>
            </a:r>
            <a:r>
              <a:rPr sz="16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родителям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333488" y="3918203"/>
            <a:ext cx="315468" cy="4404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706623" y="3605784"/>
            <a:ext cx="1261872" cy="86868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188208" y="4572000"/>
            <a:ext cx="5955792" cy="128930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880103" y="4575047"/>
            <a:ext cx="3864863" cy="40995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80103" y="4773167"/>
            <a:ext cx="4331208" cy="40995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80103" y="4969764"/>
            <a:ext cx="1597152" cy="40995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28844" y="4969764"/>
            <a:ext cx="312420" cy="40995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2852" y="4969764"/>
            <a:ext cx="2110740" cy="40995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80103" y="5166359"/>
            <a:ext cx="4568952" cy="409955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80103" y="5364479"/>
            <a:ext cx="3834384" cy="40995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3983228" y="4653635"/>
            <a:ext cx="4294505" cy="999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86400"/>
              </a:lnSpc>
            </a:pPr>
            <a:r>
              <a:rPr sz="15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Улучшение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жилищных </a:t>
            </a:r>
            <a:r>
              <a:rPr sz="15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условий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граждан,  </a:t>
            </a:r>
            <a:r>
              <a:rPr sz="15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ветеранов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боевых действий, инвалидов, семей,  имеющих детей-инвалидов; граждан,  </a:t>
            </a:r>
            <a:r>
              <a:rPr sz="15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проживающих </a:t>
            </a:r>
            <a:r>
              <a:rPr sz="15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сельской </a:t>
            </a:r>
            <a:r>
              <a:rPr sz="1500" b="1" dirty="0">
                <a:solidFill>
                  <a:srgbClr val="FFFFFF"/>
                </a:solidFill>
                <a:latin typeface="Times New Roman"/>
                <a:cs typeface="Times New Roman"/>
              </a:rPr>
              <a:t>местности, в </a:t>
            </a:r>
            <a:r>
              <a:rPr sz="15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том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числе  </a:t>
            </a:r>
            <a:r>
              <a:rPr sz="15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молодых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семей и </a:t>
            </a:r>
            <a:r>
              <a:rPr sz="15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молодых</a:t>
            </a:r>
            <a:r>
              <a:rPr sz="1500" b="1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5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специалистов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466076" y="5364479"/>
            <a:ext cx="295655" cy="40995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20339" y="4738115"/>
            <a:ext cx="1261872" cy="86868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188208" y="5806442"/>
            <a:ext cx="5955792" cy="105155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75532" y="6016752"/>
            <a:ext cx="4351020" cy="440435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875532" y="6227064"/>
            <a:ext cx="1385315" cy="44043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3987165" y="6068974"/>
            <a:ext cx="4058285" cy="46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789"/>
              </a:lnSpc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Дополнительное пенсионное обеспечение</a:t>
            </a:r>
            <a:r>
              <a:rPr sz="16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за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1789"/>
              </a:lnSpc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выслугу</a:t>
            </a:r>
            <a:r>
              <a:rPr sz="16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лет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995671" y="6227064"/>
            <a:ext cx="315467" cy="4404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720339" y="5903976"/>
            <a:ext cx="1261872" cy="86868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636776" y="1362455"/>
            <a:ext cx="688848" cy="967739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636776" y="3579876"/>
            <a:ext cx="688848" cy="96774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5" name="Picture 5" descr="Герб-3вариант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object 50"/>
          <p:cNvSpPr txBox="1"/>
          <p:nvPr/>
        </p:nvSpPr>
        <p:spPr>
          <a:xfrm>
            <a:off x="0" y="1447800"/>
            <a:ext cx="7620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22,7</a:t>
            </a:r>
            <a:endParaRPr sz="2800" b="1" dirty="0">
              <a:latin typeface="Times New Roman"/>
              <a:cs typeface="Times New Roman"/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0" y="1295400"/>
            <a:ext cx="914400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914400" y="1295400"/>
            <a:ext cx="914400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1828800" y="1295400"/>
            <a:ext cx="914400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object 58"/>
          <p:cNvSpPr txBox="1"/>
          <p:nvPr/>
        </p:nvSpPr>
        <p:spPr>
          <a:xfrm>
            <a:off x="0" y="1524000"/>
            <a:ext cx="9906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23,7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68" name="object 58"/>
          <p:cNvSpPr txBox="1"/>
          <p:nvPr/>
        </p:nvSpPr>
        <p:spPr>
          <a:xfrm>
            <a:off x="1066800" y="15240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23,7</a:t>
            </a:r>
            <a:endParaRPr sz="2500" b="1" dirty="0">
              <a:latin typeface="Times New Roman"/>
              <a:cs typeface="Times New Roman"/>
            </a:endParaRPr>
          </a:p>
        </p:txBody>
      </p:sp>
      <p:sp>
        <p:nvSpPr>
          <p:cNvPr id="69" name="object 58"/>
          <p:cNvSpPr txBox="1"/>
          <p:nvPr/>
        </p:nvSpPr>
        <p:spPr>
          <a:xfrm>
            <a:off x="1981200" y="15240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23,7</a:t>
            </a:r>
            <a:endParaRPr sz="2500" b="1" dirty="0">
              <a:latin typeface="Times New Roman"/>
              <a:cs typeface="Times New Roman"/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914400" y="2438400"/>
            <a:ext cx="914400" cy="914400"/>
          </a:xfrm>
          <a:prstGeom prst="ellipse">
            <a:avLst/>
          </a:prstGeom>
          <a:solidFill>
            <a:srgbClr val="36D61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0" y="2438400"/>
            <a:ext cx="914400" cy="914400"/>
          </a:xfrm>
          <a:prstGeom prst="ellipse">
            <a:avLst/>
          </a:prstGeom>
          <a:solidFill>
            <a:srgbClr val="36D61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1828800" y="2438400"/>
            <a:ext cx="914400" cy="914400"/>
          </a:xfrm>
          <a:prstGeom prst="ellipse">
            <a:avLst/>
          </a:prstGeom>
          <a:solidFill>
            <a:srgbClr val="36D61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0" y="3505200"/>
            <a:ext cx="914400" cy="91440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Овал 73"/>
          <p:cNvSpPr/>
          <p:nvPr/>
        </p:nvSpPr>
        <p:spPr>
          <a:xfrm>
            <a:off x="914400" y="3505200"/>
            <a:ext cx="914400" cy="91440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1828800" y="3505200"/>
            <a:ext cx="914400" cy="91440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0" y="5791200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914400" y="5791200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1828800" y="5791200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0" y="4648200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914400" y="4648200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1828800" y="4648200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object 58"/>
          <p:cNvSpPr txBox="1"/>
          <p:nvPr/>
        </p:nvSpPr>
        <p:spPr>
          <a:xfrm>
            <a:off x="152400" y="26670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36,1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3" name="object 58"/>
          <p:cNvSpPr txBox="1"/>
          <p:nvPr/>
        </p:nvSpPr>
        <p:spPr>
          <a:xfrm>
            <a:off x="990600" y="26670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21,7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4" name="object 58"/>
          <p:cNvSpPr txBox="1"/>
          <p:nvPr/>
        </p:nvSpPr>
        <p:spPr>
          <a:xfrm>
            <a:off x="1905000" y="26670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23,5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5" name="object 58"/>
          <p:cNvSpPr txBox="1"/>
          <p:nvPr/>
        </p:nvSpPr>
        <p:spPr>
          <a:xfrm>
            <a:off x="152400" y="3733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78,9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6" name="object 58"/>
          <p:cNvSpPr txBox="1"/>
          <p:nvPr/>
        </p:nvSpPr>
        <p:spPr>
          <a:xfrm>
            <a:off x="990600" y="3733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78,9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7" name="object 58"/>
          <p:cNvSpPr txBox="1"/>
          <p:nvPr/>
        </p:nvSpPr>
        <p:spPr>
          <a:xfrm>
            <a:off x="1905000" y="3733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78,9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8" name="object 58"/>
          <p:cNvSpPr txBox="1"/>
          <p:nvPr/>
        </p:nvSpPr>
        <p:spPr>
          <a:xfrm>
            <a:off x="0" y="4876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17,0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89" name="object 58"/>
          <p:cNvSpPr txBox="1"/>
          <p:nvPr/>
        </p:nvSpPr>
        <p:spPr>
          <a:xfrm>
            <a:off x="914400" y="4876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 21,7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0" name="object 58"/>
          <p:cNvSpPr txBox="1"/>
          <p:nvPr/>
        </p:nvSpPr>
        <p:spPr>
          <a:xfrm>
            <a:off x="1828800" y="4876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 21,0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1" name="object 58"/>
          <p:cNvSpPr txBox="1"/>
          <p:nvPr/>
        </p:nvSpPr>
        <p:spPr>
          <a:xfrm>
            <a:off x="0" y="6019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 9,4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2" name="object 58"/>
          <p:cNvSpPr txBox="1"/>
          <p:nvPr/>
        </p:nvSpPr>
        <p:spPr>
          <a:xfrm>
            <a:off x="990600" y="6019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 6,1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3" name="object 58"/>
          <p:cNvSpPr txBox="1"/>
          <p:nvPr/>
        </p:nvSpPr>
        <p:spPr>
          <a:xfrm>
            <a:off x="1905000" y="60198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 6,1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6" name="object 58"/>
          <p:cNvSpPr txBox="1"/>
          <p:nvPr/>
        </p:nvSpPr>
        <p:spPr>
          <a:xfrm>
            <a:off x="0" y="914400"/>
            <a:ext cx="9906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 2017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7" name="object 58"/>
          <p:cNvSpPr txBox="1"/>
          <p:nvPr/>
        </p:nvSpPr>
        <p:spPr>
          <a:xfrm>
            <a:off x="990600" y="9144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2018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8" name="object 58"/>
          <p:cNvSpPr txBox="1"/>
          <p:nvPr/>
        </p:nvSpPr>
        <p:spPr>
          <a:xfrm>
            <a:off x="1905000" y="914400"/>
            <a:ext cx="8382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500" b="1" dirty="0" smtClean="0">
                <a:latin typeface="Times New Roman"/>
                <a:cs typeface="Times New Roman"/>
              </a:rPr>
              <a:t> 2019</a:t>
            </a:r>
            <a:endParaRPr sz="25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"/>
            <a:ext cx="9143939" cy="124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99744" y="28955"/>
            <a:ext cx="8092440" cy="11216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27719" y="28955"/>
            <a:ext cx="716279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1008" rIns="0" bIns="0" rtlCol="0">
            <a:spAutoFit/>
          </a:bodyPr>
          <a:lstStyle/>
          <a:p>
            <a:pPr marL="985519">
              <a:lnSpc>
                <a:spcPct val="100000"/>
              </a:lnSpc>
            </a:pPr>
            <a:r>
              <a:rPr sz="4000" spc="-10" dirty="0" err="1" smtClean="0"/>
              <a:t>Средства</a:t>
            </a:r>
            <a:r>
              <a:rPr sz="4000" spc="-10" dirty="0" smtClean="0"/>
              <a:t> </a:t>
            </a:r>
            <a:r>
              <a:rPr sz="4000" spc="-20" dirty="0" err="1" smtClean="0"/>
              <a:t>массовой</a:t>
            </a:r>
            <a:r>
              <a:rPr sz="4000" spc="-30" dirty="0" smtClean="0"/>
              <a:t> </a:t>
            </a:r>
            <a:r>
              <a:rPr sz="4000" spc="-15" dirty="0" err="1" smtClean="0"/>
              <a:t>информации</a:t>
            </a:r>
            <a:endParaRPr sz="4000" dirty="0"/>
          </a:p>
        </p:txBody>
      </p:sp>
      <p:sp>
        <p:nvSpPr>
          <p:cNvPr id="8" name="object 8"/>
          <p:cNvSpPr/>
          <p:nvPr/>
        </p:nvSpPr>
        <p:spPr>
          <a:xfrm>
            <a:off x="397186" y="3076590"/>
            <a:ext cx="445007" cy="43871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3810001"/>
            <a:ext cx="445007" cy="5333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00" y="4648200"/>
            <a:ext cx="445007" cy="533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90091" y="2612898"/>
            <a:ext cx="3566795" cy="26148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6"/>
              </a:spcBef>
            </a:pPr>
            <a:endParaRPr sz="2050" dirty="0">
              <a:latin typeface="Times New Roman"/>
              <a:cs typeface="Times New Roman"/>
            </a:endParaRPr>
          </a:p>
          <a:p>
            <a:pPr marL="73660" marR="5080">
              <a:lnSpc>
                <a:spcPct val="86300"/>
              </a:lnSpc>
            </a:pPr>
            <a:r>
              <a:rPr sz="1400" b="1" spc="-15" dirty="0">
                <a:latin typeface="Times New Roman"/>
                <a:cs typeface="Times New Roman"/>
              </a:rPr>
              <a:t>Подготовка, </a:t>
            </a:r>
            <a:r>
              <a:rPr sz="1400" b="1" spc="-5" dirty="0">
                <a:latin typeface="Times New Roman"/>
                <a:cs typeface="Times New Roman"/>
              </a:rPr>
              <a:t>размещение</a:t>
            </a:r>
            <a:r>
              <a:rPr sz="1400" b="1" spc="-8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информационных  материалов </a:t>
            </a:r>
            <a:r>
              <a:rPr sz="1400" b="1" dirty="0">
                <a:latin typeface="Times New Roman"/>
                <a:cs typeface="Times New Roman"/>
              </a:rPr>
              <a:t>о реализации социально-  </a:t>
            </a:r>
            <a:r>
              <a:rPr sz="1400" b="1" spc="-10" dirty="0">
                <a:latin typeface="Times New Roman"/>
                <a:cs typeface="Times New Roman"/>
              </a:rPr>
              <a:t>значимых </a:t>
            </a:r>
            <a:r>
              <a:rPr sz="1400" b="1" dirty="0">
                <a:latin typeface="Times New Roman"/>
                <a:cs typeface="Times New Roman"/>
              </a:rPr>
              <a:t>программ, </a:t>
            </a:r>
            <a:r>
              <a:rPr sz="1400" b="1" spc="-5" dirty="0">
                <a:latin typeface="Times New Roman"/>
                <a:cs typeface="Times New Roman"/>
              </a:rPr>
              <a:t>мероприятий,  </a:t>
            </a:r>
            <a:r>
              <a:rPr sz="1400" b="1" dirty="0">
                <a:latin typeface="Times New Roman"/>
                <a:cs typeface="Times New Roman"/>
              </a:rPr>
              <a:t>деятельности</a:t>
            </a:r>
            <a:r>
              <a:rPr sz="1400" b="1" spc="-110" dirty="0">
                <a:latin typeface="Times New Roman"/>
                <a:cs typeface="Times New Roman"/>
              </a:rPr>
              <a:t> </a:t>
            </a:r>
            <a:r>
              <a:rPr sz="1400" b="1" spc="-10" dirty="0">
                <a:latin typeface="Times New Roman"/>
                <a:cs typeface="Times New Roman"/>
              </a:rPr>
              <a:t>ОМСУ</a:t>
            </a:r>
            <a:endParaRPr sz="1400" dirty="0">
              <a:latin typeface="Times New Roman"/>
              <a:cs typeface="Times New Roman"/>
            </a:endParaRPr>
          </a:p>
          <a:p>
            <a:pPr marL="73660" marR="203200">
              <a:lnSpc>
                <a:spcPct val="86100"/>
              </a:lnSpc>
              <a:spcBef>
                <a:spcPts val="1230"/>
              </a:spcBef>
            </a:pPr>
            <a:r>
              <a:rPr sz="1400" b="1" spc="-10" dirty="0">
                <a:latin typeface="Times New Roman"/>
                <a:cs typeface="Times New Roman"/>
              </a:rPr>
              <a:t>Опубликование нормативно-правовых  актов </a:t>
            </a:r>
            <a:r>
              <a:rPr sz="1400" b="1" spc="-5" dirty="0">
                <a:latin typeface="Times New Roman"/>
                <a:cs typeface="Times New Roman"/>
              </a:rPr>
              <a:t>органов местного</a:t>
            </a:r>
            <a:r>
              <a:rPr sz="1400" b="1" spc="-11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самоуправления  муниципального</a:t>
            </a:r>
            <a:r>
              <a:rPr sz="1400" b="1" spc="-55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образования</a:t>
            </a:r>
            <a:endParaRPr sz="1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900" dirty="0">
              <a:latin typeface="Times New Roman"/>
              <a:cs typeface="Times New Roman"/>
            </a:endParaRPr>
          </a:p>
          <a:p>
            <a:pPr marL="73660" marR="397510">
              <a:lnSpc>
                <a:spcPct val="86200"/>
              </a:lnSpc>
            </a:pPr>
            <a:r>
              <a:rPr sz="1400" b="1" spc="-10" dirty="0">
                <a:latin typeface="Times New Roman"/>
                <a:cs typeface="Times New Roman"/>
              </a:rPr>
              <a:t>Опубликование </a:t>
            </a:r>
            <a:r>
              <a:rPr sz="1400" b="1" spc="-5" dirty="0">
                <a:latin typeface="Times New Roman"/>
                <a:cs typeface="Times New Roman"/>
              </a:rPr>
              <a:t>материалов </a:t>
            </a:r>
            <a:r>
              <a:rPr sz="1400" b="1" dirty="0">
                <a:latin typeface="Times New Roman"/>
                <a:cs typeface="Times New Roman"/>
              </a:rPr>
              <a:t>о  деятельности </a:t>
            </a:r>
            <a:r>
              <a:rPr sz="1400" b="1" spc="-10" dirty="0">
                <a:latin typeface="Times New Roman"/>
                <a:cs typeface="Times New Roman"/>
              </a:rPr>
              <a:t>ОМСУ</a:t>
            </a:r>
            <a:r>
              <a:rPr sz="1400" b="1" spc="-85" dirty="0">
                <a:latin typeface="Times New Roman"/>
                <a:cs typeface="Times New Roman"/>
              </a:rPr>
              <a:t> </a:t>
            </a:r>
            <a:r>
              <a:rPr lang="ru-RU" sz="1400" b="1" spc="-85" dirty="0" smtClean="0">
                <a:latin typeface="Times New Roman"/>
                <a:cs typeface="Times New Roman"/>
              </a:rPr>
              <a:t>Кондинского </a:t>
            </a:r>
            <a:r>
              <a:rPr sz="1400" b="1" dirty="0" smtClean="0">
                <a:latin typeface="Times New Roman"/>
                <a:cs typeface="Times New Roman"/>
              </a:rPr>
              <a:t>района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25039" y="1045463"/>
            <a:ext cx="4777740" cy="116433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3680459" y="1098803"/>
            <a:ext cx="647700" cy="7894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58767" y="1098803"/>
            <a:ext cx="557784" cy="78943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 rot="10800000" flipV="1">
            <a:off x="2500376" y="418982"/>
            <a:ext cx="4137025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2200" b="1" spc="-5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lang="ru-RU" sz="2200" b="1" spc="-5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</a:t>
            </a: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7</a:t>
            </a: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200" b="1" spc="-5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год</a:t>
            </a:r>
            <a:r>
              <a:rPr sz="2200" b="1" spc="-5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16,4</a:t>
            </a: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млн.</a:t>
            </a:r>
            <a:r>
              <a:rPr sz="2200" b="1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200" b="1" spc="-3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рублей</a:t>
            </a:r>
          </a:p>
          <a:p>
            <a:pPr marL="12700" algn="ctr">
              <a:lnSpc>
                <a:spcPct val="100000"/>
              </a:lnSpc>
            </a:pPr>
            <a:r>
              <a:rPr lang="ru-RU" sz="2200" b="1" spc="-30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2018 год – 10,6 млн. рублей</a:t>
            </a:r>
          </a:p>
          <a:p>
            <a:pPr marL="12700" algn="ctr">
              <a:lnSpc>
                <a:spcPct val="100000"/>
              </a:lnSpc>
            </a:pPr>
            <a:r>
              <a:rPr lang="ru-RU" sz="2200" b="1" spc="-30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2019 год – 10,6 млн. рублей</a:t>
            </a:r>
          </a:p>
          <a:p>
            <a:pPr marL="12700">
              <a:lnSpc>
                <a:spcPct val="100000"/>
              </a:lnSpc>
            </a:pP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839967" y="4101084"/>
            <a:ext cx="2264664" cy="19248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855589" y="2216404"/>
            <a:ext cx="2233930" cy="1894839"/>
          </a:xfrm>
          <a:custGeom>
            <a:avLst/>
            <a:gdLst/>
            <a:ahLst/>
            <a:cxnLst/>
            <a:rect l="l" t="t" r="r" b="b"/>
            <a:pathLst>
              <a:path w="2233929" h="1894839">
                <a:moveTo>
                  <a:pt x="2070608" y="0"/>
                </a:moveTo>
                <a:lnTo>
                  <a:pt x="162813" y="0"/>
                </a:lnTo>
                <a:lnTo>
                  <a:pt x="119532" y="5816"/>
                </a:lnTo>
                <a:lnTo>
                  <a:pt x="80640" y="22229"/>
                </a:lnTo>
                <a:lnTo>
                  <a:pt x="47688" y="47688"/>
                </a:lnTo>
                <a:lnTo>
                  <a:pt x="22229" y="80640"/>
                </a:lnTo>
                <a:lnTo>
                  <a:pt x="5816" y="119532"/>
                </a:lnTo>
                <a:lnTo>
                  <a:pt x="0" y="162813"/>
                </a:lnTo>
                <a:lnTo>
                  <a:pt x="0" y="1731899"/>
                </a:lnTo>
                <a:lnTo>
                  <a:pt x="5816" y="1775233"/>
                </a:lnTo>
                <a:lnTo>
                  <a:pt x="22229" y="1814162"/>
                </a:lnTo>
                <a:lnTo>
                  <a:pt x="47688" y="1847135"/>
                </a:lnTo>
                <a:lnTo>
                  <a:pt x="80640" y="1872605"/>
                </a:lnTo>
                <a:lnTo>
                  <a:pt x="119532" y="1889023"/>
                </a:lnTo>
                <a:lnTo>
                  <a:pt x="162813" y="1894840"/>
                </a:lnTo>
                <a:lnTo>
                  <a:pt x="2070608" y="1894840"/>
                </a:lnTo>
                <a:lnTo>
                  <a:pt x="2113889" y="1889023"/>
                </a:lnTo>
                <a:lnTo>
                  <a:pt x="2152781" y="1872605"/>
                </a:lnTo>
                <a:lnTo>
                  <a:pt x="2185733" y="1847135"/>
                </a:lnTo>
                <a:lnTo>
                  <a:pt x="2211192" y="1814162"/>
                </a:lnTo>
                <a:lnTo>
                  <a:pt x="2227605" y="1775233"/>
                </a:lnTo>
                <a:lnTo>
                  <a:pt x="2233421" y="1731899"/>
                </a:lnTo>
                <a:lnTo>
                  <a:pt x="2233421" y="162813"/>
                </a:lnTo>
                <a:lnTo>
                  <a:pt x="2227605" y="119532"/>
                </a:lnTo>
                <a:lnTo>
                  <a:pt x="2211192" y="80640"/>
                </a:lnTo>
                <a:lnTo>
                  <a:pt x="2185733" y="47688"/>
                </a:lnTo>
                <a:lnTo>
                  <a:pt x="2152781" y="22229"/>
                </a:lnTo>
                <a:lnTo>
                  <a:pt x="2113889" y="5816"/>
                </a:lnTo>
                <a:lnTo>
                  <a:pt x="2070608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88991" y="3429000"/>
            <a:ext cx="745236" cy="762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Picture 5" descr="Герб-3вариант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AutoShape 2" descr="http://konda-smi.ru/materials/mp_foto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://konda-smi.ru/materials/mp_foto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://konda-smi.ru/materials/kv_subs.jpg"/>
          <p:cNvSpPr>
            <a:spLocks noChangeAspect="1" noChangeArrowheads="1"/>
          </p:cNvSpPr>
          <p:nvPr/>
        </p:nvSpPr>
        <p:spPr bwMode="auto">
          <a:xfrm>
            <a:off x="155575" y="-1233488"/>
            <a:ext cx="1857375" cy="2571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://konda-smi.ru/materials/mp_foto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2" name="AutoShape 10" descr="http://konda-smi.ru/vestnik/fresh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4" name="AutoShape 12" descr="http://konda-smi.ru/materials/kv_sub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6" name="AutoShape 14" descr="http://konda-smi.ru/materials/kv_sub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7400" y="2133600"/>
            <a:ext cx="2590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 descr="C:\Documents and Settings\02-2223\Рабочий стол\Для презентации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590800"/>
            <a:ext cx="1778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274638"/>
            <a:ext cx="7758112" cy="1154112"/>
          </a:xfrm>
        </p:spPr>
        <p:txBody>
          <a:bodyPr rtlCol="0">
            <a:normAutofit fontScale="90000"/>
          </a:bodyPr>
          <a:lstStyle/>
          <a:p>
            <a:pPr marL="360000" algn="ctr" eaLnBrk="1" fontAlgn="auto" hangingPunct="1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Финансовая помощь, оказываемая городским и сельским поселениям Кондинского района на 2017-2019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годы (в тыс. рублей)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0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695325" y="1219200"/>
          <a:ext cx="6162675" cy="4724400"/>
        </p:xfrm>
        <a:graphic>
          <a:graphicData uri="http://schemas.openxmlformats.org/presentationml/2006/ole">
            <p:oleObj spid="_x0000_s96258" name="Диаграмма" r:id="rId4" imgW="6239066" imgH="4981766" progId="Excel.Sheet.8">
              <p:embed/>
            </p:oleObj>
          </a:graphicData>
        </a:graphic>
      </p:graphicFrame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5400000" flipV="1">
              <a:off x="-3190081" y="3339306"/>
              <a:ext cx="6858000" cy="179388"/>
            </a:xfrm>
            <a:prstGeom prst="rect">
              <a:avLst/>
            </a:prstGeom>
            <a:solidFill>
              <a:srgbClr val="0000CC"/>
            </a:solidFill>
            <a:ln w="0">
              <a:solidFill>
                <a:schemeClr val="tx1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5400000" flipV="1">
              <a:off x="-2904331" y="3339306"/>
              <a:ext cx="6858000" cy="179388"/>
            </a:xfrm>
            <a:prstGeom prst="rect">
              <a:avLst/>
            </a:prstGeom>
            <a:solidFill>
              <a:srgbClr val="92D050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 rot="5400000" flipV="1">
              <a:off x="-2599531" y="3339306"/>
              <a:ext cx="6858000" cy="179388"/>
            </a:xfrm>
            <a:prstGeom prst="rect">
              <a:avLst/>
            </a:prstGeom>
            <a:solidFill>
              <a:srgbClr val="FFFF66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 flipV="1">
              <a:off x="0" y="6510338"/>
              <a:ext cx="9144000" cy="179387"/>
            </a:xfrm>
            <a:prstGeom prst="rect">
              <a:avLst/>
            </a:prstGeom>
            <a:solidFill>
              <a:srgbClr val="0000CC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243F6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 flipV="1">
              <a:off x="0" y="6221413"/>
              <a:ext cx="9144000" cy="180975"/>
            </a:xfrm>
            <a:prstGeom prst="rect">
              <a:avLst/>
            </a:prstGeom>
            <a:solidFill>
              <a:srgbClr val="92D050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 flipV="1">
              <a:off x="0" y="5948363"/>
              <a:ext cx="9144000" cy="179387"/>
            </a:xfrm>
            <a:prstGeom prst="rect">
              <a:avLst/>
            </a:prstGeom>
            <a:solidFill>
              <a:srgbClr val="FFFF66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pic>
        <p:nvPicPr>
          <p:cNvPr id="2054" name="Picture 5" descr="Герб-3вариа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775" y="214313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29400" y="123365"/>
            <a:ext cx="990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/>
            <a:endParaRPr lang="ru-RU" sz="1400" b="1" dirty="0">
              <a:solidFill>
                <a:srgbClr val="A846A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58000" y="1059106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ject 2"/>
          <p:cNvSpPr/>
          <p:nvPr/>
        </p:nvSpPr>
        <p:spPr>
          <a:xfrm>
            <a:off x="3833" y="0"/>
            <a:ext cx="9140167" cy="1142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Межбюджетные трансферты городским и сельским                   поселениям Кондинского  района на 2015-2019 годы</a:t>
            </a:r>
            <a:endParaRPr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Documents and Settings\02-2223\Рабочий стол\Для презентации\загруженно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371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4300" y="947738"/>
          <a:ext cx="8886252" cy="5446195"/>
        </p:xfrm>
        <a:graphic>
          <a:graphicData uri="http://schemas.openxmlformats.org/drawingml/2006/table">
            <a:tbl>
              <a:tblPr/>
              <a:tblGrid>
                <a:gridCol w="1815784"/>
                <a:gridCol w="771570"/>
                <a:gridCol w="994616"/>
                <a:gridCol w="1082182"/>
                <a:gridCol w="852528"/>
                <a:gridCol w="852528"/>
                <a:gridCol w="869050"/>
                <a:gridCol w="870701"/>
                <a:gridCol w="777293"/>
              </a:tblGrid>
              <a:tr h="22095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 marL="31106" marR="311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(утвержденный бюджет)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76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%, к предыдущему году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%, к предыдущему году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трансферты, всего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620 720,6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473 347,0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365 994,6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77,3%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348 572,6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95,5%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351 378,6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 всего,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309 548,3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318 910,3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278 910,3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87,5%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278 910,3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278 910,3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 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276 872,0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318 910,3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278 910,3</a:t>
                      </a:r>
                    </a:p>
                    <a:p>
                      <a:pPr algn="r"/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87,5%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278 910,3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278 910,3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на сбалансированность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32 676,3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5 171,9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4 420,7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3 745,7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62,1%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3745,7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3745,7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8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306 000,4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150 016,0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83 338,6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65 916,6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79,1%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68 722,6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104,3%</a:t>
                      </a:r>
                    </a:p>
                  </a:txBody>
                  <a:tcPr marL="31106" marR="311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057" y="-17780"/>
            <a:ext cx="8485885" cy="430887"/>
          </a:xfrm>
        </p:spPr>
        <p:txBody>
          <a:bodyPr/>
          <a:lstStyle/>
          <a:p>
            <a:r>
              <a:rPr lang="ru-RU" dirty="0" smtClean="0"/>
              <a:t>Цель бюджетной политики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3400" y="1752601"/>
            <a:ext cx="8077200" cy="2769989"/>
          </a:xfrm>
        </p:spPr>
        <p:txBody>
          <a:bodyPr/>
          <a:lstStyle/>
          <a:p>
            <a:pPr algn="ctr"/>
            <a:r>
              <a:rPr lang="ru-RU" sz="3000" i="1" dirty="0" smtClean="0"/>
              <a:t>Поддержание стабильности и устойчивости бюджетной системы района, обеспечение сбалансированности бюджета района и бюджетов муниципальных образований района с учетом эффективного управления имеющимися ресурсами.</a:t>
            </a:r>
            <a:endParaRPr lang="ru-RU" sz="3000" i="1" dirty="0"/>
          </a:p>
        </p:txBody>
      </p:sp>
      <p:sp>
        <p:nvSpPr>
          <p:cNvPr id="4" name="object 2"/>
          <p:cNvSpPr/>
          <p:nvPr/>
        </p:nvSpPr>
        <p:spPr>
          <a:xfrm>
            <a:off x="27158" y="0"/>
            <a:ext cx="9116823" cy="129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spc="-10" dirty="0" smtClean="0"/>
              <a:t>                        </a:t>
            </a:r>
          </a:p>
          <a:p>
            <a:pPr algn="ctr"/>
            <a:r>
              <a:rPr lang="ru-RU" sz="3600" b="1" i="1" spc="-1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ЦЕЛЬ БЮДЖЕТНОЙ ПОЛИТИКИ</a:t>
            </a:r>
            <a:endParaRPr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864100" y="1433513"/>
          <a:ext cx="4330700" cy="4054475"/>
        </p:xfrm>
        <a:graphic>
          <a:graphicData uri="http://schemas.openxmlformats.org/presentationml/2006/ole">
            <p:oleObj spid="_x0000_s97282" r:id="rId3" imgW="4328535" imgH="4054191" progId="Excel.Sheet.8">
              <p:embed/>
            </p:oleObj>
          </a:graphicData>
        </a:graphic>
      </p:graphicFrame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>
          <a:xfrm>
            <a:off x="857250" y="71438"/>
            <a:ext cx="8143875" cy="615553"/>
          </a:xfrm>
        </p:spPr>
        <p:txBody>
          <a:bodyPr/>
          <a:lstStyle/>
          <a:p>
            <a:pPr marL="360000" algn="ctr" eaLnBrk="1" hangingPunct="1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Размер дотации на выравнивание бюджетам городских и сельских поселений Кондинского района на 2015-2019 годы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904875" y="1487488"/>
          <a:ext cx="4197350" cy="4159250"/>
        </p:xfrm>
        <a:graphic>
          <a:graphicData uri="http://schemas.openxmlformats.org/presentationml/2006/ole">
            <p:oleObj spid="_x0000_s97283" r:id="rId4" imgW="4200508" imgH="4157832" progId="Excel.Sheet.8">
              <p:embed/>
            </p:oleObj>
          </a:graphicData>
        </a:graphic>
      </p:graphicFrame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5400000" flipV="1">
              <a:off x="-3190081" y="3339306"/>
              <a:ext cx="6858000" cy="179388"/>
            </a:xfrm>
            <a:prstGeom prst="rect">
              <a:avLst/>
            </a:prstGeom>
            <a:solidFill>
              <a:srgbClr val="0000CC"/>
            </a:solidFill>
            <a:ln w="0">
              <a:solidFill>
                <a:schemeClr val="tx1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5400000" flipV="1">
              <a:off x="-2904331" y="3339306"/>
              <a:ext cx="6858000" cy="179388"/>
            </a:xfrm>
            <a:prstGeom prst="rect">
              <a:avLst/>
            </a:prstGeom>
            <a:solidFill>
              <a:srgbClr val="92D050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 rot="5400000" flipV="1">
              <a:off x="-2599531" y="3339306"/>
              <a:ext cx="6858000" cy="179388"/>
            </a:xfrm>
            <a:prstGeom prst="rect">
              <a:avLst/>
            </a:prstGeom>
            <a:solidFill>
              <a:srgbClr val="FFFF66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 flipV="1">
              <a:off x="0" y="6510338"/>
              <a:ext cx="9144000" cy="179387"/>
            </a:xfrm>
            <a:prstGeom prst="rect">
              <a:avLst/>
            </a:prstGeom>
            <a:solidFill>
              <a:srgbClr val="0000CC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243F6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 flipV="1">
              <a:off x="0" y="6221413"/>
              <a:ext cx="9144000" cy="180975"/>
            </a:xfrm>
            <a:prstGeom prst="rect">
              <a:avLst/>
            </a:prstGeom>
            <a:solidFill>
              <a:srgbClr val="92D050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 flipV="1">
              <a:off x="0" y="5948363"/>
              <a:ext cx="9144000" cy="179387"/>
            </a:xfrm>
            <a:prstGeom prst="rect">
              <a:avLst/>
            </a:prstGeom>
            <a:solidFill>
              <a:srgbClr val="FFFF66"/>
            </a:solidFill>
            <a:ln w="127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4E6128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pic>
        <p:nvPicPr>
          <p:cNvPr id="3078" name="Picture 5" descr="Герб-3вариа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775" y="214313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6804025" y="5516563"/>
            <a:ext cx="18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000125" y="214313"/>
            <a:ext cx="7786688" cy="861774"/>
          </a:xfrm>
        </p:spPr>
        <p:txBody>
          <a:bodyPr/>
          <a:lstStyle/>
          <a:p>
            <a:pPr algn="ctr" eaLnBrk="1" hangingPunct="1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источников финансирования дефицита бюджета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</p:nvPr>
        </p:nvGraphicFramePr>
        <p:xfrm>
          <a:off x="142875" y="1143000"/>
          <a:ext cx="8858311" cy="5500733"/>
        </p:xfrm>
        <a:graphic>
          <a:graphicData uri="http://schemas.openxmlformats.org/drawingml/2006/table">
            <a:tbl>
              <a:tblPr/>
              <a:tblGrid>
                <a:gridCol w="3788615"/>
                <a:gridCol w="1083761"/>
                <a:gridCol w="1083761"/>
                <a:gridCol w="1250728"/>
                <a:gridCol w="853401"/>
                <a:gridCol w="798045"/>
              </a:tblGrid>
              <a:tr h="174507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latin typeface="Arial"/>
                        </a:rPr>
                        <a:t>тыс.рублей</a:t>
                      </a:r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4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Источники</a:t>
                      </a:r>
                    </a:p>
                    <a:p>
                      <a:pPr algn="ctr" fontAlgn="b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 </a:t>
                      </a:r>
                      <a:r>
                        <a:rPr lang="ru-RU" sz="900" b="1" i="0" u="none" strike="noStrike" baseline="0" dirty="0">
                          <a:solidFill>
                            <a:schemeClr val="tx1"/>
                          </a:solidFill>
                          <a:latin typeface="Arial"/>
                        </a:rPr>
                        <a:t>внутреннего финансирования дефицита бюджета</a:t>
                      </a:r>
                    </a:p>
                  </a:txBody>
                  <a:tcPr marL="6985" marR="6985" marT="69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2015 год</a:t>
                      </a:r>
                      <a:endParaRPr lang="ru-RU" sz="900" b="1" i="0" u="none" strike="noStrike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2016 год</a:t>
                      </a:r>
                      <a:endParaRPr lang="ru-RU" sz="900" b="1" i="0" u="none" strike="noStrike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baseline="0" dirty="0" smtClean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2017год</a:t>
                      </a:r>
                      <a:endParaRPr lang="ru-RU" sz="900" b="1" i="0" u="none" strike="noStrike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baseline="0" dirty="0" smtClean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2018 </a:t>
                      </a:r>
                      <a:r>
                        <a:rPr lang="ru-RU" sz="900" b="1" i="0" u="none" strike="noStrike" baseline="0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baseline="0" dirty="0" smtClean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ru-RU" sz="900" b="1" i="0" u="none" strike="noStrike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2019 </a:t>
                      </a:r>
                      <a:r>
                        <a:rPr lang="ru-RU" sz="900" b="1" i="0" u="none" strike="noStrike" baseline="0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104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Получение кредитов от кредитных организаций бюджетами муниципальных районов в валюте Российской Федерации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79 678,00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dirty="0" smtClean="0">
                        <a:latin typeface="Arial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/>
                        </a:rPr>
                        <a:t>79 678,0</a:t>
                      </a:r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/>
                        </a:rPr>
                        <a:t>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dirty="0" smtClean="0">
                        <a:latin typeface="Arial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104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Погашение бюджетами муниципальных районов кредитов от кредитных организаций в валюте Российской Федерации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-57 852,00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-79 678,00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921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Получение бюджетных кредитов от других бюджетов бюджетной системы Российской Федерации бюджетами муниципальных районов в валюте Российской Федерации 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72 319,20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75 612,20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90 216,9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47 971,3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50 894,2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660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Погашение бюджетами муниципальных районов кредитов от других бюджетов бюджетной системы Российской Федерации в валюте Российской Федерации 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-72 534,70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-75 612,20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--90 216,9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-46 256,1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-49 067,2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660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Средства от продажи акций и иных форм участия в капитале, находящихся в собственности муниципальных районов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660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Возврат бюджетных кредитов, предоставленных юридическим лицам из бюджетов муниципальных районов в валюте Российской Федерации (досрочный завоз)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72 533,40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75 603,30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45 216,9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46 256,1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49 067,2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660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Возврат бюджетных кредитов, предоставленных юридическим лицам из бюджетов муниципальных районов в валюте Российской Федерации (долевое строительство)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8,90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8,90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0,00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921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latin typeface="Arial"/>
                        </a:rPr>
                        <a:t>Предоставление бюджетных кредитов юридическим лицам из бюджетов муниципальных районов в валюте Российской Федерации (досрочный завоз)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-72 319,20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-75 612,20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-45 216,9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-47 971,3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/>
                        </a:rPr>
                        <a:t>-50 894,2</a:t>
                      </a:r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226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0" i="1" u="none" strike="noStrike" dirty="0">
                          <a:latin typeface="Arial"/>
                        </a:rPr>
                        <a:t>Изменение остатков средств на счетах по учету средств бюджета </a:t>
                      </a:r>
                    </a:p>
                  </a:txBody>
                  <a:tcPr marL="6985" marR="6985" marT="6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900" b="0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900" b="0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900" b="0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900" b="0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900" b="0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265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latin typeface="Arial"/>
                        </a:rPr>
                        <a:t>Всего источников внутреннего финансирования дефицита бюджета</a:t>
                      </a:r>
                    </a:p>
                  </a:txBody>
                  <a:tcPr marL="6985" marR="6985" marT="69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/>
                        </a:rPr>
                        <a:t>21 833,60</a:t>
                      </a:r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/>
                        </a:rPr>
                        <a:t>0,00</a:t>
                      </a:r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/>
                        </a:rPr>
                        <a:t>0,00</a:t>
                      </a:r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latin typeface="Arial"/>
                        </a:rPr>
                        <a:t>0,00</a:t>
                      </a:r>
                    </a:p>
                  </a:txBody>
                  <a:tcPr marL="6985" marR="6985" marT="6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4671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214313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05636" y="2131186"/>
            <a:ext cx="6819265" cy="859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spc="-350" dirty="0">
                <a:solidFill>
                  <a:srgbClr val="C0504D"/>
                </a:solidFill>
                <a:latin typeface="Arial"/>
                <a:cs typeface="Arial"/>
              </a:rPr>
              <a:t>Спасибо </a:t>
            </a:r>
            <a:r>
              <a:rPr sz="5400" spc="-390" dirty="0">
                <a:solidFill>
                  <a:srgbClr val="C0504D"/>
                </a:solidFill>
                <a:latin typeface="Arial"/>
                <a:cs typeface="Arial"/>
              </a:rPr>
              <a:t>за</a:t>
            </a:r>
            <a:r>
              <a:rPr sz="5400" spc="-20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5400" spc="-345" dirty="0">
                <a:solidFill>
                  <a:srgbClr val="C0504D"/>
                </a:solidFill>
                <a:latin typeface="Arial"/>
                <a:cs typeface="Arial"/>
              </a:rPr>
              <a:t>внимание!</a:t>
            </a:r>
            <a:endParaRPr sz="5400">
              <a:latin typeface="Arial"/>
              <a:cs typeface="Arial"/>
            </a:endParaRPr>
          </a:p>
        </p:txBody>
      </p:sp>
      <p:pic>
        <p:nvPicPr>
          <p:cNvPr id="3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ject 2"/>
          <p:cNvSpPr/>
          <p:nvPr/>
        </p:nvSpPr>
        <p:spPr>
          <a:xfrm>
            <a:off x="0" y="50"/>
            <a:ext cx="9140167" cy="12493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057" y="-17780"/>
            <a:ext cx="8485885" cy="430887"/>
          </a:xfrm>
        </p:spPr>
        <p:txBody>
          <a:bodyPr/>
          <a:lstStyle/>
          <a:p>
            <a:r>
              <a:rPr lang="ru-RU" dirty="0" smtClean="0"/>
              <a:t>Цель бюджетной политики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3400" y="1447801"/>
            <a:ext cx="8077200" cy="5410200"/>
          </a:xfrm>
        </p:spPr>
        <p:txBody>
          <a:bodyPr/>
          <a:lstStyle/>
          <a:p>
            <a:pPr algn="just"/>
            <a:r>
              <a:rPr lang="ru-RU" sz="1600" dirty="0" smtClean="0"/>
              <a:t>- </a:t>
            </a:r>
            <a:r>
              <a:rPr lang="ru-RU" sz="1800" dirty="0" smtClean="0"/>
              <a:t>поддержание устойчивости функционирования бюджетной системы района при сбалансированном распределении бюджетных ресурсов на обеспечение текущих потребностей экономики и социальной сферы и решение задач их развития на долгосрочный период посредством разработки бюджетного прогноза района на долгосрочный период;</a:t>
            </a:r>
          </a:p>
          <a:p>
            <a:pPr algn="just"/>
            <a:r>
              <a:rPr lang="ru-RU" sz="1800" dirty="0" smtClean="0"/>
              <a:t>- принятие мер, направленных на увеличение доходной базы бюджета района;</a:t>
            </a:r>
          </a:p>
          <a:p>
            <a:pPr algn="just"/>
            <a:r>
              <a:rPr lang="ru-RU" sz="1800" dirty="0" smtClean="0"/>
              <a:t>- сдерживание роста бюджетных расходов путем исключения низкоэффективных и не дающих эффекта в будущем затрат, установление актуальных приоритетов бюджета района;</a:t>
            </a:r>
          </a:p>
          <a:p>
            <a:pPr algn="just"/>
            <a:r>
              <a:rPr lang="ru-RU" sz="1800" dirty="0" smtClean="0"/>
              <a:t>- повышение эффективности и результативности применения программно-целевого подхода к управлению бюджетными расходами;</a:t>
            </a:r>
          </a:p>
          <a:p>
            <a:pPr algn="just"/>
            <a:r>
              <a:rPr lang="ru-RU" sz="1800" dirty="0" smtClean="0"/>
              <a:t>- повышение эффективности предоставления муниципальных  услуг; </a:t>
            </a:r>
          </a:p>
          <a:p>
            <a:pPr algn="just"/>
            <a:r>
              <a:rPr lang="ru-RU" sz="1800" dirty="0" smtClean="0"/>
              <a:t>повышение эффективности расходования бюджетных ассигнований на осуществление капитальных вложений;</a:t>
            </a:r>
          </a:p>
          <a:p>
            <a:pPr algn="just"/>
            <a:r>
              <a:rPr lang="ru-RU" sz="1800" dirty="0" smtClean="0"/>
              <a:t>- обеспечение открытости бюджетного процесса;</a:t>
            </a:r>
          </a:p>
          <a:p>
            <a:pPr algn="just"/>
            <a:r>
              <a:rPr lang="ru-RU" sz="1800" dirty="0" smtClean="0"/>
              <a:t>- совершенствование нормативно-правовой базы, регламентирующей бюджетный процесс.</a:t>
            </a:r>
          </a:p>
          <a:p>
            <a:endParaRPr lang="ru-RU" sz="3000" i="1" dirty="0"/>
          </a:p>
        </p:txBody>
      </p:sp>
      <p:sp>
        <p:nvSpPr>
          <p:cNvPr id="4" name="object 2"/>
          <p:cNvSpPr/>
          <p:nvPr/>
        </p:nvSpPr>
        <p:spPr>
          <a:xfrm>
            <a:off x="27158" y="0"/>
            <a:ext cx="9116823" cy="129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spc="-10" dirty="0" smtClean="0"/>
              <a:t>                        </a:t>
            </a:r>
          </a:p>
          <a:p>
            <a:r>
              <a:rPr lang="ru-RU" sz="2600" b="1" i="1" spc="-1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ОСНОВНЫЕ ЗАДАЧИ БЮДЖЕТНОЙ ПОЛИТИКИ </a:t>
            </a:r>
          </a:p>
          <a:p>
            <a:pPr algn="ctr"/>
            <a:r>
              <a:rPr lang="ru-RU" sz="2600" b="1" i="1" spc="-1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2017 год и на плановый период 2018 и 2019 годов</a:t>
            </a:r>
            <a:endParaRPr sz="2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228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153657"/>
            <a:ext cx="9144000" cy="1704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14400" y="-9413"/>
            <a:ext cx="7900542" cy="1076449"/>
          </a:xfrm>
          <a:prstGeom prst="rect">
            <a:avLst/>
          </a:prstGeom>
        </p:spPr>
        <p:txBody>
          <a:bodyPr vert="horz" wrap="square" lIns="0" tIns="407670" rIns="0" bIns="0" rtlCol="0" anchor="ctr">
            <a:spAutoFit/>
          </a:bodyPr>
          <a:lstStyle/>
          <a:p>
            <a:pPr marL="1080000" marR="5080" indent="-2396490" algn="ctr">
              <a:lnSpc>
                <a:spcPct val="60000"/>
              </a:lnSpc>
            </a:pPr>
            <a:r>
              <a:rPr lang="ru-RU" sz="2400" spc="-10" dirty="0" smtClean="0"/>
              <a:t>Основные характеристики бюджета </a:t>
            </a:r>
            <a:r>
              <a:rPr lang="ru-RU" sz="2400" spc="-25" dirty="0" smtClean="0"/>
              <a:t>Кондинского</a:t>
            </a:r>
            <a:r>
              <a:rPr sz="2400" spc="-10" dirty="0" smtClean="0"/>
              <a:t> </a:t>
            </a:r>
            <a:r>
              <a:rPr sz="2400" spc="-5" dirty="0" smtClean="0"/>
              <a:t>района</a:t>
            </a:r>
            <a:r>
              <a:rPr lang="ru-RU" sz="2400" spc="-5" dirty="0" smtClean="0"/>
              <a:t> </a:t>
            </a:r>
            <a:r>
              <a:rPr sz="2400" spc="-5" dirty="0" smtClean="0"/>
              <a:t>на </a:t>
            </a:r>
            <a:r>
              <a:rPr sz="2400" dirty="0" smtClean="0"/>
              <a:t>201</a:t>
            </a:r>
            <a:r>
              <a:rPr lang="ru-RU" sz="2400" dirty="0" smtClean="0"/>
              <a:t>7</a:t>
            </a:r>
            <a:r>
              <a:rPr sz="2400" spc="-40" dirty="0" smtClean="0"/>
              <a:t> </a:t>
            </a:r>
            <a:r>
              <a:rPr lang="ru-RU" sz="2400" spc="-45" dirty="0" smtClean="0"/>
              <a:t>год и на плановый период 2018 и 2019 годов</a:t>
            </a:r>
            <a:endParaRPr sz="2400" dirty="0"/>
          </a:p>
        </p:txBody>
      </p:sp>
      <p:sp>
        <p:nvSpPr>
          <p:cNvPr id="6" name="object 6"/>
          <p:cNvSpPr txBox="1"/>
          <p:nvPr/>
        </p:nvSpPr>
        <p:spPr>
          <a:xfrm>
            <a:off x="7964551" y="1078865"/>
            <a:ext cx="718820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i="1" spc="-15" dirty="0">
                <a:latin typeface="Times New Roman"/>
                <a:cs typeface="Times New Roman"/>
              </a:rPr>
              <a:t>Тыс.</a:t>
            </a:r>
            <a:r>
              <a:rPr sz="1400" b="1" i="1" spc="-90" dirty="0">
                <a:latin typeface="Times New Roman"/>
                <a:cs typeface="Times New Roman"/>
              </a:rPr>
              <a:t> </a:t>
            </a:r>
            <a:r>
              <a:rPr sz="1400" b="1" i="1" spc="-5" dirty="0">
                <a:latin typeface="Times New Roman"/>
                <a:cs typeface="Times New Roman"/>
              </a:rPr>
              <a:t>руб.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5733264"/>
            <a:ext cx="9143999" cy="11247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5" descr="Герб-3вариа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38199" y="1341438"/>
          <a:ext cx="7838259" cy="4119318"/>
        </p:xfrm>
        <a:graphic>
          <a:graphicData uri="http://schemas.openxmlformats.org/drawingml/2006/table">
            <a:tbl>
              <a:tblPr/>
              <a:tblGrid>
                <a:gridCol w="2436699"/>
                <a:gridCol w="1080312"/>
                <a:gridCol w="1080312"/>
                <a:gridCol w="1080312"/>
                <a:gridCol w="1080312"/>
                <a:gridCol w="1080312"/>
              </a:tblGrid>
              <a:tr h="2938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 (отчет)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Утвержденный бюджет 2016 год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2018 год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тыс. рублей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5 157 361,5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3 506 961,9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3 593 894,3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3 206 778,6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3 091 821,6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% к 2015 году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68,0%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69,7%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62,2%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59,9%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% к 2016 году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102,5%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88,2%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% к предыдущему году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68,0%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102,5%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89,2%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96,4%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Расходы, тыс. рублей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5 108 669,0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3 443 790,4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3 593 894,3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3 206 778,6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3 091 821,6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% к 2015 году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70,3%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62,8%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60,5%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% к 2016 году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93,1%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89,8%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% к предыдущему году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89,2%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96,4%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 профицит (+), тыс. рублей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48 692,5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63 171,5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7002" marR="7002" marT="7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17148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153657"/>
            <a:ext cx="9144000" cy="1704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0000" marR="6350" algn="r">
              <a:lnSpc>
                <a:spcPct val="100000"/>
              </a:lnSpc>
            </a:pPr>
            <a:r>
              <a:rPr sz="2900" spc="-45" dirty="0"/>
              <a:t>Доходы </a:t>
            </a:r>
            <a:r>
              <a:rPr sz="2900" spc="-5" dirty="0"/>
              <a:t>местного </a:t>
            </a:r>
            <a:r>
              <a:rPr sz="2900" spc="-30" dirty="0"/>
              <a:t>бюджета </a:t>
            </a:r>
            <a:r>
              <a:rPr sz="2900" dirty="0"/>
              <a:t>в</a:t>
            </a:r>
            <a:r>
              <a:rPr sz="2900" spc="-15" dirty="0"/>
              <a:t> </a:t>
            </a:r>
            <a:r>
              <a:rPr sz="2900" spc="-10" dirty="0"/>
              <a:t>расчете</a:t>
            </a:r>
            <a:endParaRPr sz="2900" dirty="0"/>
          </a:p>
          <a:p>
            <a:pPr marL="1440000" marR="5080" algn="ctr">
              <a:lnSpc>
                <a:spcPct val="100000"/>
              </a:lnSpc>
            </a:pPr>
            <a:r>
              <a:rPr sz="2900" dirty="0"/>
              <a:t>на 1</a:t>
            </a:r>
            <a:r>
              <a:rPr sz="2900" spc="-95" dirty="0"/>
              <a:t> </a:t>
            </a:r>
            <a:r>
              <a:rPr sz="2900" dirty="0"/>
              <a:t>жителя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5661252"/>
            <a:ext cx="9143999" cy="11967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937510" y="4020692"/>
            <a:ext cx="7378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600" dirty="0" smtClean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99515" y="3945382"/>
            <a:ext cx="685800" cy="5822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740"/>
              </a:spcBef>
            </a:pPr>
            <a:endParaRPr lang="ru-RU" sz="1600" dirty="0" smtClean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740"/>
              </a:spcBef>
            </a:pPr>
            <a:endParaRPr sz="1600" dirty="0">
              <a:latin typeface="Times New Roman"/>
              <a:cs typeface="Times New Roman"/>
            </a:endParaRPr>
          </a:p>
        </p:txBody>
      </p:sp>
      <p:pic>
        <p:nvPicPr>
          <p:cNvPr id="33" name="Picture 5" descr="Герб-3вариа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28600" y="1676397"/>
          <a:ext cx="8381999" cy="4267202"/>
        </p:xfrm>
        <a:graphic>
          <a:graphicData uri="http://schemas.openxmlformats.org/drawingml/2006/table">
            <a:tbl>
              <a:tblPr/>
              <a:tblGrid>
                <a:gridCol w="1600200"/>
                <a:gridCol w="1219200"/>
                <a:gridCol w="1524000"/>
                <a:gridCol w="1322211"/>
                <a:gridCol w="1397000"/>
                <a:gridCol w="1319388"/>
              </a:tblGrid>
              <a:tr h="8204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64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Исполнение за 2015 год 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64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Утвержденный план на 2016 год 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64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Проект на 2017 год 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64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Проект на 2018 год 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64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Проект на 2019 год 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64FF"/>
                    </a:solidFill>
                  </a:tcPr>
                </a:tc>
              </a:tr>
              <a:tr h="103269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Доходы, тыс.рублей 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5 157 361,50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3 506 961,80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3 593 894,30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3 206 778,60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3 091 821,60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130092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на 1 жителя, тыс.рублей 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160,8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109,3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113,6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101,4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97,7</a:t>
                      </a:r>
                    </a:p>
                  </a:txBody>
                  <a:tcPr marL="5279" marR="5279" marT="52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FF"/>
                    </a:solidFill>
                  </a:tcPr>
                </a:tc>
              </a:tr>
              <a:tr h="523050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Численность постоянного населения на 01.01.2015 года – 32 073 чел.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0111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Численность постоянного населения на 01.01.2016 года – 31 632 чел.</a:t>
                      </a:r>
                    </a:p>
                  </a:txBody>
                  <a:tcPr marL="5279" marR="5279" marT="52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" y="6165305"/>
            <a:ext cx="9143999" cy="6926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2209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6800" y="74421"/>
            <a:ext cx="801979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22855" marR="5080" indent="-2510790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доходов бюджета Кондинского района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на 2015 – 2019 годы, (%)</a:t>
            </a:r>
            <a:endParaRPr sz="2400" dirty="0"/>
          </a:p>
        </p:txBody>
      </p:sp>
      <p:sp>
        <p:nvSpPr>
          <p:cNvPr id="39" name="object 39"/>
          <p:cNvSpPr/>
          <p:nvPr/>
        </p:nvSpPr>
        <p:spPr>
          <a:xfrm>
            <a:off x="2800857" y="876782"/>
            <a:ext cx="1181735" cy="252095"/>
          </a:xfrm>
          <a:custGeom>
            <a:avLst/>
            <a:gdLst/>
            <a:ahLst/>
            <a:cxnLst/>
            <a:rect l="l" t="t" r="r" b="b"/>
            <a:pathLst>
              <a:path w="1181735" h="252094">
                <a:moveTo>
                  <a:pt x="0" y="251866"/>
                </a:moveTo>
                <a:lnTo>
                  <a:pt x="1181392" y="251866"/>
                </a:lnTo>
                <a:lnTo>
                  <a:pt x="1181392" y="0"/>
                </a:lnTo>
                <a:lnTo>
                  <a:pt x="0" y="0"/>
                </a:lnTo>
                <a:lnTo>
                  <a:pt x="0" y="2518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057400" y="1905000"/>
            <a:ext cx="1181735" cy="295910"/>
          </a:xfrm>
          <a:custGeom>
            <a:avLst/>
            <a:gdLst/>
            <a:ahLst/>
            <a:cxnLst/>
            <a:rect l="l" t="t" r="r" b="b"/>
            <a:pathLst>
              <a:path w="1181735" h="295910">
                <a:moveTo>
                  <a:pt x="0" y="295579"/>
                </a:moveTo>
                <a:lnTo>
                  <a:pt x="1181392" y="295579"/>
                </a:lnTo>
                <a:lnTo>
                  <a:pt x="1181392" y="0"/>
                </a:lnTo>
                <a:lnTo>
                  <a:pt x="0" y="0"/>
                </a:lnTo>
                <a:lnTo>
                  <a:pt x="0" y="2955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52800" y="3200400"/>
            <a:ext cx="1033780" cy="295910"/>
          </a:xfrm>
          <a:custGeom>
            <a:avLst/>
            <a:gdLst/>
            <a:ahLst/>
            <a:cxnLst/>
            <a:rect l="l" t="t" r="r" b="b"/>
            <a:pathLst>
              <a:path w="1033779" h="295910">
                <a:moveTo>
                  <a:pt x="0" y="295579"/>
                </a:moveTo>
                <a:lnTo>
                  <a:pt x="1033703" y="295579"/>
                </a:lnTo>
                <a:lnTo>
                  <a:pt x="1033703" y="0"/>
                </a:lnTo>
                <a:lnTo>
                  <a:pt x="0" y="0"/>
                </a:lnTo>
                <a:lnTo>
                  <a:pt x="0" y="2955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одержимое 13"/>
          <p:cNvGraphicFramePr>
            <a:graphicFrameLocks noGrp="1"/>
          </p:cNvGraphicFramePr>
          <p:nvPr/>
        </p:nvGraphicFramePr>
        <p:xfrm>
          <a:off x="381000" y="1143000"/>
          <a:ext cx="8407400" cy="522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165302"/>
            <a:ext cx="9143999" cy="6926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198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6800" y="74421"/>
            <a:ext cx="801979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3600" marR="5080" indent="-2510790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Виды и доля налогов, подлежащих уплате в бюджет           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Кондинского района в 2017 году</a:t>
            </a:r>
            <a:endParaRPr sz="2400" dirty="0"/>
          </a:p>
        </p:txBody>
      </p:sp>
      <p:sp>
        <p:nvSpPr>
          <p:cNvPr id="39" name="object 39"/>
          <p:cNvSpPr/>
          <p:nvPr/>
        </p:nvSpPr>
        <p:spPr>
          <a:xfrm>
            <a:off x="2800857" y="876782"/>
            <a:ext cx="1181735" cy="252095"/>
          </a:xfrm>
          <a:custGeom>
            <a:avLst/>
            <a:gdLst/>
            <a:ahLst/>
            <a:cxnLst/>
            <a:rect l="l" t="t" r="r" b="b"/>
            <a:pathLst>
              <a:path w="1181735" h="252094">
                <a:moveTo>
                  <a:pt x="0" y="251866"/>
                </a:moveTo>
                <a:lnTo>
                  <a:pt x="1181392" y="251866"/>
                </a:lnTo>
                <a:lnTo>
                  <a:pt x="1181392" y="0"/>
                </a:lnTo>
                <a:lnTo>
                  <a:pt x="0" y="0"/>
                </a:lnTo>
                <a:lnTo>
                  <a:pt x="0" y="2518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057400" y="1905000"/>
            <a:ext cx="1181735" cy="295910"/>
          </a:xfrm>
          <a:custGeom>
            <a:avLst/>
            <a:gdLst/>
            <a:ahLst/>
            <a:cxnLst/>
            <a:rect l="l" t="t" r="r" b="b"/>
            <a:pathLst>
              <a:path w="1181735" h="295910">
                <a:moveTo>
                  <a:pt x="0" y="295579"/>
                </a:moveTo>
                <a:lnTo>
                  <a:pt x="1181392" y="295579"/>
                </a:lnTo>
                <a:lnTo>
                  <a:pt x="1181392" y="0"/>
                </a:lnTo>
                <a:lnTo>
                  <a:pt x="0" y="0"/>
                </a:lnTo>
                <a:lnTo>
                  <a:pt x="0" y="2955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52800" y="3200400"/>
            <a:ext cx="1033780" cy="295910"/>
          </a:xfrm>
          <a:custGeom>
            <a:avLst/>
            <a:gdLst/>
            <a:ahLst/>
            <a:cxnLst/>
            <a:rect l="l" t="t" r="r" b="b"/>
            <a:pathLst>
              <a:path w="1033779" h="295910">
                <a:moveTo>
                  <a:pt x="0" y="295579"/>
                </a:moveTo>
                <a:lnTo>
                  <a:pt x="1033703" y="295579"/>
                </a:lnTo>
                <a:lnTo>
                  <a:pt x="1033703" y="0"/>
                </a:lnTo>
                <a:lnTo>
                  <a:pt x="0" y="0"/>
                </a:lnTo>
                <a:lnTo>
                  <a:pt x="0" y="2955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Содержимое 9"/>
          <p:cNvGraphicFramePr>
            <a:graphicFrameLocks noGrp="1"/>
          </p:cNvGraphicFramePr>
          <p:nvPr/>
        </p:nvGraphicFramePr>
        <p:xfrm>
          <a:off x="550863" y="1066800"/>
          <a:ext cx="8542337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1143000" y="1143000"/>
            <a:ext cx="2357438" cy="12858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Федеральные налоги и сборы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2636838"/>
            <a:ext cx="2362200" cy="1357312"/>
          </a:xfrm>
          <a:prstGeom prst="rect">
            <a:avLst/>
          </a:prstGeom>
          <a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- Налог на   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  имущество  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  физических лиц</a:t>
            </a: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 Земельный налог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325" y="1125538"/>
            <a:ext cx="2286000" cy="128587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Местные налоги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4375" y="2571750"/>
            <a:ext cx="3143250" cy="3357563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 Налог на доходы                          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  физических лиц</a:t>
            </a: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Специальные налоговые  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  режимы</a:t>
            </a: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 Госпошлина</a:t>
            </a:r>
          </a:p>
          <a:p>
            <a:pPr>
              <a:buFontTx/>
              <a:buChar char="-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165302"/>
            <a:ext cx="9143999" cy="6926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3999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6800" y="74420"/>
            <a:ext cx="8019795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3600" marR="5080" indent="-2510790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и структура налоговых доходов бюджета Кондинского района на 2015-2019 годы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годы </a:t>
            </a:r>
            <a:endParaRPr sz="2400" dirty="0"/>
          </a:p>
        </p:txBody>
      </p:sp>
      <p:sp>
        <p:nvSpPr>
          <p:cNvPr id="39" name="object 39"/>
          <p:cNvSpPr/>
          <p:nvPr/>
        </p:nvSpPr>
        <p:spPr>
          <a:xfrm>
            <a:off x="2800857" y="876782"/>
            <a:ext cx="1181735" cy="252095"/>
          </a:xfrm>
          <a:custGeom>
            <a:avLst/>
            <a:gdLst/>
            <a:ahLst/>
            <a:cxnLst/>
            <a:rect l="l" t="t" r="r" b="b"/>
            <a:pathLst>
              <a:path w="1181735" h="252094">
                <a:moveTo>
                  <a:pt x="0" y="251866"/>
                </a:moveTo>
                <a:lnTo>
                  <a:pt x="1181392" y="251866"/>
                </a:lnTo>
                <a:lnTo>
                  <a:pt x="1181392" y="0"/>
                </a:lnTo>
                <a:lnTo>
                  <a:pt x="0" y="0"/>
                </a:lnTo>
                <a:lnTo>
                  <a:pt x="0" y="2518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1538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381000" y="1238250"/>
          <a:ext cx="8458200" cy="493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2782</TotalTime>
  <Words>2271</Words>
  <Application>Microsoft Office PowerPoint</Application>
  <PresentationFormat>Экран (4:3)</PresentationFormat>
  <Paragraphs>599</Paragraphs>
  <Slides>32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Office Theme</vt:lpstr>
      <vt:lpstr>Диаграмма</vt:lpstr>
      <vt:lpstr>Лист Microsoft Office Excel 97-2003</vt:lpstr>
      <vt:lpstr>Слайд 1</vt:lpstr>
      <vt:lpstr>Слайд 2</vt:lpstr>
      <vt:lpstr>Цель бюджетной политики</vt:lpstr>
      <vt:lpstr>Цель бюджетной политики</vt:lpstr>
      <vt:lpstr>Основные характеристики бюджета Кондинского района на 2017 год и на плановый период 2018 и 2019 годов</vt:lpstr>
      <vt:lpstr>Доходы местного бюджета в расчете на 1 жителя</vt:lpstr>
      <vt:lpstr>Структура доходов бюджета Кондинского района                         на 2015 – 2019 годы, (%)</vt:lpstr>
      <vt:lpstr>Виды и доля налогов, подлежащих уплате в бюджет                              Кондинского района в 2017 году</vt:lpstr>
      <vt:lpstr>Динамика и структура налоговых доходов бюджета Кондинского района на 2015-2019 годы  годы </vt:lpstr>
      <vt:lpstr>Динамика неналоговых доходов бюджета Кондинского   района на 2015-2019 годы </vt:lpstr>
      <vt:lpstr>Динамика безвозмездных поступлений в бюджет  Кондинского района на 2015 – 2019 годы  </vt:lpstr>
      <vt:lpstr>Дорожный фонд муниципального образования Кондинский район</vt:lpstr>
      <vt:lpstr>Источники формирования Дорожного фонда муниципального образования Кондинский район</vt:lpstr>
      <vt:lpstr>Использование дорожного фонда муниципального образования Кондинский район</vt:lpstr>
      <vt:lpstr>Слайд 15</vt:lpstr>
      <vt:lpstr>Динамика расходов бюджета</vt:lpstr>
      <vt:lpstr>Структура расходов бюджета</vt:lpstr>
      <vt:lpstr>Общегосударственные вопросы</vt:lpstr>
      <vt:lpstr>Национальная экономика</vt:lpstr>
      <vt:lpstr>Жилищно-коммунальное хозяйство</vt:lpstr>
      <vt:lpstr>Охрана окружающей среды</vt:lpstr>
      <vt:lpstr>Образование</vt:lpstr>
      <vt:lpstr>Образование</vt:lpstr>
      <vt:lpstr>Культура и кинематография</vt:lpstr>
      <vt:lpstr>Культура и кинематография</vt:lpstr>
      <vt:lpstr>Социальная политика</vt:lpstr>
      <vt:lpstr>Средства массовой информации</vt:lpstr>
      <vt:lpstr>Финансовая помощь, оказываемая городским и сельским поселениям Кондинского района на 2017-2019  годы (в тыс. рублей) </vt:lpstr>
      <vt:lpstr>Слайд 29</vt:lpstr>
      <vt:lpstr>Размер дотации на выравнивание бюджетам городских и сельских поселений Кондинского района на 2015-2019 годы</vt:lpstr>
      <vt:lpstr>Структура источников финансирования дефицита бюджета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Иванова Мария Петровна</dc:creator>
  <cp:lastModifiedBy>02-2211</cp:lastModifiedBy>
  <cp:revision>265</cp:revision>
  <dcterms:created xsi:type="dcterms:W3CDTF">2015-11-30T14:13:04Z</dcterms:created>
  <dcterms:modified xsi:type="dcterms:W3CDTF">2017-11-28T05:13:42Z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2015-11-11T00:00:00Z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2015-11-30T00:00:00Z</vt:filetime>
  </property>
</Properties>
</file>