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60" r:id="rId3"/>
    <p:sldId id="329" r:id="rId4"/>
    <p:sldId id="323" r:id="rId5"/>
    <p:sldId id="324" r:id="rId6"/>
    <p:sldId id="330" r:id="rId7"/>
    <p:sldId id="309" r:id="rId8"/>
    <p:sldId id="310" r:id="rId9"/>
    <p:sldId id="313" r:id="rId10"/>
    <p:sldId id="312" r:id="rId11"/>
    <p:sldId id="314" r:id="rId12"/>
    <p:sldId id="315" r:id="rId13"/>
    <p:sldId id="316" r:id="rId14"/>
    <p:sldId id="327" r:id="rId15"/>
    <p:sldId id="328" r:id="rId16"/>
    <p:sldId id="332" r:id="rId17"/>
    <p:sldId id="333" r:id="rId18"/>
    <p:sldId id="334" r:id="rId19"/>
    <p:sldId id="335" r:id="rId20"/>
    <p:sldId id="336" r:id="rId21"/>
    <p:sldId id="368" r:id="rId22"/>
    <p:sldId id="361" r:id="rId23"/>
    <p:sldId id="362" r:id="rId24"/>
    <p:sldId id="363" r:id="rId25"/>
    <p:sldId id="338" r:id="rId26"/>
    <p:sldId id="366" r:id="rId27"/>
    <p:sldId id="364" r:id="rId28"/>
    <p:sldId id="339" r:id="rId29"/>
    <p:sldId id="357" r:id="rId30"/>
    <p:sldId id="351" r:id="rId31"/>
    <p:sldId id="365" r:id="rId32"/>
    <p:sldId id="341" r:id="rId33"/>
    <p:sldId id="342" r:id="rId34"/>
    <p:sldId id="343" r:id="rId35"/>
    <p:sldId id="367" r:id="rId36"/>
    <p:sldId id="358" r:id="rId37"/>
    <p:sldId id="319" r:id="rId38"/>
    <p:sldId id="318" r:id="rId39"/>
    <p:sldId id="359" r:id="rId4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FF3300"/>
    <a:srgbClr val="66FF66"/>
    <a:srgbClr val="9966FF"/>
    <a:srgbClr val="33CCFF"/>
    <a:srgbClr val="00FFFF"/>
    <a:srgbClr val="FF33CC"/>
    <a:srgbClr val="66CC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20" y="-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&#1044;&#1051;&#1071;%20&#1043;&#1056;&#1040;&#1046;&#1044;&#1040;&#1053;\&#1041;&#1102;&#1076;&#1078;&#1077;&#1090;%20&#1076;&#1083;&#1103;%20&#1075;&#1088;&#1072;&#1078;&#1076;&#1072;&#1085;%202016\&#1041;&#1102;&#1076;&#1078;&#1077;&#1090;%20&#1076;&#1083;&#1103;%20&#1075;&#1088;&#1072;&#1078;&#1076;&#1072;&#1085;%20&#1082;%20&#1087;&#1088;&#1086;&#1077;&#1082;&#1090;&#1091;%202016\&#1048;&#1085;&#1090;&#1077;&#1088;&#1077;&#1089;&#1099;%20&#1094;&#1077;&#1083;&#1077;&#1074;&#1099;&#1093;%20&#1075;&#1088;&#1091;&#1087;&#1087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edsedatel\&#1054;&#1041;&#1065;&#1048;&#1049;\&#1054;&#1058;&#1044;&#1045;&#1051;%20&#1041;&#1070;&#1044;&#1046;&#1045;&#1058;&#1053;&#1054;&#1043;&#1054;%20&#1055;&#1051;&#1040;&#1053;&#1048;&#1056;&#1054;&#1042;&#1040;&#1053;&#1048;&#1071;\&#1041;&#1102;&#1076;&#1078;&#1077;&#1090;%202016\&#1087;&#1091;&#1073;&#1083;&#1080;&#1095;&#1085;&#1099;&#1077;%20&#1089;&#1083;&#1091;&#1096;&#1072;&#1085;&#1080;&#1103;\&#1044;&#1080;&#1072;&#1075;&#1088;&#1072;&#1084;&#1084;&#1072;%20&#1074;%20&#1041;&#1102;&#1076;&#1078;&#1077;&#1090;%202015-2017%20%20(&#1056;&#1077;&#1078;&#1080;&#1084;%20&#1089;&#1086;&#1074;&#1084;&#1077;&#1089;&#1090;&#1080;&#1084;&#1086;&#1089;&#1090;&#1080;)%20(&#1040;&#1074;&#1090;&#1086;&#1089;&#1086;&#1093;&#1088;&#1072;&#1085;&#1077;&#1085;&#1085;&#1099;&#1081;)%20&#1088;&#1072;&#1089;&#1093;&#1086;&#1076;&#1099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4;&#1058;&#1050;&#1040;&#1058;\Desktop\&#1076;&#1080;&#1072;&#1075;&#1088;&#1072;&#1084;&#1084;&#1099;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9637462235649546E-2"/>
                  <c:y val="2.4308723080003272E-3"/>
                </c:manualLayout>
              </c:layout>
              <c:showVal val="1"/>
            </c:dLbl>
            <c:dLbl>
              <c:idx val="1"/>
              <c:layout>
                <c:manualLayout>
                  <c:x val="1.5105740181268883E-2"/>
                  <c:y val="4.8617446160006527E-3"/>
                </c:manualLayout>
              </c:layout>
              <c:showVal val="1"/>
            </c:dLbl>
            <c:dLbl>
              <c:idx val="2"/>
              <c:layout>
                <c:manualLayout>
                  <c:x val="1.057401812688822E-2"/>
                  <c:y val="4.861744616000652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18.5</c:v>
                </c:pt>
                <c:pt idx="1">
                  <c:v>12</c:v>
                </c:pt>
                <c:pt idx="2">
                  <c:v>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7.9365079365079413E-3"/>
                </c:manualLayout>
              </c:layout>
              <c:showVal val="1"/>
            </c:dLbl>
            <c:dLbl>
              <c:idx val="1"/>
              <c:layout>
                <c:manualLayout>
                  <c:x val="1.8518518518518583E-2"/>
                  <c:y val="-7.9365079365079413E-3"/>
                </c:manualLayout>
              </c:layout>
              <c:showVal val="1"/>
            </c:dLbl>
            <c:dLbl>
              <c:idx val="2"/>
              <c:layout>
                <c:manualLayout>
                  <c:x val="1.6203703703703703E-2"/>
                  <c:y val="-3.968253968253980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2.7</c:v>
                </c:pt>
                <c:pt idx="1">
                  <c:v>2.4</c:v>
                </c:pt>
                <c:pt idx="2">
                  <c:v>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6616314199395771E-2"/>
                  <c:y val="-7.2926169240009834E-3"/>
                </c:manualLayout>
              </c:layout>
              <c:showVal val="1"/>
            </c:dLbl>
            <c:dLbl>
              <c:idx val="2"/>
              <c:layout>
                <c:manualLayout>
                  <c:x val="9.0634441087615539E-3"/>
                  <c:y val="-7.2926169240009834E-3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78.8</c:v>
                </c:pt>
                <c:pt idx="1">
                  <c:v>85.6</c:v>
                </c:pt>
                <c:pt idx="2">
                  <c:v>88.8</c:v>
                </c:pt>
              </c:numCache>
            </c:numRef>
          </c:val>
        </c:ser>
        <c:shape val="cylinder"/>
        <c:axId val="109034112"/>
        <c:axId val="109068672"/>
        <c:axId val="0"/>
      </c:bar3DChart>
      <c:catAx>
        <c:axId val="1090341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9068672"/>
        <c:crosses val="autoZero"/>
        <c:auto val="1"/>
        <c:lblAlgn val="ctr"/>
        <c:lblOffset val="100"/>
      </c:catAx>
      <c:valAx>
        <c:axId val="109068672"/>
        <c:scaling>
          <c:orientation val="minMax"/>
        </c:scaling>
        <c:axPos val="b"/>
        <c:majorGridlines/>
        <c:numFmt formatCode="General" sourceLinked="1"/>
        <c:tickLblPos val="nextTo"/>
        <c:crossAx val="109034112"/>
        <c:crosses val="autoZero"/>
        <c:crossBetween val="between"/>
      </c:valAx>
      <c:spPr>
        <a:noFill/>
        <a:ln w="27914">
          <a:noFill/>
        </a:ln>
      </c:spPr>
    </c:plotArea>
    <c:legend>
      <c:legendPos val="b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68417916549066138"/>
          <c:y val="0.59498278795552095"/>
          <c:w val="0.22627297424580617"/>
          <c:h val="0.382404146717845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0"/>
            <c:explosion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7162428774277841"/>
                  <c:y val="-0.2542366244151516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99,8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#,##0.0" sourceLinked="0"/>
              <c:spPr>
                <a:ln>
                  <a:noFill/>
                </a:ln>
              </c:spPr>
              <c:dLblPos val="bestFit"/>
            </c:dLbl>
            <c:dLbl>
              <c:idx val="1"/>
              <c:delete val="1"/>
            </c:dLbl>
            <c:numFmt formatCode="#,##0.0" sourceLinked="0"/>
            <c:spPr>
              <a:ln>
                <a:noFill/>
              </a:ln>
            </c:sp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фед.налоги</c:v>
                </c:pt>
                <c:pt idx="1">
                  <c:v>местные налоги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315650.2</c:v>
                </c:pt>
                <c:pt idx="1">
                  <c:v>550</c:v>
                </c:pt>
              </c:numCache>
            </c:numRef>
          </c:val>
        </c:ser>
        <c:firstSliceAng val="0"/>
      </c:pieChart>
      <c:spPr>
        <a:noFill/>
        <a:ln w="21759">
          <a:noFill/>
        </a:ln>
      </c:spPr>
    </c:plotArea>
    <c:plotVisOnly val="1"/>
    <c:dispBlanksAs val="zero"/>
  </c:chart>
  <c:txPr>
    <a:bodyPr/>
    <a:lstStyle/>
    <a:p>
      <a:pPr>
        <a:defRPr sz="154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783403622534798"/>
          <c:y val="2.0718892186456082E-2"/>
          <c:w val="0.81152618075695471"/>
          <c:h val="0.705754205454635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физ.лиц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10440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2.2706161626586851E-2"/>
                  <c:y val="3.2200933827081055E-3"/>
                </c:manualLayout>
              </c:layout>
              <c:showVal val="1"/>
            </c:dLbl>
            <c:dLbl>
              <c:idx val="1"/>
              <c:layout>
                <c:manualLayout>
                  <c:x val="1.8577768603571059E-2"/>
                  <c:y val="3.2200933827081055E-3"/>
                </c:manualLayout>
              </c:layout>
              <c:showVal val="1"/>
            </c:dLbl>
            <c:dLbl>
              <c:idx val="2"/>
              <c:layout>
                <c:manualLayout>
                  <c:x val="1.8577768603571059E-2"/>
                  <c:y val="-9.6602801481243568E-3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750213.9</c:v>
                </c:pt>
                <c:pt idx="1">
                  <c:v>470622.9</c:v>
                </c:pt>
                <c:pt idx="2">
                  <c:v>226016.4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10440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2.477035813809475E-2"/>
                  <c:y val="1.9049942700824368E-2"/>
                </c:manualLayout>
              </c:layout>
              <c:showVal val="1"/>
            </c:dLbl>
            <c:dLbl>
              <c:idx val="1"/>
              <c:layout>
                <c:manualLayout>
                  <c:x val="2.0641965115079861E-2"/>
                  <c:y val="9.6602801481243568E-3"/>
                </c:manualLayout>
              </c:layout>
              <c:showVal val="1"/>
            </c:dLbl>
            <c:dLbl>
              <c:idx val="2"/>
              <c:layout>
                <c:manualLayout>
                  <c:x val="2.477035813809475E-2"/>
                  <c:y val="1.6100466913540497E-2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40164.9</c:v>
                </c:pt>
                <c:pt idx="1">
                  <c:v>42766</c:v>
                </c:pt>
                <c:pt idx="2">
                  <c:v>43560.800000000003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1044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6513572092063396E-2"/>
                  <c:y val="-1.5920052246990449E-2"/>
                </c:manualLayout>
              </c:layout>
              <c:showVal val="1"/>
            </c:dLbl>
            <c:dLbl>
              <c:idx val="1"/>
              <c:layout>
                <c:manualLayout>
                  <c:x val="2.477035813809475E-2"/>
                  <c:y val="-3.2200933827081606E-3"/>
                </c:manualLayout>
              </c:layout>
              <c:showVal val="1"/>
            </c:dLbl>
            <c:dLbl>
              <c:idx val="2"/>
              <c:layout>
                <c:manualLayout>
                  <c:x val="2.6834554649602643E-2"/>
                  <c:y val="-3.2200933827081606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Лист1!$D$2:$D$4</c:f>
              <c:numCache>
                <c:formatCode>_-* #,##0.0_р_._-;\-* #,##0.0_р_._-;_-* "-"??_р_._-;_-@_-</c:formatCode>
                <c:ptCount val="3"/>
                <c:pt idx="0">
                  <c:v>28312.6</c:v>
                </c:pt>
                <c:pt idx="1">
                  <c:v>24835.3</c:v>
                </c:pt>
                <c:pt idx="2">
                  <c:v>28044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остальные 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1044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4449375580555269E-2"/>
                  <c:y val="-5.1250847165231095E-2"/>
                </c:manualLayout>
              </c:layout>
              <c:showVal val="1"/>
            </c:dLbl>
            <c:dLbl>
              <c:idx val="1"/>
              <c:layout>
                <c:manualLayout>
                  <c:x val="1.8577768603571059E-2"/>
                  <c:y val="-3.8641120592497191E-2"/>
                </c:manualLayout>
              </c:layout>
              <c:showVal val="1"/>
            </c:dLbl>
            <c:dLbl>
              <c:idx val="2"/>
              <c:layout>
                <c:manualLayout>
                  <c:x val="1.8577768603571059E-2"/>
                  <c:y val="-4.186121397520531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Лист1!$E$2:$E$4</c:f>
              <c:numCache>
                <c:formatCode>_-* #,##0.0_р_._-;\-* #,##0.0_р_._-;_-* "-"??_р_._-;_-@_-</c:formatCode>
                <c:ptCount val="3"/>
                <c:pt idx="0">
                  <c:v>18528.099999999897</c:v>
                </c:pt>
                <c:pt idx="1">
                  <c:v>16527.5</c:v>
                </c:pt>
                <c:pt idx="2">
                  <c:v>18579</c:v>
                </c:pt>
              </c:numCache>
            </c:numRef>
          </c:val>
        </c:ser>
        <c:gapWidth val="80"/>
        <c:gapDepth val="160"/>
        <c:shape val="cylinder"/>
        <c:axId val="109614208"/>
        <c:axId val="109615744"/>
        <c:axId val="0"/>
      </c:bar3DChart>
      <c:catAx>
        <c:axId val="1096142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9615744"/>
        <c:crosses val="autoZero"/>
        <c:auto val="1"/>
        <c:lblAlgn val="ctr"/>
        <c:lblOffset val="100"/>
      </c:catAx>
      <c:valAx>
        <c:axId val="109615744"/>
        <c:scaling>
          <c:orientation val="minMax"/>
          <c:max val="70000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sz="140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6.6899512560929866E-2"/>
              <c:y val="5.97652808191882E-2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9614208"/>
        <c:crosses val="autoZero"/>
        <c:crossBetween val="between"/>
        <c:majorUnit val="100000"/>
      </c:valAx>
      <c:spPr>
        <a:noFill/>
        <a:ln w="27839">
          <a:noFill/>
        </a:ln>
      </c:spPr>
    </c:plotArea>
    <c:legend>
      <c:legendPos val="r"/>
      <c:layout>
        <c:manualLayout>
          <c:xMode val="edge"/>
          <c:yMode val="edge"/>
          <c:x val="9.9910636170478698E-2"/>
          <c:y val="0.81928217552687566"/>
          <c:w val="0.85648281464817533"/>
          <c:h val="0.11998157035104309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534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783403622534798"/>
          <c:y val="2.0718892186456082E-2"/>
          <c:w val="0.81152618075695415"/>
          <c:h val="0.7057542054546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10347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6.1925895345236884E-3"/>
                  <c:y val="0.28837209302326255"/>
                </c:manualLayout>
              </c:layout>
              <c:showVal val="1"/>
            </c:dLbl>
            <c:dLbl>
              <c:idx val="1"/>
              <c:layout>
                <c:manualLayout>
                  <c:x val="1.0320982557539479E-2"/>
                  <c:y val="0.29767441860465704"/>
                </c:manualLayout>
              </c:layout>
              <c:showVal val="1"/>
            </c:dLbl>
            <c:dLbl>
              <c:idx val="2"/>
              <c:layout>
                <c:manualLayout>
                  <c:x val="8.2567860460317326E-3"/>
                  <c:y val="0.29457364341085657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53354.400000000001</c:v>
                </c:pt>
                <c:pt idx="1">
                  <c:v>48715.1</c:v>
                </c:pt>
                <c:pt idx="2">
                  <c:v>42656.6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10347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6.1924269993653023E-3"/>
                  <c:y val="0.21705426356589413"/>
                </c:manualLayout>
              </c:layout>
              <c:showVal val="1"/>
            </c:dLbl>
            <c:dLbl>
              <c:idx val="1"/>
              <c:layout>
                <c:manualLayout>
                  <c:x val="8.2567860460317187E-3"/>
                  <c:y val="0.2170542635658941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28062</c:v>
                </c:pt>
                <c:pt idx="1">
                  <c:v>25223.9</c:v>
                </c:pt>
                <c:pt idx="2">
                  <c:v>970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10347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8.2567860460318124E-3"/>
                  <c:y val="0.19691249861373183"/>
                </c:manualLayout>
              </c:layout>
              <c:showVal val="1"/>
            </c:dLbl>
            <c:dLbl>
              <c:idx val="1"/>
              <c:layout>
                <c:manualLayout>
                  <c:x val="8.2567860460318228E-3"/>
                  <c:y val="0.20335267950661087"/>
                </c:manualLayout>
              </c:layout>
              <c:showVal val="1"/>
            </c:dLbl>
            <c:dLbl>
              <c:idx val="2"/>
              <c:layout>
                <c:manualLayout>
                  <c:x val="8.2567860460317638E-3"/>
                  <c:y val="0.2096124604142794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Лист1!$D$2:$D$4</c:f>
              <c:numCache>
                <c:formatCode>_-* #,##0.0_р_._-;\-* #,##0.0_р_._-;_-* "-"??_р_._-;_-@_-</c:formatCode>
                <c:ptCount val="3"/>
                <c:pt idx="0">
                  <c:v>25775.1</c:v>
                </c:pt>
                <c:pt idx="1">
                  <c:v>26073.9</c:v>
                </c:pt>
                <c:pt idx="2">
                  <c:v>25081.3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10347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0320982557539479E-2"/>
                  <c:y val="-7.4326272596207934E-3"/>
                </c:manualLayout>
              </c:layout>
              <c:showVal val="1"/>
            </c:dLbl>
            <c:dLbl>
              <c:idx val="1"/>
              <c:layout>
                <c:manualLayout>
                  <c:x val="8.2567860460318228E-3"/>
                  <c:y val="-1.6731852180449275E-2"/>
                </c:manualLayout>
              </c:layout>
              <c:showVal val="1"/>
            </c:dLbl>
            <c:dLbl>
              <c:idx val="2"/>
              <c:layout>
                <c:manualLayout>
                  <c:x val="1.2385179069047717E-2"/>
                  <c:y val="-2.308183308072476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Лист1!$E$2:$E$4</c:f>
              <c:numCache>
                <c:formatCode>_-* #,##0.0_р_._-;\-* #,##0.0_р_._-;_-* "-"??_р_._-;_-@_-</c:formatCode>
                <c:ptCount val="3"/>
                <c:pt idx="0">
                  <c:v>15424.2</c:v>
                </c:pt>
                <c:pt idx="1">
                  <c:v>13902</c:v>
                </c:pt>
                <c:pt idx="2">
                  <c:v>6039.2</c:v>
                </c:pt>
              </c:numCache>
            </c:numRef>
          </c:val>
        </c:ser>
        <c:gapWidth val="80"/>
        <c:gapDepth val="160"/>
        <c:shape val="cylinder"/>
        <c:axId val="109364352"/>
        <c:axId val="109365888"/>
        <c:axId val="0"/>
      </c:bar3DChart>
      <c:catAx>
        <c:axId val="1093643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9365888"/>
        <c:crosses val="autoZero"/>
        <c:auto val="1"/>
        <c:lblAlgn val="ctr"/>
        <c:lblOffset val="100"/>
      </c:catAx>
      <c:valAx>
        <c:axId val="109365888"/>
        <c:scaling>
          <c:orientation val="minMax"/>
          <c:max val="7500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19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6.6899606299212599E-2"/>
              <c:y val="5.97652808191882E-2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9364352"/>
        <c:crosses val="autoZero"/>
        <c:crossBetween val="between"/>
        <c:majorUnit val="10000"/>
      </c:valAx>
      <c:spPr>
        <a:noFill/>
        <a:ln w="27592">
          <a:noFill/>
        </a:ln>
      </c:spPr>
    </c:plotArea>
    <c:legend>
      <c:legendPos val="b"/>
      <c:layout>
        <c:manualLayout>
          <c:xMode val="edge"/>
          <c:yMode val="edge"/>
          <c:x val="5.6195613769432683E-2"/>
          <c:y val="0.86599636583888562"/>
          <c:w val="0.92682843731072606"/>
          <c:h val="0.11522423602375176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52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783403622534798"/>
          <c:y val="2.0718892186456082E-2"/>
          <c:w val="0.81152618075695304"/>
          <c:h val="0.7057542054546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10338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388036</c:v>
                </c:pt>
                <c:pt idx="1">
                  <c:v>632101.69999999448</c:v>
                </c:pt>
                <c:pt idx="2">
                  <c:v>1047701.5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10338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4.1283930230157908E-3"/>
                  <c:y val="0.24413145539906336"/>
                </c:manualLayout>
              </c:layout>
              <c:showVal val="1"/>
            </c:dLbl>
            <c:dLbl>
              <c:idx val="1"/>
              <c:layout>
                <c:manualLayout>
                  <c:x val="6.1925895345236884E-3"/>
                  <c:y val="0.23474178403755874"/>
                </c:manualLayout>
              </c:layout>
              <c:showVal val="1"/>
            </c:dLbl>
            <c:dLbl>
              <c:idx val="2"/>
              <c:layout>
                <c:manualLayout>
                  <c:x val="6.1925895345236884E-3"/>
                  <c:y val="0.21909233176839263"/>
                </c:manualLayout>
              </c:layout>
              <c:showVal val="1"/>
            </c:dLbl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1052672.5</c:v>
                </c:pt>
                <c:pt idx="1">
                  <c:v>1423859.6</c:v>
                </c:pt>
                <c:pt idx="2">
                  <c:v>572830.5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10338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6.1925895345236494E-3"/>
                  <c:y val="0.30672926447574761"/>
                </c:manualLayout>
              </c:layout>
              <c:showVal val="1"/>
            </c:dLbl>
            <c:dLbl>
              <c:idx val="1"/>
              <c:layout>
                <c:manualLayout>
                  <c:x val="6.1925895345236884E-3"/>
                  <c:y val="0.29420970266040691"/>
                </c:manualLayout>
              </c:layout>
              <c:showVal val="1"/>
            </c:dLbl>
            <c:dLbl>
              <c:idx val="2"/>
              <c:layout>
                <c:manualLayout>
                  <c:x val="6.1925895345236884E-3"/>
                  <c:y val="0.2754303599374064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Лист1!$D$2:$D$4</c:f>
              <c:numCache>
                <c:formatCode>_-* #,##0.0_р_._-;\-* #,##0.0_р_._-;_-* "-"??_р_._-;_-@_-</c:formatCode>
                <c:ptCount val="3"/>
                <c:pt idx="0">
                  <c:v>1367008.1</c:v>
                </c:pt>
                <c:pt idx="1">
                  <c:v>1459585.7</c:v>
                </c:pt>
                <c:pt idx="2">
                  <c:v>1334924.4000000004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10338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Лист1!$E$2:$E$4</c:f>
              <c:numCache>
                <c:formatCode>_-* #,##0.0_р_._-;\-* #,##0.0_р_._-;_-* "-"??_р_._-;_-@_-</c:formatCode>
                <c:ptCount val="3"/>
                <c:pt idx="0">
                  <c:v>735825.2</c:v>
                </c:pt>
                <c:pt idx="1">
                  <c:v>424602.9</c:v>
                </c:pt>
                <c:pt idx="2">
                  <c:v>142315.79999999999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Лист1!$F$2:$F$4</c:f>
              <c:numCache>
                <c:formatCode>_-* #,##0.0_р_._-;\-* #,##0.0_р_._-;_-* "-"??_р_._-;_-@_-</c:formatCode>
                <c:ptCount val="3"/>
                <c:pt idx="0">
                  <c:v>32402.7</c:v>
                </c:pt>
                <c:pt idx="1">
                  <c:v>38550.800000000003</c:v>
                </c:pt>
                <c:pt idx="2">
                  <c:v>9825.5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возврата целевых средств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Лист1!$G$2:$G$4</c:f>
              <c:numCache>
                <c:formatCode>_-* #,##0.0_р_._-;\-* #,##0.0_р_._-;_-* "-"??_р_._-;_-@_-</c:formatCode>
                <c:ptCount val="3"/>
                <c:pt idx="0">
                  <c:v>418.9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Возврат целевых средств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(ожидаемое)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Лист1!$H$2:$H$4</c:f>
              <c:numCache>
                <c:formatCode>_-* #,##0.0_р_._-;\-* #,##0.0_р_._-;_-* "-"??_р_._-;_-@_-</c:formatCode>
                <c:ptCount val="3"/>
                <c:pt idx="0">
                  <c:v>-8167.2</c:v>
                </c:pt>
                <c:pt idx="1">
                  <c:v>-8078.5</c:v>
                </c:pt>
                <c:pt idx="2">
                  <c:v>0</c:v>
                </c:pt>
              </c:numCache>
            </c:numRef>
          </c:val>
        </c:ser>
        <c:gapWidth val="80"/>
        <c:gapDepth val="160"/>
        <c:shape val="cylinder"/>
        <c:axId val="110869504"/>
        <c:axId val="110883584"/>
        <c:axId val="0"/>
      </c:bar3DChart>
      <c:catAx>
        <c:axId val="1108695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0883584"/>
        <c:crosses val="autoZero"/>
        <c:auto val="1"/>
        <c:lblAlgn val="ctr"/>
        <c:lblOffset val="100"/>
      </c:catAx>
      <c:valAx>
        <c:axId val="110883584"/>
        <c:scaling>
          <c:orientation val="minMax"/>
          <c:max val="180000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sz="1400" dirty="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5.6578693003844584E-2"/>
              <c:y val="2.7083360864859985E-3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10869504"/>
        <c:crosses val="autoZero"/>
        <c:crossBetween val="between"/>
        <c:majorUnit val="200000"/>
      </c:valAx>
      <c:spPr>
        <a:noFill/>
        <a:ln w="27567">
          <a:noFill/>
        </a:ln>
      </c:spPr>
    </c:plotArea>
    <c:legend>
      <c:legendPos val="b"/>
      <c:layout>
        <c:manualLayout>
          <c:xMode val="edge"/>
          <c:yMode val="edge"/>
          <c:x val="5.6195600549931717E-2"/>
          <c:y val="0.825307716535437"/>
          <c:w val="0.92013183787202468"/>
          <c:h val="0.1746922834645669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51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Лист3!$A$7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0218BE"/>
            </a:solidFill>
          </c:spPr>
          <c:dLbls>
            <c:dLbl>
              <c:idx val="0"/>
              <c:layout>
                <c:manualLayout>
                  <c:x val="1.1219552101441859E-2"/>
                  <c:y val="3.0511060259344035E-3"/>
                </c:manualLayout>
              </c:layout>
              <c:showVal val="1"/>
            </c:dLbl>
            <c:dLbl>
              <c:idx val="1"/>
              <c:layout>
                <c:manualLayout>
                  <c:x val="9.3077001738419221E-3"/>
                  <c:y val="-1.5255530129672011E-2"/>
                </c:manualLayout>
              </c:layout>
              <c:showVal val="1"/>
            </c:dLbl>
            <c:dLbl>
              <c:idx val="2"/>
              <c:layout>
                <c:manualLayout>
                  <c:x val="8.3768619831612011E-3"/>
                  <c:y val="-3.0511060259344035E-3"/>
                </c:manualLayout>
              </c:layout>
              <c:showVal val="1"/>
            </c:dLbl>
            <c:dLbl>
              <c:idx val="3"/>
              <c:layout>
                <c:manualLayout>
                  <c:x val="1.014937549073236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Лист3!$B$6:$E$6</c:f>
              <c:strCache>
                <c:ptCount val="4"/>
                <c:pt idx="0">
                  <c:v>на 01.01.2014</c:v>
                </c:pt>
                <c:pt idx="1">
                  <c:v>на 01.01.2015</c:v>
                </c:pt>
                <c:pt idx="2">
                  <c:v>на 01.01.2016</c:v>
                </c:pt>
                <c:pt idx="3">
                  <c:v>на 01.01.2017</c:v>
                </c:pt>
              </c:strCache>
            </c:strRef>
          </c:cat>
          <c:val>
            <c:numRef>
              <c:f>Лист3!$B$7:$E$7</c:f>
              <c:numCache>
                <c:formatCode>#,##0.0</c:formatCode>
                <c:ptCount val="4"/>
                <c:pt idx="0">
                  <c:v>33880</c:v>
                </c:pt>
                <c:pt idx="1">
                  <c:v>57852</c:v>
                </c:pt>
                <c:pt idx="2">
                  <c:v>21852</c:v>
                </c:pt>
                <c:pt idx="3">
                  <c:v>21826</c:v>
                </c:pt>
              </c:numCache>
            </c:numRef>
          </c:val>
        </c:ser>
        <c:ser>
          <c:idx val="1"/>
          <c:order val="1"/>
          <c:tx>
            <c:strRef>
              <c:f>Лист3!$A$8</c:f>
              <c:strCache>
                <c:ptCount val="1"/>
                <c:pt idx="0">
                  <c:v>Обязательства перед окружным бюджетом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>
                <c:manualLayout>
                  <c:x val="7.0563452295735827E-3"/>
                  <c:y val="-0.1434019832189169"/>
                </c:manualLayout>
              </c:layout>
              <c:showVal val="1"/>
            </c:dLbl>
            <c:dLbl>
              <c:idx val="1"/>
              <c:layout>
                <c:manualLayout>
                  <c:x val="8.1674336162525212E-3"/>
                  <c:y val="-2.7459954233409616E-2"/>
                </c:manualLayout>
              </c:layout>
              <c:showVal val="1"/>
            </c:dLbl>
            <c:dLbl>
              <c:idx val="2"/>
              <c:layout>
                <c:manualLayout>
                  <c:x val="1.0209223847019127E-2"/>
                  <c:y val="-0.19527078565980174"/>
                </c:manualLayout>
              </c:layout>
              <c:showVal val="1"/>
            </c:dLbl>
            <c:dLbl>
              <c:idx val="3"/>
              <c:layout>
                <c:manualLayout>
                  <c:x val="8.1674336162525212E-3"/>
                  <c:y val="-0.13729977116704817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Лист3!$B$6:$E$6</c:f>
              <c:strCache>
                <c:ptCount val="4"/>
                <c:pt idx="0">
                  <c:v>на 01.01.2014</c:v>
                </c:pt>
                <c:pt idx="1">
                  <c:v>на 01.01.2015</c:v>
                </c:pt>
                <c:pt idx="2">
                  <c:v>на 01.01.2016</c:v>
                </c:pt>
                <c:pt idx="3">
                  <c:v>на 01.01.2017</c:v>
                </c:pt>
              </c:strCache>
            </c:strRef>
          </c:cat>
          <c:val>
            <c:numRef>
              <c:f>Лист3!$B$8:$E$8</c:f>
              <c:numCache>
                <c:formatCode>#,##0.0</c:formatCode>
                <c:ptCount val="4"/>
                <c:pt idx="0">
                  <c:v>78324.5</c:v>
                </c:pt>
                <c:pt idx="1">
                  <c:v>41540.800000000003</c:v>
                </c:pt>
                <c:pt idx="2">
                  <c:v>95762.2</c:v>
                </c:pt>
                <c:pt idx="3">
                  <c:v>65093.4</c:v>
                </c:pt>
              </c:numCache>
            </c:numRef>
          </c:val>
        </c:ser>
        <c:shape val="cylinder"/>
        <c:axId val="61888000"/>
        <c:axId val="61889536"/>
        <c:axId val="0"/>
      </c:bar3DChart>
      <c:catAx>
        <c:axId val="61888000"/>
        <c:scaling>
          <c:orientation val="minMax"/>
        </c:scaling>
        <c:axPos val="b"/>
        <c:tickLblPos val="nextTo"/>
        <c:crossAx val="61889536"/>
        <c:crosses val="autoZero"/>
        <c:auto val="1"/>
        <c:lblAlgn val="ctr"/>
        <c:lblOffset val="100"/>
      </c:catAx>
      <c:valAx>
        <c:axId val="61889536"/>
        <c:scaling>
          <c:orientation val="minMax"/>
        </c:scaling>
        <c:axPos val="l"/>
        <c:majorGridlines/>
        <c:numFmt formatCode="#,##0.0" sourceLinked="1"/>
        <c:tickLblPos val="nextTo"/>
        <c:crossAx val="618880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(отчет)</c:v>
                </c:pt>
              </c:strCache>
            </c:strRef>
          </c:tx>
          <c:dLbls>
            <c:dLbl>
              <c:idx val="0"/>
              <c:layout>
                <c:manualLayout>
                  <c:x val="1.6666666666666701E-2"/>
                  <c:y val="0.33125000000000032"/>
                </c:manualLayout>
              </c:layout>
              <c:showVal val="1"/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 prstMaterial="dkEdge"/>
            </c:sp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5249.8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(отчет)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2.0833333333333412E-2"/>
                  <c:y val="0.171875"/>
                </c:manualLayout>
              </c:layout>
              <c:showVal val="1"/>
            </c:dLbl>
            <c:numFmt formatCode="#,##0.0" sourceLinked="0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4199.7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(отчет)</c:v>
                </c:pt>
              </c:strCache>
            </c:strRef>
          </c:tx>
          <c:dLbls>
            <c:dLbl>
              <c:idx val="0"/>
              <c:layout>
                <c:manualLayout>
                  <c:x val="2.2480620155038759E-2"/>
                  <c:y val="0.39374950787401675"/>
                </c:manualLayout>
              </c:layout>
              <c:showVal val="1"/>
            </c:dLbl>
            <c:numFmt formatCode="#,##0.0" sourceLinked="0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5108.7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(план)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0.1156247539370082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3498.5</c:v>
                </c:pt>
              </c:numCache>
            </c:numRef>
          </c:val>
        </c:ser>
        <c:shape val="cylinder"/>
        <c:axId val="113171840"/>
        <c:axId val="87831680"/>
        <c:axId val="0"/>
      </c:bar3DChart>
      <c:catAx>
        <c:axId val="113171840"/>
        <c:scaling>
          <c:orientation val="minMax"/>
        </c:scaling>
        <c:axPos val="b"/>
        <c:numFmt formatCode="General" sourceLinked="1"/>
        <c:tickLblPos val="nextTo"/>
        <c:crossAx val="87831680"/>
        <c:crosses val="autoZero"/>
        <c:auto val="1"/>
        <c:lblAlgn val="ctr"/>
        <c:lblOffset val="100"/>
      </c:catAx>
      <c:valAx>
        <c:axId val="87831680"/>
        <c:scaling>
          <c:orientation val="minMax"/>
        </c:scaling>
        <c:axPos val="l"/>
        <c:majorGridlines/>
        <c:numFmt formatCode="General" sourceLinked="1"/>
        <c:tickLblPos val="nextTo"/>
        <c:crossAx val="1131718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explosion val="22"/>
          <c:dPt>
            <c:idx val="0"/>
            <c:spPr>
              <a:solidFill>
                <a:srgbClr val="33CC33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spPr>
              <a:solidFill>
                <a:srgbClr val="00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spPr>
              <a:solidFill>
                <a:srgbClr val="9966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spPr>
              <a:solidFill>
                <a:srgbClr val="FF33CC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4"/>
            <c:spPr>
              <a:solidFill>
                <a:srgbClr val="66FF66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5"/>
            <c:spPr>
              <a:solidFill>
                <a:srgbClr val="66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6"/>
            <c:spPr>
              <a:solidFill>
                <a:srgbClr val="FF9933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7"/>
            <c:spPr>
              <a:solidFill>
                <a:srgbClr val="66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9"/>
            <c:spPr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10"/>
            <c:spPr>
              <a:solidFill>
                <a:srgbClr val="0070C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11"/>
            <c:spPr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12"/>
            <c:spPr>
              <a:solidFill>
                <a:srgbClr val="0066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-3.0801702671781513E-2"/>
                  <c:y val="-2.1941048487360292E-2"/>
                </c:manualLayout>
              </c:layout>
              <c:showPercent val="1"/>
            </c:dLbl>
            <c:dLbl>
              <c:idx val="5"/>
              <c:layout>
                <c:manualLayout>
                  <c:x val="1.5408170132579621E-3"/>
                  <c:y val="2.4514953722889941E-2"/>
                </c:manualLayout>
              </c:layout>
              <c:showPercent val="1"/>
            </c:dLbl>
            <c:dLbl>
              <c:idx val="7"/>
              <c:layout>
                <c:manualLayout>
                  <c:x val="-1.713170469075986E-2"/>
                  <c:y val="-1.8478380991849702E-2"/>
                </c:manualLayout>
              </c:layout>
              <c:showPercent val="1"/>
            </c:dLbl>
            <c:dLbl>
              <c:idx val="12"/>
              <c:layout>
                <c:manualLayout>
                  <c:x val="5.2963131211162834E-2"/>
                  <c:y val="-5.8770203066722034E-3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 i="0" baseline="0">
                    <a:solidFill>
                      <a:srgbClr val="6600CC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функц!$A$7:$A$19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 муниципальных образований</c:v>
                </c:pt>
              </c:strCache>
            </c:strRef>
          </c:cat>
          <c:val>
            <c:numRef>
              <c:f>функц!$B$7:$B$19</c:f>
              <c:numCache>
                <c:formatCode>0.0</c:formatCode>
                <c:ptCount val="13"/>
                <c:pt idx="0">
                  <c:v>11.691360265481793</c:v>
                </c:pt>
                <c:pt idx="1">
                  <c:v>0.11092897190117627</c:v>
                </c:pt>
                <c:pt idx="2">
                  <c:v>0.16114984943741051</c:v>
                </c:pt>
                <c:pt idx="3">
                  <c:v>8.1977364875969876</c:v>
                </c:pt>
                <c:pt idx="4">
                  <c:v>7.7203008679322345</c:v>
                </c:pt>
                <c:pt idx="5">
                  <c:v>6.3649317073240452E-2</c:v>
                </c:pt>
                <c:pt idx="6">
                  <c:v>53.826625068421301</c:v>
                </c:pt>
                <c:pt idx="7">
                  <c:v>4.1710368167338085</c:v>
                </c:pt>
                <c:pt idx="8">
                  <c:v>4.2691976235835174</c:v>
                </c:pt>
                <c:pt idx="9">
                  <c:v>0.14898193391824321</c:v>
                </c:pt>
                <c:pt idx="10">
                  <c:v>0.24789162351777674</c:v>
                </c:pt>
                <c:pt idx="11">
                  <c:v>0.2756288685725089</c:v>
                </c:pt>
                <c:pt idx="12">
                  <c:v>9.115512305830002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121363034749004"/>
          <c:y val="4.0295793617903031E-2"/>
          <c:w val="0.32023936110550288"/>
          <c:h val="0.95882718607542483"/>
        </c:manualLayout>
      </c:layout>
      <c:spPr>
        <a:ln w="0"/>
      </c:spPr>
      <c:txPr>
        <a:bodyPr/>
        <a:lstStyle/>
        <a:p>
          <a:pPr>
            <a:defRPr sz="1300" b="1" i="0" baseline="0"/>
          </a:pPr>
          <a:endParaRPr lang="ru-RU"/>
        </a:p>
      </c:txPr>
    </c:legend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361351706036745"/>
          <c:y val="3.7511665208515642E-2"/>
          <c:w val="0.67099890638670512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план по программе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ИТОГО</c:v>
                </c:pt>
                <c:pt idx="1">
                  <c:v>федеральный бюджет</c:v>
                </c:pt>
                <c:pt idx="2">
                  <c:v>окружной бюджет </c:v>
                </c:pt>
                <c:pt idx="3">
                  <c:v>бюджет муниципального образования</c:v>
                </c:pt>
                <c:pt idx="4">
                  <c:v>внебюджетные источники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 formatCode="0.00">
                  <c:v>4700826.25</c:v>
                </c:pt>
                <c:pt idx="1">
                  <c:v>111984.1</c:v>
                </c:pt>
                <c:pt idx="2" formatCode="0.00">
                  <c:v>2974363.7</c:v>
                </c:pt>
                <c:pt idx="3">
                  <c:v>1614478.45</c:v>
                </c:pt>
                <c:pt idx="4">
                  <c:v>90710.1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утверждено в бюджете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ИТОГО</c:v>
                </c:pt>
                <c:pt idx="1">
                  <c:v>федеральный бюджет</c:v>
                </c:pt>
                <c:pt idx="2">
                  <c:v>окружной бюджет </c:v>
                </c:pt>
                <c:pt idx="3">
                  <c:v>бюджет муниципального образования</c:v>
                </c:pt>
                <c:pt idx="4">
                  <c:v>внебюджетные источники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 formatCode="0.00">
                  <c:v>4566994.0299999993</c:v>
                </c:pt>
                <c:pt idx="1">
                  <c:v>110516</c:v>
                </c:pt>
                <c:pt idx="2" formatCode="0.00">
                  <c:v>2899684.32</c:v>
                </c:pt>
                <c:pt idx="3">
                  <c:v>1556793.71</c:v>
                </c:pt>
                <c:pt idx="4">
                  <c:v>30041.5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исполнение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ИТОГО</c:v>
                </c:pt>
                <c:pt idx="1">
                  <c:v>федеральный бюджет</c:v>
                </c:pt>
                <c:pt idx="2">
                  <c:v>окружной бюджет </c:v>
                </c:pt>
                <c:pt idx="3">
                  <c:v>бюджет муниципального образования</c:v>
                </c:pt>
                <c:pt idx="4">
                  <c:v>внебюджетные источники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 formatCode="0.00">
                  <c:v>4415745</c:v>
                </c:pt>
                <c:pt idx="1">
                  <c:v>110343.5</c:v>
                </c:pt>
                <c:pt idx="2">
                  <c:v>2802040.72</c:v>
                </c:pt>
                <c:pt idx="3">
                  <c:v>1503360.78</c:v>
                </c:pt>
                <c:pt idx="4">
                  <c:v>0</c:v>
                </c:pt>
              </c:numCache>
            </c:numRef>
          </c:val>
        </c:ser>
        <c:axId val="62436480"/>
        <c:axId val="62438016"/>
      </c:barChart>
      <c:catAx>
        <c:axId val="6243648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62438016"/>
        <c:crosses val="autoZero"/>
        <c:auto val="1"/>
        <c:lblAlgn val="ctr"/>
        <c:lblOffset val="100"/>
      </c:catAx>
      <c:valAx>
        <c:axId val="62438016"/>
        <c:scaling>
          <c:orientation val="minMax"/>
        </c:scaling>
        <c:axPos val="l"/>
        <c:majorGridlines/>
        <c:numFmt formatCode="0.00" sourceLinked="1"/>
        <c:tickLblPos val="nextTo"/>
        <c:crossAx val="62436480"/>
        <c:crosses val="autoZero"/>
        <c:crossBetween val="between"/>
        <c:dispUnits>
          <c:builtInUnit val="thousands"/>
          <c:dispUnitsLbl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Миллионы рублей</a:t>
                  </a:r>
                </a:p>
              </c:rich>
            </c:tx>
          </c:dispUnitsLbl>
        </c:dispUnits>
      </c:valAx>
    </c:plotArea>
    <c:legend>
      <c:legendPos val="r"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2023D-5AE7-4ED3-80FF-34F5EB60B22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A59D01-6F00-4CFE-9A94-BC22E061ABF9}">
      <dgm:prSet phldrT="[Текст]" custT="1"/>
      <dgm:spPr/>
      <dgm:t>
        <a:bodyPr/>
        <a:lstStyle/>
        <a:p>
          <a:r>
            <a:rPr lang="ru-RU" sz="1400" dirty="0" smtClean="0"/>
            <a:t>Риск инфляции</a:t>
          </a:r>
          <a:endParaRPr lang="ru-RU" sz="1400" dirty="0"/>
        </a:p>
      </dgm:t>
    </dgm:pt>
    <dgm:pt modelId="{F7913CD0-DB78-46BA-A92F-8D6321D48421}" type="parTrans" cxnId="{8130A33F-75AC-4634-A204-6D30186C4369}">
      <dgm:prSet/>
      <dgm:spPr/>
      <dgm:t>
        <a:bodyPr/>
        <a:lstStyle/>
        <a:p>
          <a:endParaRPr lang="ru-RU"/>
        </a:p>
      </dgm:t>
    </dgm:pt>
    <dgm:pt modelId="{41EB248D-0321-4988-B114-BDD099D38946}" type="sibTrans" cxnId="{8130A33F-75AC-4634-A204-6D30186C4369}">
      <dgm:prSet/>
      <dgm:spPr/>
      <dgm:t>
        <a:bodyPr/>
        <a:lstStyle/>
        <a:p>
          <a:endParaRPr lang="ru-RU"/>
        </a:p>
      </dgm:t>
    </dgm:pt>
    <dgm:pt modelId="{66BA9482-3455-4630-A91F-967D2A1459F2}">
      <dgm:prSet phldrT="[Текст]" custT="1"/>
      <dgm:spPr/>
      <dgm:t>
        <a:bodyPr/>
        <a:lstStyle/>
        <a:p>
          <a:r>
            <a:rPr lang="ru-RU" sz="1200" dirty="0" smtClean="0"/>
            <a:t>Риск снижения платежеспособности налогоплательщиков</a:t>
          </a:r>
          <a:endParaRPr lang="ru-RU" sz="1200" dirty="0"/>
        </a:p>
      </dgm:t>
    </dgm:pt>
    <dgm:pt modelId="{60C9A38B-A708-4A87-A41D-012C126416C4}" type="parTrans" cxnId="{461BFB68-FF10-4CC4-A057-116D5986EA79}">
      <dgm:prSet/>
      <dgm:spPr/>
      <dgm:t>
        <a:bodyPr/>
        <a:lstStyle/>
        <a:p>
          <a:endParaRPr lang="ru-RU"/>
        </a:p>
      </dgm:t>
    </dgm:pt>
    <dgm:pt modelId="{2997F05B-369B-4015-8DD0-E52211FF5960}" type="sibTrans" cxnId="{461BFB68-FF10-4CC4-A057-116D5986EA79}">
      <dgm:prSet/>
      <dgm:spPr/>
      <dgm:t>
        <a:bodyPr/>
        <a:lstStyle/>
        <a:p>
          <a:endParaRPr lang="ru-RU"/>
        </a:p>
      </dgm:t>
    </dgm:pt>
    <dgm:pt modelId="{431DF4C2-A762-4971-A6A2-35ADF65C0EE7}">
      <dgm:prSet phldrT="[Текст]" custT="1"/>
      <dgm:spPr/>
      <dgm:t>
        <a:bodyPr/>
        <a:lstStyle/>
        <a:p>
          <a:r>
            <a:rPr lang="ru-RU" sz="1400" dirty="0" smtClean="0"/>
            <a:t>Риск ритмичности поступлений и платежей</a:t>
          </a:r>
          <a:endParaRPr lang="ru-RU" sz="1400" dirty="0"/>
        </a:p>
      </dgm:t>
    </dgm:pt>
    <dgm:pt modelId="{902B42CE-8948-48F7-971A-9AD389F3BE53}" type="parTrans" cxnId="{883E677D-45C4-4F6D-806A-C59935C61F8B}">
      <dgm:prSet/>
      <dgm:spPr/>
      <dgm:t>
        <a:bodyPr/>
        <a:lstStyle/>
        <a:p>
          <a:endParaRPr lang="ru-RU"/>
        </a:p>
      </dgm:t>
    </dgm:pt>
    <dgm:pt modelId="{7404341D-4E6B-4A44-A880-E1B257E17D27}" type="sibTrans" cxnId="{883E677D-45C4-4F6D-806A-C59935C61F8B}">
      <dgm:prSet/>
      <dgm:spPr/>
      <dgm:t>
        <a:bodyPr/>
        <a:lstStyle/>
        <a:p>
          <a:endParaRPr lang="ru-RU"/>
        </a:p>
      </dgm:t>
    </dgm:pt>
    <dgm:pt modelId="{124A8C51-B255-4C70-AE28-5E441343B461}">
      <dgm:prSet phldrT="[Текст]" custT="1"/>
      <dgm:spPr/>
      <dgm:t>
        <a:bodyPr/>
        <a:lstStyle/>
        <a:p>
          <a:r>
            <a:rPr lang="ru-RU" sz="1400" dirty="0" smtClean="0"/>
            <a:t>Риск несбалансированности бюджета</a:t>
          </a:r>
          <a:endParaRPr lang="ru-RU" sz="1400" dirty="0"/>
        </a:p>
      </dgm:t>
    </dgm:pt>
    <dgm:pt modelId="{113A92BD-782D-4FD2-9634-6CD8FC2371AE}" type="parTrans" cxnId="{80498FE1-C23A-47D6-A50C-4C3E364D2371}">
      <dgm:prSet/>
      <dgm:spPr/>
      <dgm:t>
        <a:bodyPr/>
        <a:lstStyle/>
        <a:p>
          <a:endParaRPr lang="ru-RU"/>
        </a:p>
      </dgm:t>
    </dgm:pt>
    <dgm:pt modelId="{44CBBC37-C21F-4790-96C0-27683D44683A}" type="sibTrans" cxnId="{80498FE1-C23A-47D6-A50C-4C3E364D2371}">
      <dgm:prSet/>
      <dgm:spPr/>
      <dgm:t>
        <a:bodyPr/>
        <a:lstStyle/>
        <a:p>
          <a:endParaRPr lang="ru-RU"/>
        </a:p>
      </dgm:t>
    </dgm:pt>
    <dgm:pt modelId="{59610A0E-0B39-4E7E-9F29-1E9017F69416}">
      <dgm:prSet phldrT="[Текст]" custT="1"/>
      <dgm:spPr/>
      <dgm:t>
        <a:bodyPr/>
        <a:lstStyle/>
        <a:p>
          <a:r>
            <a:rPr lang="ru-RU" sz="1400" dirty="0" smtClean="0"/>
            <a:t>Риск зависимости от внешних источников</a:t>
          </a:r>
          <a:endParaRPr lang="ru-RU" sz="1400" dirty="0"/>
        </a:p>
      </dgm:t>
    </dgm:pt>
    <dgm:pt modelId="{B08446AE-F151-4235-AA0D-C66E112A12F8}" type="parTrans" cxnId="{CEA6259D-B37E-4C1C-9CD1-664E4BA1A9FE}">
      <dgm:prSet/>
      <dgm:spPr/>
      <dgm:t>
        <a:bodyPr/>
        <a:lstStyle/>
        <a:p>
          <a:endParaRPr lang="ru-RU"/>
        </a:p>
      </dgm:t>
    </dgm:pt>
    <dgm:pt modelId="{33F4DC69-E1E1-414C-A3EF-516D5928DF7F}" type="sibTrans" cxnId="{CEA6259D-B37E-4C1C-9CD1-664E4BA1A9FE}">
      <dgm:prSet/>
      <dgm:spPr/>
      <dgm:t>
        <a:bodyPr/>
        <a:lstStyle/>
        <a:p>
          <a:endParaRPr lang="ru-RU"/>
        </a:p>
      </dgm:t>
    </dgm:pt>
    <dgm:pt modelId="{0CFFB9EF-0B1A-4D0A-A337-EA94C610C84D}">
      <dgm:prSet phldrT="[Текст]"/>
      <dgm:spPr/>
      <dgm:t>
        <a:bodyPr/>
        <a:lstStyle/>
        <a:p>
          <a:r>
            <a:rPr lang="ru-RU" dirty="0" smtClean="0"/>
            <a:t>Риск экономического кризиса</a:t>
          </a:r>
          <a:endParaRPr lang="ru-RU" dirty="0"/>
        </a:p>
      </dgm:t>
    </dgm:pt>
    <dgm:pt modelId="{C8935E9F-8C6F-4751-99CE-3A7D49FCB573}" type="parTrans" cxnId="{458EFB4C-5105-4A91-8FFE-08CFA83D3D98}">
      <dgm:prSet/>
      <dgm:spPr/>
      <dgm:t>
        <a:bodyPr/>
        <a:lstStyle/>
        <a:p>
          <a:endParaRPr lang="ru-RU"/>
        </a:p>
      </dgm:t>
    </dgm:pt>
    <dgm:pt modelId="{549310B9-60D4-4062-8C1F-9245A3187E91}" type="sibTrans" cxnId="{458EFB4C-5105-4A91-8FFE-08CFA83D3D98}">
      <dgm:prSet/>
      <dgm:spPr/>
      <dgm:t>
        <a:bodyPr/>
        <a:lstStyle/>
        <a:p>
          <a:endParaRPr lang="ru-RU"/>
        </a:p>
      </dgm:t>
    </dgm:pt>
    <dgm:pt modelId="{E6783C17-B385-4236-B616-859DFDD5DAFA}" type="pres">
      <dgm:prSet presAssocID="{1502023D-5AE7-4ED3-80FF-34F5EB60B2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E834F-2D7B-4602-849E-D90A3FF5A5F4}" type="pres">
      <dgm:prSet presAssocID="{ACA59D01-6F00-4CFE-9A94-BC22E061ABF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0EA8D-1937-4851-B916-603D3D07CB9E}" type="pres">
      <dgm:prSet presAssocID="{ACA59D01-6F00-4CFE-9A94-BC22E061ABF9}" presName="spNode" presStyleCnt="0"/>
      <dgm:spPr/>
    </dgm:pt>
    <dgm:pt modelId="{B0B72E7E-4DA4-4199-9EEF-B53CB6259BAF}" type="pres">
      <dgm:prSet presAssocID="{41EB248D-0321-4988-B114-BDD099D3894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6D12A73-5ECB-4869-986A-D7C0B3EDB527}" type="pres">
      <dgm:prSet presAssocID="{66BA9482-3455-4630-A91F-967D2A1459F2}" presName="node" presStyleLbl="node1" presStyleIdx="1" presStyleCnt="6" custScaleX="109137" custScaleY="140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F7A05-45C0-4423-AA3D-8CB140668FD4}" type="pres">
      <dgm:prSet presAssocID="{66BA9482-3455-4630-A91F-967D2A1459F2}" presName="spNode" presStyleCnt="0"/>
      <dgm:spPr/>
    </dgm:pt>
    <dgm:pt modelId="{4C5C2366-2377-48F7-A0EE-F03A8FDC7B77}" type="pres">
      <dgm:prSet presAssocID="{2997F05B-369B-4015-8DD0-E52211FF5960}" presName="sibTrans" presStyleLbl="sibTrans1D1" presStyleIdx="1" presStyleCnt="6"/>
      <dgm:spPr/>
      <dgm:t>
        <a:bodyPr/>
        <a:lstStyle/>
        <a:p>
          <a:endParaRPr lang="ru-RU"/>
        </a:p>
      </dgm:t>
    </dgm:pt>
    <dgm:pt modelId="{944C8571-97E7-45D6-B24D-80F40BA6C0EB}" type="pres">
      <dgm:prSet presAssocID="{431DF4C2-A762-4971-A6A2-35ADF65C0EE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AC5C5-F08D-42BC-A97A-B492E69EED90}" type="pres">
      <dgm:prSet presAssocID="{431DF4C2-A762-4971-A6A2-35ADF65C0EE7}" presName="spNode" presStyleCnt="0"/>
      <dgm:spPr/>
    </dgm:pt>
    <dgm:pt modelId="{058A6CF2-B58A-43C7-BCF5-828E85A99BAB}" type="pres">
      <dgm:prSet presAssocID="{7404341D-4E6B-4A44-A880-E1B257E17D2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EAF607AC-E247-492E-9127-C3AB31DBCD38}" type="pres">
      <dgm:prSet presAssocID="{124A8C51-B255-4C70-AE28-5E441343B461}" presName="node" presStyleLbl="node1" presStyleIdx="3" presStyleCnt="6" custScaleX="128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C1721-7E68-48A3-8D37-25D42E7DECCB}" type="pres">
      <dgm:prSet presAssocID="{124A8C51-B255-4C70-AE28-5E441343B461}" presName="spNode" presStyleCnt="0"/>
      <dgm:spPr/>
    </dgm:pt>
    <dgm:pt modelId="{C66EB95C-00D4-4141-8D63-D768A1B8B215}" type="pres">
      <dgm:prSet presAssocID="{44CBBC37-C21F-4790-96C0-27683D44683A}" presName="sibTrans" presStyleLbl="sibTrans1D1" presStyleIdx="3" presStyleCnt="6"/>
      <dgm:spPr/>
      <dgm:t>
        <a:bodyPr/>
        <a:lstStyle/>
        <a:p>
          <a:endParaRPr lang="ru-RU"/>
        </a:p>
      </dgm:t>
    </dgm:pt>
    <dgm:pt modelId="{259E5786-E3C8-4A33-ADC9-FC42A8252851}" type="pres">
      <dgm:prSet presAssocID="{59610A0E-0B39-4E7E-9F29-1E9017F69416}" presName="node" presStyleLbl="node1" presStyleIdx="4" presStyleCnt="6" custScaleX="121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AF8C3-CA6C-40BC-BD16-8F00E70C78EF}" type="pres">
      <dgm:prSet presAssocID="{59610A0E-0B39-4E7E-9F29-1E9017F69416}" presName="spNode" presStyleCnt="0"/>
      <dgm:spPr/>
    </dgm:pt>
    <dgm:pt modelId="{3D8A933F-279D-4839-9BD4-D438F1827022}" type="pres">
      <dgm:prSet presAssocID="{33F4DC69-E1E1-414C-A3EF-516D5928DF7F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7709447-745B-4E93-B9C6-E45858AA0FB4}" type="pres">
      <dgm:prSet presAssocID="{0CFFB9EF-0B1A-4D0A-A337-EA94C610C84D}" presName="node" presStyleLbl="node1" presStyleIdx="5" presStyleCnt="6" custScaleX="123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DC65C-76FE-4577-916F-495AA35979EC}" type="pres">
      <dgm:prSet presAssocID="{0CFFB9EF-0B1A-4D0A-A337-EA94C610C84D}" presName="spNode" presStyleCnt="0"/>
      <dgm:spPr/>
    </dgm:pt>
    <dgm:pt modelId="{692E2CBC-2F1E-479B-8AD2-A4A18E3D338C}" type="pres">
      <dgm:prSet presAssocID="{549310B9-60D4-4062-8C1F-9245A3187E91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8580075B-4777-46BB-9D4F-7EA00AD2F78F}" type="presOf" srcId="{124A8C51-B255-4C70-AE28-5E441343B461}" destId="{EAF607AC-E247-492E-9127-C3AB31DBCD38}" srcOrd="0" destOrd="0" presId="urn:microsoft.com/office/officeart/2005/8/layout/cycle6"/>
    <dgm:cxn modelId="{2B01E8D9-6095-47ED-B08C-BBC124ABB49E}" type="presOf" srcId="{59610A0E-0B39-4E7E-9F29-1E9017F69416}" destId="{259E5786-E3C8-4A33-ADC9-FC42A8252851}" srcOrd="0" destOrd="0" presId="urn:microsoft.com/office/officeart/2005/8/layout/cycle6"/>
    <dgm:cxn modelId="{CEA6259D-B37E-4C1C-9CD1-664E4BA1A9FE}" srcId="{1502023D-5AE7-4ED3-80FF-34F5EB60B22A}" destId="{59610A0E-0B39-4E7E-9F29-1E9017F69416}" srcOrd="4" destOrd="0" parTransId="{B08446AE-F151-4235-AA0D-C66E112A12F8}" sibTransId="{33F4DC69-E1E1-414C-A3EF-516D5928DF7F}"/>
    <dgm:cxn modelId="{458EFB4C-5105-4A91-8FFE-08CFA83D3D98}" srcId="{1502023D-5AE7-4ED3-80FF-34F5EB60B22A}" destId="{0CFFB9EF-0B1A-4D0A-A337-EA94C610C84D}" srcOrd="5" destOrd="0" parTransId="{C8935E9F-8C6F-4751-99CE-3A7D49FCB573}" sibTransId="{549310B9-60D4-4062-8C1F-9245A3187E91}"/>
    <dgm:cxn modelId="{7DE2C03E-87D6-489A-9D57-0B6A387E4D6D}" type="presOf" srcId="{431DF4C2-A762-4971-A6A2-35ADF65C0EE7}" destId="{944C8571-97E7-45D6-B24D-80F40BA6C0EB}" srcOrd="0" destOrd="0" presId="urn:microsoft.com/office/officeart/2005/8/layout/cycle6"/>
    <dgm:cxn modelId="{80498FE1-C23A-47D6-A50C-4C3E364D2371}" srcId="{1502023D-5AE7-4ED3-80FF-34F5EB60B22A}" destId="{124A8C51-B255-4C70-AE28-5E441343B461}" srcOrd="3" destOrd="0" parTransId="{113A92BD-782D-4FD2-9634-6CD8FC2371AE}" sibTransId="{44CBBC37-C21F-4790-96C0-27683D44683A}"/>
    <dgm:cxn modelId="{D9569CF3-B3D8-4CE2-A344-4BDE2588E7F3}" type="presOf" srcId="{2997F05B-369B-4015-8DD0-E52211FF5960}" destId="{4C5C2366-2377-48F7-A0EE-F03A8FDC7B77}" srcOrd="0" destOrd="0" presId="urn:microsoft.com/office/officeart/2005/8/layout/cycle6"/>
    <dgm:cxn modelId="{375C26D9-EF4B-4DF4-8296-0EC27F7A76B9}" type="presOf" srcId="{66BA9482-3455-4630-A91F-967D2A1459F2}" destId="{16D12A73-5ECB-4869-986A-D7C0B3EDB527}" srcOrd="0" destOrd="0" presId="urn:microsoft.com/office/officeart/2005/8/layout/cycle6"/>
    <dgm:cxn modelId="{883E677D-45C4-4F6D-806A-C59935C61F8B}" srcId="{1502023D-5AE7-4ED3-80FF-34F5EB60B22A}" destId="{431DF4C2-A762-4971-A6A2-35ADF65C0EE7}" srcOrd="2" destOrd="0" parTransId="{902B42CE-8948-48F7-971A-9AD389F3BE53}" sibTransId="{7404341D-4E6B-4A44-A880-E1B257E17D27}"/>
    <dgm:cxn modelId="{641DDDA2-E6B6-4739-BD18-72E48B88702C}" type="presOf" srcId="{44CBBC37-C21F-4790-96C0-27683D44683A}" destId="{C66EB95C-00D4-4141-8D63-D768A1B8B215}" srcOrd="0" destOrd="0" presId="urn:microsoft.com/office/officeart/2005/8/layout/cycle6"/>
    <dgm:cxn modelId="{DA2057D9-19E2-4FB1-8665-AAA20B12528F}" type="presOf" srcId="{1502023D-5AE7-4ED3-80FF-34F5EB60B22A}" destId="{E6783C17-B385-4236-B616-859DFDD5DAFA}" srcOrd="0" destOrd="0" presId="urn:microsoft.com/office/officeart/2005/8/layout/cycle6"/>
    <dgm:cxn modelId="{0BCAFF3C-C25D-4871-A6B8-AD785E519193}" type="presOf" srcId="{7404341D-4E6B-4A44-A880-E1B257E17D27}" destId="{058A6CF2-B58A-43C7-BCF5-828E85A99BAB}" srcOrd="0" destOrd="0" presId="urn:microsoft.com/office/officeart/2005/8/layout/cycle6"/>
    <dgm:cxn modelId="{9455118D-B62B-4ADA-A4A6-7F99FB113837}" type="presOf" srcId="{ACA59D01-6F00-4CFE-9A94-BC22E061ABF9}" destId="{921E834F-2D7B-4602-849E-D90A3FF5A5F4}" srcOrd="0" destOrd="0" presId="urn:microsoft.com/office/officeart/2005/8/layout/cycle6"/>
    <dgm:cxn modelId="{C4182F31-2BDF-4663-B5A6-F3C9246CF8C1}" type="presOf" srcId="{549310B9-60D4-4062-8C1F-9245A3187E91}" destId="{692E2CBC-2F1E-479B-8AD2-A4A18E3D338C}" srcOrd="0" destOrd="0" presId="urn:microsoft.com/office/officeart/2005/8/layout/cycle6"/>
    <dgm:cxn modelId="{8130A33F-75AC-4634-A204-6D30186C4369}" srcId="{1502023D-5AE7-4ED3-80FF-34F5EB60B22A}" destId="{ACA59D01-6F00-4CFE-9A94-BC22E061ABF9}" srcOrd="0" destOrd="0" parTransId="{F7913CD0-DB78-46BA-A92F-8D6321D48421}" sibTransId="{41EB248D-0321-4988-B114-BDD099D38946}"/>
    <dgm:cxn modelId="{622A8A3F-E284-4043-BF36-E9D6056FF5D6}" type="presOf" srcId="{41EB248D-0321-4988-B114-BDD099D38946}" destId="{B0B72E7E-4DA4-4199-9EEF-B53CB6259BAF}" srcOrd="0" destOrd="0" presId="urn:microsoft.com/office/officeart/2005/8/layout/cycle6"/>
    <dgm:cxn modelId="{461BFB68-FF10-4CC4-A057-116D5986EA79}" srcId="{1502023D-5AE7-4ED3-80FF-34F5EB60B22A}" destId="{66BA9482-3455-4630-A91F-967D2A1459F2}" srcOrd="1" destOrd="0" parTransId="{60C9A38B-A708-4A87-A41D-012C126416C4}" sibTransId="{2997F05B-369B-4015-8DD0-E52211FF5960}"/>
    <dgm:cxn modelId="{53D54B1E-C577-42F3-888F-2810E1281408}" type="presOf" srcId="{0CFFB9EF-0B1A-4D0A-A337-EA94C610C84D}" destId="{17709447-745B-4E93-B9C6-E45858AA0FB4}" srcOrd="0" destOrd="0" presId="urn:microsoft.com/office/officeart/2005/8/layout/cycle6"/>
    <dgm:cxn modelId="{01F636DD-6AB4-40BC-9E99-FB6445430840}" type="presOf" srcId="{33F4DC69-E1E1-414C-A3EF-516D5928DF7F}" destId="{3D8A933F-279D-4839-9BD4-D438F1827022}" srcOrd="0" destOrd="0" presId="urn:microsoft.com/office/officeart/2005/8/layout/cycle6"/>
    <dgm:cxn modelId="{D0EDB891-B90A-42EC-9B1C-DA73A114CC0D}" type="presParOf" srcId="{E6783C17-B385-4236-B616-859DFDD5DAFA}" destId="{921E834F-2D7B-4602-849E-D90A3FF5A5F4}" srcOrd="0" destOrd="0" presId="urn:microsoft.com/office/officeart/2005/8/layout/cycle6"/>
    <dgm:cxn modelId="{4DBCB503-FC1E-439F-A86C-2B6B93D6052A}" type="presParOf" srcId="{E6783C17-B385-4236-B616-859DFDD5DAFA}" destId="{09A0EA8D-1937-4851-B916-603D3D07CB9E}" srcOrd="1" destOrd="0" presId="urn:microsoft.com/office/officeart/2005/8/layout/cycle6"/>
    <dgm:cxn modelId="{485E0469-4047-4E4F-82D4-D3D74B16A87C}" type="presParOf" srcId="{E6783C17-B385-4236-B616-859DFDD5DAFA}" destId="{B0B72E7E-4DA4-4199-9EEF-B53CB6259BAF}" srcOrd="2" destOrd="0" presId="urn:microsoft.com/office/officeart/2005/8/layout/cycle6"/>
    <dgm:cxn modelId="{57B52044-ECB2-4C47-B07F-296175D96672}" type="presParOf" srcId="{E6783C17-B385-4236-B616-859DFDD5DAFA}" destId="{16D12A73-5ECB-4869-986A-D7C0B3EDB527}" srcOrd="3" destOrd="0" presId="urn:microsoft.com/office/officeart/2005/8/layout/cycle6"/>
    <dgm:cxn modelId="{66DC85EE-2ADC-4764-8D2F-985A64DA3F91}" type="presParOf" srcId="{E6783C17-B385-4236-B616-859DFDD5DAFA}" destId="{8B3F7A05-45C0-4423-AA3D-8CB140668FD4}" srcOrd="4" destOrd="0" presId="urn:microsoft.com/office/officeart/2005/8/layout/cycle6"/>
    <dgm:cxn modelId="{08749D79-730D-476F-BFD0-4E4C71F683A2}" type="presParOf" srcId="{E6783C17-B385-4236-B616-859DFDD5DAFA}" destId="{4C5C2366-2377-48F7-A0EE-F03A8FDC7B77}" srcOrd="5" destOrd="0" presId="urn:microsoft.com/office/officeart/2005/8/layout/cycle6"/>
    <dgm:cxn modelId="{5BAB82B7-1F25-47F9-BF91-323F1C4B1C7C}" type="presParOf" srcId="{E6783C17-B385-4236-B616-859DFDD5DAFA}" destId="{944C8571-97E7-45D6-B24D-80F40BA6C0EB}" srcOrd="6" destOrd="0" presId="urn:microsoft.com/office/officeart/2005/8/layout/cycle6"/>
    <dgm:cxn modelId="{361E9291-D16D-4866-9B87-EB4A0365E622}" type="presParOf" srcId="{E6783C17-B385-4236-B616-859DFDD5DAFA}" destId="{C51AC5C5-F08D-42BC-A97A-B492E69EED90}" srcOrd="7" destOrd="0" presId="urn:microsoft.com/office/officeart/2005/8/layout/cycle6"/>
    <dgm:cxn modelId="{EA316FEA-7BAD-4206-B95A-B1F054931D69}" type="presParOf" srcId="{E6783C17-B385-4236-B616-859DFDD5DAFA}" destId="{058A6CF2-B58A-43C7-BCF5-828E85A99BAB}" srcOrd="8" destOrd="0" presId="urn:microsoft.com/office/officeart/2005/8/layout/cycle6"/>
    <dgm:cxn modelId="{D3207934-9A1F-4537-98E7-D2DF75EBA170}" type="presParOf" srcId="{E6783C17-B385-4236-B616-859DFDD5DAFA}" destId="{EAF607AC-E247-492E-9127-C3AB31DBCD38}" srcOrd="9" destOrd="0" presId="urn:microsoft.com/office/officeart/2005/8/layout/cycle6"/>
    <dgm:cxn modelId="{B00EE807-5A66-4526-A92E-C3DF8717AED7}" type="presParOf" srcId="{E6783C17-B385-4236-B616-859DFDD5DAFA}" destId="{C69C1721-7E68-48A3-8D37-25D42E7DECCB}" srcOrd="10" destOrd="0" presId="urn:microsoft.com/office/officeart/2005/8/layout/cycle6"/>
    <dgm:cxn modelId="{D0A3A368-3C46-44F0-A889-FD86AE9B8AD1}" type="presParOf" srcId="{E6783C17-B385-4236-B616-859DFDD5DAFA}" destId="{C66EB95C-00D4-4141-8D63-D768A1B8B215}" srcOrd="11" destOrd="0" presId="urn:microsoft.com/office/officeart/2005/8/layout/cycle6"/>
    <dgm:cxn modelId="{FD3A8FBF-1D4D-4B0E-8BEA-1B75A7B63D92}" type="presParOf" srcId="{E6783C17-B385-4236-B616-859DFDD5DAFA}" destId="{259E5786-E3C8-4A33-ADC9-FC42A8252851}" srcOrd="12" destOrd="0" presId="urn:microsoft.com/office/officeart/2005/8/layout/cycle6"/>
    <dgm:cxn modelId="{DC95F221-53CE-479E-AD8F-7616ADA507B5}" type="presParOf" srcId="{E6783C17-B385-4236-B616-859DFDD5DAFA}" destId="{5E1AF8C3-CA6C-40BC-BD16-8F00E70C78EF}" srcOrd="13" destOrd="0" presId="urn:microsoft.com/office/officeart/2005/8/layout/cycle6"/>
    <dgm:cxn modelId="{66A068E0-1396-4BD3-974F-09259B95A67F}" type="presParOf" srcId="{E6783C17-B385-4236-B616-859DFDD5DAFA}" destId="{3D8A933F-279D-4839-9BD4-D438F1827022}" srcOrd="14" destOrd="0" presId="urn:microsoft.com/office/officeart/2005/8/layout/cycle6"/>
    <dgm:cxn modelId="{941D6568-592B-4E33-A573-D0BB0897A193}" type="presParOf" srcId="{E6783C17-B385-4236-B616-859DFDD5DAFA}" destId="{17709447-745B-4E93-B9C6-E45858AA0FB4}" srcOrd="15" destOrd="0" presId="urn:microsoft.com/office/officeart/2005/8/layout/cycle6"/>
    <dgm:cxn modelId="{CACAC870-C77A-4089-B16F-EA1D192090E1}" type="presParOf" srcId="{E6783C17-B385-4236-B616-859DFDD5DAFA}" destId="{A51DC65C-76FE-4577-916F-495AA35979EC}" srcOrd="16" destOrd="0" presId="urn:microsoft.com/office/officeart/2005/8/layout/cycle6"/>
    <dgm:cxn modelId="{CB0A53B5-1264-4D55-BEB9-40B6896134C7}" type="presParOf" srcId="{E6783C17-B385-4236-B616-859DFDD5DAFA}" destId="{692E2CBC-2F1E-479B-8AD2-A4A18E3D338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1E834F-2D7B-4602-849E-D90A3FF5A5F4}">
      <dsp:nvSpPr>
        <dsp:cNvPr id="0" name=""/>
        <dsp:cNvSpPr/>
      </dsp:nvSpPr>
      <dsp:spPr>
        <a:xfrm>
          <a:off x="3466267" y="146"/>
          <a:ext cx="1230510" cy="79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Риск инфляции</a:t>
          </a:r>
          <a:endParaRPr lang="ru-RU" sz="1400" kern="1200" dirty="0"/>
        </a:p>
      </dsp:txBody>
      <dsp:txXfrm>
        <a:off x="3466267" y="146"/>
        <a:ext cx="1230510" cy="799832"/>
      </dsp:txXfrm>
    </dsp:sp>
    <dsp:sp modelId="{B0B72E7E-4DA4-4199-9EEF-B53CB6259BAF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2506774" y="105116"/>
              </a:moveTo>
              <a:arcTo wR="1885937" hR="1885937" stAng="17353187" swAng="10597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12A73-5ECB-4869-986A-D7C0B3EDB527}">
      <dsp:nvSpPr>
        <dsp:cNvPr id="0" name=""/>
        <dsp:cNvSpPr/>
      </dsp:nvSpPr>
      <dsp:spPr>
        <a:xfrm>
          <a:off x="5043321" y="781061"/>
          <a:ext cx="1342942" cy="1123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Риск снижения платежеспособности налогоплательщиков</a:t>
          </a:r>
          <a:endParaRPr lang="ru-RU" sz="1200" kern="1200" dirty="0"/>
        </a:p>
      </dsp:txBody>
      <dsp:txXfrm>
        <a:off x="5043321" y="781061"/>
        <a:ext cx="1342942" cy="1123940"/>
      </dsp:txXfrm>
    </dsp:sp>
    <dsp:sp modelId="{4C5C2366-2377-48F7-A0EE-F03A8FDC7B77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3734836" y="1514002"/>
              </a:moveTo>
              <a:arcTo wR="1885937" hR="1885937" stAng="20917551" swAng="16696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C8571-97E7-45D6-B24D-80F40BA6C0EB}">
      <dsp:nvSpPr>
        <dsp:cNvPr id="0" name=""/>
        <dsp:cNvSpPr/>
      </dsp:nvSpPr>
      <dsp:spPr>
        <a:xfrm>
          <a:off x="5099537" y="2829052"/>
          <a:ext cx="1230510" cy="79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Риск ритмичности поступлений и платежей</a:t>
          </a:r>
          <a:endParaRPr lang="ru-RU" sz="1400" kern="1200" dirty="0"/>
        </a:p>
      </dsp:txBody>
      <dsp:txXfrm>
        <a:off x="5099537" y="2829052"/>
        <a:ext cx="1230510" cy="799832"/>
      </dsp:txXfrm>
    </dsp:sp>
    <dsp:sp modelId="{058A6CF2-B58A-43C7-BCF5-828E85A99BAB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3205473" y="3233374"/>
              </a:moveTo>
              <a:arcTo wR="1885937" hR="1885937" stAng="2735963" swAng="11661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607AC-E247-492E-9127-C3AB31DBCD38}">
      <dsp:nvSpPr>
        <dsp:cNvPr id="0" name=""/>
        <dsp:cNvSpPr/>
      </dsp:nvSpPr>
      <dsp:spPr>
        <a:xfrm>
          <a:off x="3291412" y="3772021"/>
          <a:ext cx="1580222" cy="79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Риск несбалансированности бюджета</a:t>
          </a:r>
          <a:endParaRPr lang="ru-RU" sz="1400" kern="1200" dirty="0"/>
        </a:p>
      </dsp:txBody>
      <dsp:txXfrm>
        <a:off x="3291412" y="3772021"/>
        <a:ext cx="1580222" cy="799832"/>
      </dsp:txXfrm>
    </dsp:sp>
    <dsp:sp modelId="{C66EB95C-00D4-4141-8D63-D768A1B8B215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1089934" y="3595656"/>
              </a:moveTo>
              <a:arcTo wR="1885937" hR="1885937" stAng="6897932" swAng="11661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E5786-E3C8-4A33-ADC9-FC42A8252851}">
      <dsp:nvSpPr>
        <dsp:cNvPr id="0" name=""/>
        <dsp:cNvSpPr/>
      </dsp:nvSpPr>
      <dsp:spPr>
        <a:xfrm>
          <a:off x="1701271" y="2829052"/>
          <a:ext cx="1493963" cy="79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Риск зависимости от внешних источников</a:t>
          </a:r>
          <a:endParaRPr lang="ru-RU" sz="1400" kern="1200" dirty="0"/>
        </a:p>
      </dsp:txBody>
      <dsp:txXfrm>
        <a:off x="1701271" y="2829052"/>
        <a:ext cx="1493963" cy="799832"/>
      </dsp:txXfrm>
    </dsp:sp>
    <dsp:sp modelId="{3D8A933F-279D-4839-9BD4-D438F1827022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76779" y="2418580"/>
              </a:moveTo>
              <a:arcTo wR="1885937" hR="1885937" stAng="9815688" swAng="19686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09447-745B-4E93-B9C6-E45858AA0FB4}">
      <dsp:nvSpPr>
        <dsp:cNvPr id="0" name=""/>
        <dsp:cNvSpPr/>
      </dsp:nvSpPr>
      <dsp:spPr>
        <a:xfrm>
          <a:off x="1690935" y="943115"/>
          <a:ext cx="1514635" cy="79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Риск экономического кризиса</a:t>
          </a:r>
          <a:endParaRPr lang="ru-RU" sz="1400" kern="1200" dirty="0"/>
        </a:p>
      </dsp:txBody>
      <dsp:txXfrm>
        <a:off x="1690935" y="943115"/>
        <a:ext cx="1514635" cy="799832"/>
      </dsp:txXfrm>
    </dsp:sp>
    <dsp:sp modelId="{692E2CBC-2F1E-479B-8AD2-A4A18E3D338C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567723" y="537208"/>
              </a:moveTo>
              <a:arcTo wR="1885937" hR="1885937" stAng="13539333" swAng="15030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0.4459</cdr:x>
      <cdr:y>0.51366</cdr:y>
    </cdr:from>
    <cdr:to>
      <cdr:x>0.55109</cdr:x>
      <cdr:y>0.70544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8819893">
          <a:off x="3714776" y="3000380"/>
          <a:ext cx="1143008" cy="928686"/>
        </a:xfrm>
        <a:prstGeom xmlns:a="http://schemas.openxmlformats.org/drawingml/2006/main" prst="downArrow">
          <a:avLst>
            <a:gd name="adj1" fmla="val 31539"/>
            <a:gd name="adj2" fmla="val 50000"/>
          </a:avLst>
        </a:prstGeom>
        <a:gradFill xmlns:a="http://schemas.openxmlformats.org/drawingml/2006/main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0.42613</cdr:x>
      <cdr:y>0</cdr:y>
    </cdr:from>
    <cdr:to>
      <cdr:x>0.6082</cdr:x>
      <cdr:y>0.27136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40137" y="0"/>
          <a:ext cx="1555303" cy="13716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0.641</cdr:x>
      <cdr:y>0.21528</cdr:y>
    </cdr:from>
    <cdr:to>
      <cdr:x>0.72905</cdr:x>
      <cdr:y>0.27449</cdr:y>
    </cdr:to>
    <cdr:sp macro="" textlink="">
      <cdr:nvSpPr>
        <cdr:cNvPr id="3" name="Пятиугольник 2"/>
        <cdr:cNvSpPr/>
      </cdr:nvSpPr>
      <cdr:spPr>
        <a:xfrm xmlns:a="http://schemas.openxmlformats.org/drawingml/2006/main" rot="20920844">
          <a:off x="3943750" y="849067"/>
          <a:ext cx="541729" cy="233523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101,9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0.41978</cdr:x>
      <cdr:y>0.25222</cdr:y>
    </cdr:from>
    <cdr:to>
      <cdr:x>0.50935</cdr:x>
      <cdr:y>0.31237</cdr:y>
    </cdr:to>
    <cdr:sp macro="" textlink="">
      <cdr:nvSpPr>
        <cdr:cNvPr id="4" name="Пятиугольник 3"/>
        <cdr:cNvSpPr/>
      </cdr:nvSpPr>
      <cdr:spPr>
        <a:xfrm xmlns:a="http://schemas.openxmlformats.org/drawingml/2006/main" rot="20920844">
          <a:off x="2582706" y="994746"/>
          <a:ext cx="551056" cy="237231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106,5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0.64048</cdr:x>
      <cdr:y>0.14751</cdr:y>
    </cdr:from>
    <cdr:to>
      <cdr:x>0.73035</cdr:x>
      <cdr:y>0.2034</cdr:y>
    </cdr:to>
    <cdr:sp macro="" textlink="">
      <cdr:nvSpPr>
        <cdr:cNvPr id="6" name="Пятиугольник 5"/>
        <cdr:cNvSpPr/>
      </cdr:nvSpPr>
      <cdr:spPr>
        <a:xfrm xmlns:a="http://schemas.openxmlformats.org/drawingml/2006/main" rot="20920844">
          <a:off x="3940551" y="581768"/>
          <a:ext cx="552927" cy="220430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112,9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0.42653</cdr:x>
      <cdr:y>0.17021</cdr:y>
    </cdr:from>
    <cdr:to>
      <cdr:x>0.51421</cdr:x>
      <cdr:y>0.22846</cdr:y>
    </cdr:to>
    <cdr:sp macro="" textlink="">
      <cdr:nvSpPr>
        <cdr:cNvPr id="7" name="Пятиугольник 6"/>
        <cdr:cNvSpPr/>
      </cdr:nvSpPr>
      <cdr:spPr>
        <a:xfrm xmlns:a="http://schemas.openxmlformats.org/drawingml/2006/main" rot="336768">
          <a:off x="2624247" y="671296"/>
          <a:ext cx="539452" cy="229728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87,7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0.64142</cdr:x>
      <cdr:y>0.06887</cdr:y>
    </cdr:from>
    <cdr:to>
      <cdr:x>0.73191</cdr:x>
      <cdr:y>0.12286</cdr:y>
    </cdr:to>
    <cdr:sp macro="" textlink="">
      <cdr:nvSpPr>
        <cdr:cNvPr id="9" name="Пятиугольник 8"/>
        <cdr:cNvSpPr/>
      </cdr:nvSpPr>
      <cdr:spPr>
        <a:xfrm xmlns:a="http://schemas.openxmlformats.org/drawingml/2006/main" rot="20920844">
          <a:off x="3946337" y="271620"/>
          <a:ext cx="556741" cy="212930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112,4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0.43302</cdr:x>
      <cdr:y>0.07445</cdr:y>
    </cdr:from>
    <cdr:to>
      <cdr:x>0.52683</cdr:x>
      <cdr:y>0.13084</cdr:y>
    </cdr:to>
    <cdr:sp macro="" textlink="">
      <cdr:nvSpPr>
        <cdr:cNvPr id="10" name="Пятиугольник 9"/>
        <cdr:cNvSpPr/>
      </cdr:nvSpPr>
      <cdr:spPr>
        <a:xfrm xmlns:a="http://schemas.openxmlformats.org/drawingml/2006/main" rot="449772">
          <a:off x="2664171" y="302092"/>
          <a:ext cx="577168" cy="228811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89,2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0.43039</cdr:x>
      <cdr:y>0.9612</cdr:y>
    </cdr:from>
    <cdr:to>
      <cdr:x>0.4629</cdr:x>
      <cdr:y>0.98535</cdr:y>
    </cdr:to>
    <cdr:sp macro="" textlink="">
      <cdr:nvSpPr>
        <cdr:cNvPr id="11" name="Пятиугольник 10"/>
        <cdr:cNvSpPr/>
      </cdr:nvSpPr>
      <cdr:spPr>
        <a:xfrm xmlns:a="http://schemas.openxmlformats.org/drawingml/2006/main">
          <a:off x="2647958" y="3790959"/>
          <a:ext cx="200018" cy="95248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0.47373</cdr:x>
      <cdr:y>0.93427</cdr:y>
    </cdr:from>
    <cdr:to>
      <cdr:x>0.84529</cdr:x>
      <cdr:y>0.99984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14650" y="3790950"/>
          <a:ext cx="2286000" cy="26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темп роста, снижения %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0.42184</cdr:x>
      <cdr:y>0.53623</cdr:y>
    </cdr:from>
    <cdr:to>
      <cdr:x>0.51272</cdr:x>
      <cdr:y>0.58668</cdr:y>
    </cdr:to>
    <cdr:sp macro="" textlink="">
      <cdr:nvSpPr>
        <cdr:cNvPr id="13" name="Пятиугольник 12"/>
        <cdr:cNvSpPr/>
      </cdr:nvSpPr>
      <cdr:spPr>
        <a:xfrm xmlns:a="http://schemas.openxmlformats.org/drawingml/2006/main" rot="990184">
          <a:off x="2595377" y="2175834"/>
          <a:ext cx="559140" cy="204708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62,7</a:t>
          </a:r>
        </a:p>
      </cdr:txBody>
    </cdr:sp>
  </cdr:relSizeAnchor>
  <cdr:relSizeAnchor xmlns:cdr="http://schemas.openxmlformats.org/drawingml/2006/chartDrawing">
    <cdr:from>
      <cdr:x>0.63989</cdr:x>
      <cdr:y>0.51685</cdr:y>
    </cdr:from>
    <cdr:to>
      <cdr:x>0.72865</cdr:x>
      <cdr:y>0.56895</cdr:y>
    </cdr:to>
    <cdr:sp macro="" textlink="">
      <cdr:nvSpPr>
        <cdr:cNvPr id="14" name="Пятиугольник 13"/>
        <cdr:cNvSpPr/>
      </cdr:nvSpPr>
      <cdr:spPr>
        <a:xfrm xmlns:a="http://schemas.openxmlformats.org/drawingml/2006/main" rot="1071227">
          <a:off x="3936933" y="2097196"/>
          <a:ext cx="546097" cy="211404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48,0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0.37607</cdr:x>
      <cdr:y>0.06579</cdr:y>
    </cdr:from>
    <cdr:to>
      <cdr:x>0.47863</cdr:x>
      <cdr:y>0.13158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2800" y="3810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8B83-9EDC-4251-A507-2B6A67251E8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2471-63FE-47A3-B743-09358E4A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5883" y="1969007"/>
            <a:ext cx="7677911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86828" y="1937004"/>
            <a:ext cx="1059179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785A-5954-4697-9B3C-E5A838A48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0FDD-9FB4-4B84-A2B6-31C0BF59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060" y="1700910"/>
            <a:ext cx="5881878" cy="244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package" Target="../embeddings/_____Microsoft_Office_Excel6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5.jpeg"/><Relationship Id="rId7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image" Target="../media/image8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7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jpeg"/><Relationship Id="rId2" Type="http://schemas.openxmlformats.org/officeDocument/2006/relationships/image" Target="../media/image31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jpeg"/><Relationship Id="rId28" Type="http://schemas.openxmlformats.org/officeDocument/2006/relationships/image" Target="../media/image8.jpe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12" Type="http://schemas.openxmlformats.org/officeDocument/2006/relationships/image" Target="../media/image65.png"/><Relationship Id="rId17" Type="http://schemas.openxmlformats.org/officeDocument/2006/relationships/image" Target="../media/image8.jpeg"/><Relationship Id="rId2" Type="http://schemas.openxmlformats.org/officeDocument/2006/relationships/image" Target="../media/image4.pn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1.png"/><Relationship Id="rId21" Type="http://schemas.openxmlformats.org/officeDocument/2006/relationships/image" Target="../media/image87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4.png"/><Relationship Id="rId16" Type="http://schemas.openxmlformats.org/officeDocument/2006/relationships/image" Target="../media/image83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hyperlink" Target="http://www.admkonda.ru/" TargetMode="External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88.jpe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9.jpe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mailto:komfinkonda@bk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da@wsmail.ru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43119"/>
            <a:ext cx="9143999" cy="171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0" y="2743200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5647" y="3384803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631060" y="1447800"/>
            <a:ext cx="5881878" cy="3293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5080" algn="ctr"/>
            <a:r>
              <a:rPr lang="ru-RU" spc="-20" dirty="0" smtClean="0"/>
              <a:t>БЮДЖЕТ ДЛЯ ГРАЖДАН</a:t>
            </a:r>
          </a:p>
          <a:p>
            <a:pPr marL="99695" marR="5080" algn="ctr"/>
            <a:endParaRPr lang="ru-RU" spc="-20" dirty="0" smtClean="0"/>
          </a:p>
          <a:p>
            <a:pPr marL="99695" marR="5080" algn="ctr"/>
            <a:r>
              <a:rPr lang="ru-RU" sz="1800" spc="-20" dirty="0" smtClean="0"/>
              <a:t>(к </a:t>
            </a:r>
            <a:r>
              <a:rPr lang="ru-RU" sz="1800" spc="-10" dirty="0" smtClean="0"/>
              <a:t>проекту </a:t>
            </a:r>
            <a:r>
              <a:rPr lang="ru-RU" sz="1800" spc="-40" dirty="0" smtClean="0"/>
              <a:t>бюджета</a:t>
            </a:r>
          </a:p>
          <a:p>
            <a:pPr marL="99695" marR="5080" algn="ctr">
              <a:lnSpc>
                <a:spcPct val="100000"/>
              </a:lnSpc>
            </a:pPr>
            <a:r>
              <a:rPr lang="ru-RU" sz="1800" spc="-40" dirty="0" smtClean="0"/>
              <a:t>муниципального образования </a:t>
            </a:r>
          </a:p>
          <a:p>
            <a:pPr marL="99695" marR="5080" algn="ctr">
              <a:lnSpc>
                <a:spcPct val="100000"/>
              </a:lnSpc>
            </a:pPr>
            <a:r>
              <a:rPr lang="ru-RU" sz="1800" spc="-40" dirty="0" smtClean="0"/>
              <a:t>Кондинский район на 2016 год)</a:t>
            </a:r>
            <a:endParaRPr lang="ru-RU" sz="1800" spc="-80" dirty="0" smtClean="0"/>
          </a:p>
          <a:p>
            <a:pPr marL="99695" marR="5080" algn="ctr">
              <a:lnSpc>
                <a:spcPct val="100000"/>
              </a:lnSpc>
            </a:pPr>
            <a:endParaRPr lang="ru-RU" spc="-40" dirty="0" smtClean="0"/>
          </a:p>
        </p:txBody>
      </p:sp>
      <p:sp>
        <p:nvSpPr>
          <p:cNvPr id="11" name="object 11"/>
          <p:cNvSpPr txBox="1"/>
          <p:nvPr/>
        </p:nvSpPr>
        <p:spPr>
          <a:xfrm>
            <a:off x="5794628" y="5199888"/>
            <a:ext cx="254889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lang="ru-RU" sz="1800" b="1" spc="-5" dirty="0" smtClean="0">
                <a:latin typeface="Times New Roman"/>
                <a:cs typeface="Times New Roman"/>
              </a:rPr>
              <a:t>Комитет по финансам и налоговой политике администрации Кондинского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и доля налогов, подлежащих уплате в бюджет    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Кондинского района в 2016 году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9"/>
          <p:cNvGraphicFramePr>
            <a:graphicFrameLocks noGrp="1"/>
          </p:cNvGraphicFramePr>
          <p:nvPr/>
        </p:nvGraphicFramePr>
        <p:xfrm>
          <a:off x="550863" y="1066800"/>
          <a:ext cx="8542337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43000" y="1143000"/>
            <a:ext cx="2357438" cy="12858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Федеральные налоги и сборы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72200" y="2636838"/>
            <a:ext cx="2362200" cy="1357312"/>
          </a:xfrm>
          <a:prstGeom prst="rect">
            <a:avLst/>
          </a:pr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 Налог на 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имущество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физических лиц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 Земельный налог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6325" y="1125538"/>
            <a:ext cx="2286000" cy="12858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Местные налоги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75" y="2571750"/>
            <a:ext cx="3143250" cy="3357563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 Налог на доходы                        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физических лиц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 Акцизы</a:t>
            </a:r>
          </a:p>
          <a:p>
            <a:pPr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 Специальные налоговые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режимы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 Госпошлина</a:t>
            </a:r>
          </a:p>
          <a:p>
            <a:pPr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доходов бюджета Кондинского района на 2014-2016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12"/>
          <p:cNvGraphicFramePr>
            <a:graphicFrameLocks noGrp="1"/>
          </p:cNvGraphicFramePr>
          <p:nvPr/>
        </p:nvGraphicFramePr>
        <p:xfrm>
          <a:off x="50800" y="1052512"/>
          <a:ext cx="8842375" cy="529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неналоговых доходов бюджета Кондинского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района на 2014-2016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1"/>
          <p:cNvGraphicFramePr>
            <a:graphicFrameLocks noGrp="1"/>
          </p:cNvGraphicFramePr>
          <p:nvPr/>
        </p:nvGraphicFramePr>
        <p:xfrm>
          <a:off x="279400" y="1052512"/>
          <a:ext cx="8613775" cy="529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Кондинского района на 2014 – 2016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1"/>
          <p:cNvGraphicFramePr>
            <a:graphicFrameLocks noGrp="1"/>
          </p:cNvGraphicFramePr>
          <p:nvPr/>
        </p:nvGraphicFramePr>
        <p:xfrm>
          <a:off x="152401" y="990600"/>
          <a:ext cx="8991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Налоговые льготы и объем выпадающих доходов </a:t>
            </a:r>
            <a:br>
              <a:rPr lang="ru-RU" sz="2400" spc="-10" dirty="0" smtClean="0">
                <a:solidFill>
                  <a:srgbClr val="0C0CFF"/>
                </a:solidFill>
              </a:rPr>
            </a:br>
            <a:r>
              <a:rPr lang="ru-RU" sz="2400" spc="-10" dirty="0" smtClean="0">
                <a:solidFill>
                  <a:srgbClr val="0C0CFF"/>
                </a:solidFill>
              </a:rPr>
              <a:t>в связи с введением таких льгот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5800" y="1220724"/>
          <a:ext cx="7619999" cy="5198395"/>
        </p:xfrm>
        <a:graphic>
          <a:graphicData uri="http://schemas.openxmlformats.org/drawingml/2006/table">
            <a:tbl>
              <a:tblPr/>
              <a:tblGrid>
                <a:gridCol w="838200"/>
                <a:gridCol w="2895934"/>
                <a:gridCol w="626524"/>
                <a:gridCol w="758249"/>
                <a:gridCol w="748493"/>
                <a:gridCol w="1752599"/>
              </a:tblGrid>
              <a:tr h="14325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Наименование налога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закона, нормативного акта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Сумма выпадающих доходов, тыс.рублей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7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Решение Думы Кондинского района от 15.11.2007 года № 467 «Об установлении налога на имущество физических лиц на межселенных территориях муниципального образования Кондинский район» (с учетом изменений и дополнений), проект решения Думы Кондинского района «Об установлении на межселенных территориях муниципального образования Кондинский район налога на имущество физических лиц»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 1 января 2015 года введен новый порядок расчета налога на имущество физических лиц исходя из кадастровой стоимости недвижимости. В связи с изменением  порядка предоставления налоговых льгот по налогу на имущество физических лиц, достоверно определить сумму выпадающих доходов бюджета на 2016 год не представляется возможным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Закон Российской Федерации от 09.12.1991 года № 2003-1 «О налогах на имущество физических лиц», Налоговый кодекс Российской Федерации гл.32, ст.407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0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Решение Думы Кондинского района от 20.09.2007 года № 429 «Об утверждении Положения о земельном налоге на территории муниципального образования Кондинский район» (с учетом изменений и дополнений)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Налоговый кодекс Российской Федерации гл.31, ст.395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692,0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692,0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640,0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748,0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692,0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640,0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748,0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692,0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692,0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Основные (крупные) налогоплательщики в муниципальном образовании Кондинский район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3400" y="1397000"/>
          <a:ext cx="7924799" cy="4698996"/>
        </p:xfrm>
        <a:graphic>
          <a:graphicData uri="http://schemas.openxmlformats.org/drawingml/2006/table">
            <a:tbl>
              <a:tblPr/>
              <a:tblGrid>
                <a:gridCol w="7924799"/>
              </a:tblGrid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АО  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Транснефть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 – Сибирь»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БУ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Кондинская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районная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больница»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«ЛУКОЙЛ - Западная Сибирь»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45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Филиал казенного учреждения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Центроспас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Югория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» </a:t>
                      </a: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по Кондинскому  району </a:t>
                      </a: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«Завод МДФ»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ОМВД России по Кондинскому району</a:t>
                      </a: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«СГК - Бурение»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Юкатекс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  -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Югра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395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Сервисный центр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Урайэнергонефть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» 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Западно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 - Сибирского </a:t>
                      </a: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регионального управления Общества с ограниченной ответственностью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«ЛУКОЙЛ -ЭНЕРГОСЕТИ»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ЗАО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Турсунт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» 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264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Динамика и структура доходов за 2013-2015 годы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81001" y="1066798"/>
          <a:ext cx="8229601" cy="4030316"/>
        </p:xfrm>
        <a:graphic>
          <a:graphicData uri="http://schemas.openxmlformats.org/drawingml/2006/table">
            <a:tbl>
              <a:tblPr/>
              <a:tblGrid>
                <a:gridCol w="1908667"/>
                <a:gridCol w="1023371"/>
                <a:gridCol w="925906"/>
                <a:gridCol w="836564"/>
                <a:gridCol w="836564"/>
                <a:gridCol w="836564"/>
                <a:gridCol w="797985"/>
                <a:gridCol w="1063980"/>
              </a:tblGrid>
              <a:tr h="329737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 показателя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Исполнено 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Отклонение 2014 к 2013 году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 к 2013 году (%)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Отклонение 2015 к 2014 году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 к 2014 году (%)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 год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 год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 год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Налоговые доходы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333300"/>
                          </a:solidFill>
                          <a:latin typeface="Arial"/>
                        </a:rPr>
                        <a:t>734 852,60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837 219,40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550 051,00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102 366,80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114%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-287 168,40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66%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Неналоговые доходы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232 644,30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122 615,80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125 508,60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-110 028,50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2 892,80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102%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Безвозмездные поступления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3 729 522,00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3 568 196,20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4 481 801,90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-161 325,80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913 605,70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126%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 доходов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333300"/>
                          </a:solidFill>
                          <a:latin typeface="Arial"/>
                        </a:rPr>
                        <a:t>4 697 018,90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4 528 031,40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5 157 361,50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-168 987,50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629 330,10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114%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Всего расходов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333300"/>
                          </a:solidFill>
                          <a:latin typeface="Arial"/>
                        </a:rPr>
                        <a:t>5 249 827,20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4 493 227,30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5 108 669,00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-756 599,90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86%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615 441,70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114%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Профицит (+), дефицит (-)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-552 808,30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34 804,10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48 692,50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52601" y="1523998"/>
          <a:ext cx="6857999" cy="4876803"/>
        </p:xfrm>
        <a:graphic>
          <a:graphicData uri="http://schemas.openxmlformats.org/drawingml/2006/table">
            <a:tbl>
              <a:tblPr/>
              <a:tblGrid>
                <a:gridCol w="1034590"/>
                <a:gridCol w="726236"/>
                <a:gridCol w="862720"/>
                <a:gridCol w="862720"/>
                <a:gridCol w="948654"/>
                <a:gridCol w="1036276"/>
                <a:gridCol w="1386803"/>
              </a:tblGrid>
              <a:tr h="1795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40776" marR="407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бюджет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бюджет на 01.11.2015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 от уточненного бюджета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Межбюджетные, всего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948 735,7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292 142,4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550 608,5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654 481,1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471 985,7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72,1%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всего,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538 242,0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276 673,0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279 545,3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282 820,3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318 910,3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112,8%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9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292 503,0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267 717,0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279 545,3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276 872,0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318 910,3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115,2%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сбалансированность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245 739,0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8 956,0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5 948,3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297 010,3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3 705,6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0,0 %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25 260,0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4 850,9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58 161,8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5 428,9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4 420,7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81,4%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88 223,4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6 912,9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212 901,4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366 231,9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148 654,7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40,6%</a:t>
                      </a:r>
                    </a:p>
                  </a:txBody>
                  <a:tcPr marL="40776" marR="407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9400" y="123365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endParaRPr lang="ru-RU" sz="1400" b="1" dirty="0">
              <a:solidFill>
                <a:srgbClr val="A846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0" y="1059106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3833" y="0"/>
            <a:ext cx="9140167" cy="114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Межбюджетные трансферты городским и сельским                   поселениям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Кондинского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района на 2013-2016 годы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02-2223\Рабочий стол\Для презентации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1371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C:\Documents and Settings\02-2223\Рабочий стол\Для презентации\Каталог сайтов - Кондинский район_files\h.png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57200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Размер дотации на выравнивание бюджетам городских и сельских поселений </a:t>
            </a:r>
            <a:r>
              <a:rPr lang="ru-RU" sz="2000" b="1" dirty="0" err="1" smtClean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Кондинского</a:t>
            </a:r>
            <a:r>
              <a:rPr lang="ru-RU" sz="2000" b="1" dirty="0" smtClean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 района на 2013-2016 годы</a:t>
            </a:r>
            <a:endParaRPr lang="ru-RU" sz="2000" dirty="0" smtClean="0">
              <a:solidFill>
                <a:srgbClr val="A846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3400" y="2971800"/>
          <a:ext cx="4752975" cy="2667000"/>
        </p:xfrm>
        <a:graphic>
          <a:graphicData uri="http://schemas.openxmlformats.org/presentationml/2006/ole">
            <p:oleObj spid="_x0000_s102402" name="Лист" r:id="rId4" imgW="9648634" imgH="3971925" progId="Excel.Sheet.12">
              <p:embed/>
            </p:oleObj>
          </a:graphicData>
        </a:graphic>
      </p:graphicFrame>
      <p:graphicFrame>
        <p:nvGraphicFramePr>
          <p:cNvPr id="1029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357813" y="1928813"/>
          <a:ext cx="3505200" cy="4371975"/>
        </p:xfrm>
        <a:graphic>
          <a:graphicData uri="http://schemas.openxmlformats.org/presentationml/2006/ole">
            <p:oleObj spid="_x0000_s102403" name="Диаграмма" r:id="rId5" imgW="3505010" imgH="43719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0"/>
            <a:ext cx="7848600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Сравнительная таблица по объему Районного фонда финансовой поддержки поселений (тыс.рублей)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27719" y="28955"/>
            <a:ext cx="716279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3847" y="1098803"/>
            <a:ext cx="557783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233488"/>
            <a:ext cx="1857375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://konda-smi.ru/vestnik/fres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3400" y="1524002"/>
          <a:ext cx="8229600" cy="3962399"/>
        </p:xfrm>
        <a:graphic>
          <a:graphicData uri="http://schemas.openxmlformats.org/drawingml/2006/table">
            <a:tbl>
              <a:tblPr/>
              <a:tblGrid>
                <a:gridCol w="1971803"/>
                <a:gridCol w="1648474"/>
                <a:gridCol w="1455576"/>
                <a:gridCol w="1835857"/>
                <a:gridCol w="1317890"/>
              </a:tblGrid>
              <a:tr h="134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Область / округ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Район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Численность населения (чел.)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РФФПП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(тыс. рублей)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РФФПП на 1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жителя (тыс. рублей)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ХМАО -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Югра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Кондинский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32 073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318 910,3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9,9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ХМАО -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Югра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Советский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48 498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256 601,9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5,3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ХМАО - Югра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Октябрьский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29 567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132 924,2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4,5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Курганская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Далматовский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26 798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24 533,0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0,9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Челябинская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Увельский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31 200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11 663,0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Челябинская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Чебаркульский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29 800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8 715,0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334003"/>
            <a:ext cx="9144000" cy="167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3400" y="1305342"/>
            <a:ext cx="762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Начиная с 2014 года все финансовые органы страны составляют на регулярной основе отдельный аналитический документ «Бюджет для граждан», который должен содержать основные положения проекта закона о бюджете и отчета о его исполнении в доступной и понятной форме.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основными положениями проекта бюджета муниципального образования Кондинский район на 2016 год.</a:t>
            </a: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Объем долга муниципального образования Кондинский район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6129" name="Object 2"/>
          <p:cNvGraphicFramePr>
            <a:graphicFrameLocks noGrp="1" noChangeAspect="1"/>
          </p:cNvGraphicFramePr>
          <p:nvPr/>
        </p:nvGraphicFramePr>
        <p:xfrm>
          <a:off x="1563688" y="1828800"/>
          <a:ext cx="1550987" cy="276225"/>
        </p:xfrm>
        <a:graphic>
          <a:graphicData uri="http://schemas.openxmlformats.org/presentationml/2006/ole">
            <p:oleObj spid="_x0000_s176129" name="Worksheet" r:id="rId7" imgW="1857280" imgH="333248" progId="Excel.Sheet.8">
              <p:embed/>
            </p:oleObj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52400" y="1524000"/>
          <a:ext cx="876299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Расчет предельных показателей для получения кредитов  с учетом ограничений  БК РФ 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1452046"/>
          <a:ext cx="6096000" cy="3953908"/>
        </p:xfrm>
        <a:graphic>
          <a:graphicData uri="http://schemas.openxmlformats.org/drawingml/2006/table">
            <a:tbl>
              <a:tblPr/>
              <a:tblGrid>
                <a:gridCol w="268054"/>
                <a:gridCol w="1601624"/>
                <a:gridCol w="884579"/>
                <a:gridCol w="884579"/>
                <a:gridCol w="947125"/>
                <a:gridCol w="759487"/>
                <a:gridCol w="750552"/>
              </a:tblGrid>
              <a:tr h="13407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(тыс. руб.)</a:t>
                      </a: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49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№ п/п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ст.107 пред объем МД 100%                 (до 01.01.2018г)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ст.107 верхний предел муниципального долга на 01.01.2017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ст. 92.1 дефицит бюджета 10% (п.3)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ст.111 пред. объем расходов по обслуж долга 15% от расходов минус субвенции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ст.106 пред. объем заимствований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5&lt;4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11&lt;10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5&lt;(6-7)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6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 всего: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390 947,30   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390 947,30   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5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всего минус субвенция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2 153 620,60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5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поступлений налоговых доходов по дополнительному нормативу отчислений ( по НДФЛ) 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  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Расчет: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390 947,30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52 494,90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39 094,70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323 043,10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полученные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75 496,40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погашенные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140 589,80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дефицит/+ профицит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 продажи акций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остатки средств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 (люфт для кредита):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39 094,70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-65 093,40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утвержденный: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-63 171,50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люфт на получение БК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-102 266,20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4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решение о бюджете муниципального образовния Кондинский район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315 450,90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52 494,80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-63 171,50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9 243,00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39" cy="1250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7655" y="0"/>
            <a:ext cx="797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8847" y="0"/>
            <a:ext cx="835151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478" rIns="0" bIns="0" rtlCol="0">
            <a:spAutoFit/>
          </a:bodyPr>
          <a:lstStyle/>
          <a:p>
            <a:pPr marL="1073785">
              <a:lnSpc>
                <a:spcPct val="100000"/>
              </a:lnSpc>
            </a:pPr>
            <a:r>
              <a:rPr sz="4400" spc="-10" dirty="0"/>
              <a:t>Динамика </a:t>
            </a:r>
            <a:r>
              <a:rPr sz="4400" spc="-55" dirty="0"/>
              <a:t>расходов</a:t>
            </a:r>
            <a:r>
              <a:rPr sz="4400" spc="-110" dirty="0"/>
              <a:t> </a:t>
            </a:r>
            <a:r>
              <a:rPr sz="4400" spc="-40" dirty="0"/>
              <a:t>бюджета</a:t>
            </a:r>
            <a:endParaRPr sz="4400"/>
          </a:p>
        </p:txBody>
      </p:sp>
      <p:pic>
        <p:nvPicPr>
          <p:cNvPr id="5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Диаграмма 39"/>
          <p:cNvGraphicFramePr/>
          <p:nvPr/>
        </p:nvGraphicFramePr>
        <p:xfrm>
          <a:off x="228600" y="1752600"/>
          <a:ext cx="86106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6" name="object 47"/>
          <p:cNvSpPr txBox="1"/>
          <p:nvPr/>
        </p:nvSpPr>
        <p:spPr>
          <a:xfrm>
            <a:off x="7364348" y="1828800"/>
            <a:ext cx="98933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25"/>
              </a:lnSpc>
            </a:pPr>
            <a:r>
              <a:rPr sz="1400" b="1" smtClean="0">
                <a:latin typeface="Times New Roman"/>
                <a:cs typeface="Times New Roman"/>
              </a:rPr>
              <a:t>млн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74" cy="1235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0"/>
            <a:ext cx="8095488" cy="105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60664" y="0"/>
            <a:ext cx="783335" cy="1056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0">
              <a:lnSpc>
                <a:spcPct val="100000"/>
              </a:lnSpc>
            </a:pPr>
            <a:r>
              <a:rPr sz="4400" spc="-20" dirty="0"/>
              <a:t>Структура </a:t>
            </a:r>
            <a:r>
              <a:rPr sz="4400" spc="-55" dirty="0"/>
              <a:t>расходов</a:t>
            </a:r>
            <a:r>
              <a:rPr sz="4400" spc="-60" dirty="0"/>
              <a:t> </a:t>
            </a:r>
            <a:r>
              <a:rPr sz="4400" spc="-40" dirty="0"/>
              <a:t>бюджета</a:t>
            </a:r>
            <a:endParaRPr sz="4400"/>
          </a:p>
        </p:txBody>
      </p:sp>
      <p:sp>
        <p:nvSpPr>
          <p:cNvPr id="44" name="object 44"/>
          <p:cNvSpPr/>
          <p:nvPr/>
        </p:nvSpPr>
        <p:spPr>
          <a:xfrm>
            <a:off x="1737360" y="1277111"/>
            <a:ext cx="1751076" cy="757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7332" y="1277111"/>
            <a:ext cx="539495" cy="757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36750" y="1364107"/>
            <a:ext cx="132461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2016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год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6" name="Picture 5" descr="Герб-3вариан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Диаграмма 67"/>
          <p:cNvGraphicFramePr/>
          <p:nvPr/>
        </p:nvGraphicFramePr>
        <p:xfrm>
          <a:off x="0" y="1066800"/>
          <a:ext cx="8915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74" cy="1235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0"/>
            <a:ext cx="8095488" cy="105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60664" y="0"/>
            <a:ext cx="783335" cy="1056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0">
              <a:lnSpc>
                <a:spcPct val="100000"/>
              </a:lnSpc>
            </a:pPr>
            <a:r>
              <a:rPr sz="4400" spc="-20" dirty="0"/>
              <a:t>Структура </a:t>
            </a:r>
            <a:r>
              <a:rPr sz="4400" spc="-55" dirty="0"/>
              <a:t>расходов</a:t>
            </a:r>
            <a:r>
              <a:rPr sz="4400" spc="-60" dirty="0"/>
              <a:t> </a:t>
            </a:r>
            <a:r>
              <a:rPr sz="4400" spc="-40" dirty="0"/>
              <a:t>бюджета</a:t>
            </a:r>
            <a:endParaRPr sz="4400"/>
          </a:p>
        </p:txBody>
      </p:sp>
      <p:sp>
        <p:nvSpPr>
          <p:cNvPr id="45" name="object 45"/>
          <p:cNvSpPr/>
          <p:nvPr/>
        </p:nvSpPr>
        <p:spPr>
          <a:xfrm>
            <a:off x="3037332" y="1277111"/>
            <a:ext cx="539495" cy="757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36750" y="1364107"/>
            <a:ext cx="132461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2800" b="1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</p:txBody>
      </p:sp>
      <p:pic>
        <p:nvPicPr>
          <p:cNvPr id="66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8601" y="1371600"/>
          <a:ext cx="8686798" cy="4954235"/>
        </p:xfrm>
        <a:graphic>
          <a:graphicData uri="http://schemas.openxmlformats.org/drawingml/2006/table">
            <a:tbl>
              <a:tblPr/>
              <a:tblGrid>
                <a:gridCol w="2971799"/>
                <a:gridCol w="658279"/>
                <a:gridCol w="882583"/>
                <a:gridCol w="882583"/>
                <a:gridCol w="882583"/>
                <a:gridCol w="810043"/>
                <a:gridCol w="810043"/>
                <a:gridCol w="788885"/>
              </a:tblGrid>
              <a:tr h="570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Наименование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latin typeface="Times New Roman CYR"/>
                        </a:rPr>
                        <a:t>Рз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Исполнено за 2013 год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Исполнено за 2014 год 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Отклонение 2014 года к 2013 году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Исполнено за 2015 год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Отклонение 2015 года к 2014 году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План на 2016 год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134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4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8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Общегосударственные вопросы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341 554,2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375 311,0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109,9%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410 759,4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109,4%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409 027,5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Национальная оборона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2 858,0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3 850,9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134,7%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4 487,5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116,5%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3 880,9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Times New Roman CYR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126 527,5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199 124,9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157,4%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65 327,0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32,8%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5 637,9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Национальная экономика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04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377 162,3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365 526,9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96,9%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497 430,5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136,1%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286 801,5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Жилищно-коммунальное хозяйство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1 426 323,6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1 006 317,7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70,6%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1 136 580,1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112,9%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270 098,2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Охрана окружающей среды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3 000,7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80 061,3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2668,1%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18 201,6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22,7%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2 226,8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Times New Roman Cyr"/>
                        </a:rPr>
                        <a:t>Образование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1 558 894,0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1 772 585,5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113,7%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2 255 232,8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127,2%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1 883 148,7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525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Культура и кинематография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08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121 687,0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131 015,0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107,7%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155 882,1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119,0%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145 925,6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Здравоохранение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170 006,2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19,6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0,0%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Социальная политика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252 997,0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245 357,5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97,0%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200 068,0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81,5%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149 359,8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Физическая культура и спорт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316 416,7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8 154,5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2,6%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28 788,6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353,0%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5 212,2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3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Средства массовой информации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13 193,6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13 608,3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103,1%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16 870,2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124,0%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8 672,6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3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964,3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5 167,7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535,9%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9 492,9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183,7%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9 643,0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41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14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538 242,1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287 126,5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53,3%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309 548,3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107,8%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318 910,3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8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Всего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5 249 827,2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4 493 227,3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85,6%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5 108 669,0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113,7%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3 498 545,0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Перечень и объемы расходов в разрезе муниципальных программ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" y="914398"/>
          <a:ext cx="8839201" cy="5638801"/>
        </p:xfrm>
        <a:graphic>
          <a:graphicData uri="http://schemas.openxmlformats.org/drawingml/2006/table">
            <a:tbl>
              <a:tblPr/>
              <a:tblGrid>
                <a:gridCol w="5777930"/>
                <a:gridCol w="783984"/>
                <a:gridCol w="749522"/>
                <a:gridCol w="746652"/>
                <a:gridCol w="781113"/>
              </a:tblGrid>
              <a:tr h="167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( тыс. руб.)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Наименование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Исполнено за 2015 год 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Доля расходов в общем объеме бюджета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План на 2016 год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Доля расходов в общем объеме бюджета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«Обеспечение прав и законных интересов населения Кондинского района в отдельных сферах жизнедеятельности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9 412,5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9 503,5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«Развитие образования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2 092 212,0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41,0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1 721 574,7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49,2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«Молодежь Кондинского района на 2014-2016 года и на плановый период 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12 414,1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11 374,7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345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"Подготовка и проведение празднования  70-летия Победы в Великой Отечественной войне 1941-1945 годов на 2015-2016 годы"</a:t>
                      </a:r>
                    </a:p>
                  </a:txBody>
                  <a:tcPr marL="5945" marR="5945" marT="5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3 010,2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«Развитие культуры и туризма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210 116,0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4,1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200 180,2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5,7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«Развитие физической культуры и спорта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148 287,9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2,9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128 614,3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«Содействие развитию застройки населенных пунктов Кондинского района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1 569,6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1 710,0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«Развитие агропромышленного комплекса и рынков сельскохозяйственной продукции, сырья и продовольствия в Кондинском районе на 2014-2016 и на период до 2020 года"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83 146,7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39 489,6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«Формирование на территории Кондинского района градостроительной документации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11 528,4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6 080,1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«Социально-экономическое развитие коренных малочисленных народов Севера Кондинского района на 2014-2016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5 825,7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3 983,6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«Обеспечение доступным и комфортным жильем жителей Кондинского района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560 860,4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11,0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97 441,2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2,8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"Развитие жилищно-коммунального комплекса и повышение энергетической эффективности в Кондинском районе на 2014-2016 годы и на период до 2020 года"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599 701,8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11,7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220 747,1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6,3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1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«Профилактика правонарушений в сфере общественного порядка, безопасности дорожного движения, незаконного оборота и злоупотребления наркотиками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48 609,7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43 414,2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Перечень и объемы расходов в разрезе муниципальных программ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401" y="914403"/>
          <a:ext cx="8839200" cy="5791195"/>
        </p:xfrm>
        <a:graphic>
          <a:graphicData uri="http://schemas.openxmlformats.org/drawingml/2006/table">
            <a:tbl>
              <a:tblPr/>
              <a:tblGrid>
                <a:gridCol w="5777929"/>
                <a:gridCol w="783984"/>
                <a:gridCol w="749523"/>
                <a:gridCol w="746652"/>
                <a:gridCol w="781112"/>
              </a:tblGrid>
              <a:tr h="20399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Times New Roman"/>
                        </a:rPr>
                        <a:t>Продолжение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тыс.руб.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6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Наименование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Исполнено за 2015 год 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Доля расходов в общем объеме бюджета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План на 2016 год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Доля расходов в общем объеме бюджета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68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Кондинского района "Защита населения и территорий от чрезвычайных ситуаций, обеспечение пожарной безопасности в Кондинском районе на 2014-2016 годы и на период до 2020 года"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18 416,9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17 760,0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"Обеспечение экологической безопасности Кондинского района на 2014-2016 годы и на период до 2020 года"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18 201,6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2 226,8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«Комплексное социально-экономическое развитие Кондинского района на 2014-2016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годы и </a:t>
                      </a:r>
                      <a:r>
                        <a:rPr lang="ru-RU" sz="1000" b="0" i="0" u="none" strike="noStrike" dirty="0">
                          <a:latin typeface="Times New Roman"/>
                        </a:rPr>
                        <a:t>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71 553,3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37 813,1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«Информационное общество Кондинского района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10 317,2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8 241,2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«Развитие транспортной системы Кондинского района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308 421,9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6,0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187 956,6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5,4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"Управление муниципальными финансами в муниципальном образовании Кондинский район на 2014-2016 годы и на период до 2020 года"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37 612,5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34 724,9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«Повышение эффективности предоставления финансовой помощи городским и сельским поселениям Кондинского района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309 548,3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6,1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318 910,3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9,1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«Развитие гражданского общества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3 247,7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67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"Управление муниципальным имуществом Кондинского района на 2014-2016 годы и на период до 2020 года"</a:t>
                      </a:r>
                    </a:p>
                  </a:txBody>
                  <a:tcPr marL="5945" marR="5945" marT="5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30 901,3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28 273,6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«Развитие малого и среднего предпринимательства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7 893,5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5 028,0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«Об адресной программе Кондинского района по переселению граждан из аварийного жилищного фонда на 2014-2016 годы»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66 817,3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4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«Доступная среда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399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439 042,5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8,6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373 497,3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10,7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73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ВСЕГО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5 108 669,0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100,0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3 498 545,0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100,0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943600" y="1905000"/>
            <a:ext cx="2895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7508240" cy="264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dirty="0" smtClean="0">
                <a:solidFill>
                  <a:srgbClr val="0066FF"/>
                </a:solidFill>
              </a:rPr>
              <a:t>Исполнение муниципальных программ в 2015 году</a:t>
            </a:r>
            <a:endParaRPr sz="2400" dirty="0">
              <a:solidFill>
                <a:srgbClr val="0066FF"/>
              </a:solidFill>
            </a:endParaRPr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943600" y="1524000"/>
            <a:ext cx="289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Основные причины не полного исполнения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1. Дефицит местного бюджета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2. Экономия по результатам торгов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3.  Уменьшение фактических объемов работ от планируемых работ.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4. Наличие муниципальных контрактов со сроками исполнения в 2016 году</a:t>
            </a:r>
            <a:endParaRPr lang="ru-RU" sz="1500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45859679"/>
              </p:ext>
            </p:extLst>
          </p:nvPr>
        </p:nvGraphicFramePr>
        <p:xfrm>
          <a:off x="0" y="1219200"/>
          <a:ext cx="5791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511114"/>
            <a:ext cx="750824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Реализация указов Президента РФ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399" y="761999"/>
          <a:ext cx="8839203" cy="5914622"/>
        </p:xfrm>
        <a:graphic>
          <a:graphicData uri="http://schemas.openxmlformats.org/drawingml/2006/table">
            <a:tbl>
              <a:tblPr/>
              <a:tblGrid>
                <a:gridCol w="4735286"/>
                <a:gridCol w="949420"/>
                <a:gridCol w="821885"/>
                <a:gridCol w="993111"/>
                <a:gridCol w="1339501"/>
              </a:tblGrid>
              <a:tr h="2287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Степень достижения базового значения целевых показателей из Указов Президента РФ на 31.12.2015</a:t>
                      </a:r>
                    </a:p>
                  </a:txBody>
                  <a:tcPr marL="4277" marR="4277" marT="4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Целевое значение показателя из Указа Президента, установленное на 2015 год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достигнутое  значение на 31.12.2015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Степень достижения по итогам января-октября  2015 года, 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(причины не полного освоения)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библиотечных фондов, переведенных в электронную форму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среднемесячной заработной платы педагогических работников общеобразовательных учреждений к среднемесячной заработной плате в автономном округе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56351,00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56351,00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среднемесячной заработной платы педагогических работников дошкольных образовательных учреждений к среднемесячной заработной плате в сфере общего образования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49493,00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49493,00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среднемесячной заработной платы педагогических работников учреждений дополнительного образования к среднемесячной заработной плате в сфере общего образования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46283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46408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100,3%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среднемесячной заработной платы работников учреждений культуры к среднемесячной заработной плате в автономном округе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31783,8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32113,8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количества выставочных проектов на базе государственных и муниципальных музеев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Югры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из частных собраний, фондов федеральных и региональных музеев РФ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детей, привлекаемых к участию в творческих мероприятиях, от общего числа детей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населения, систематически занимающегося физической культурой и спортом, 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141,2%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семей, состоящих на учете на получение жилого помещения на условиях социального найма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1083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1181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учреждений культуры и создание на их базе центров  культурного развития 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семей, получивших меры государственной поддержки на улучшение жилищных условий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144,9%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жителей округа, имеющих доступ к получению государственных и муниципальных услуг по принципу "одного окна", в том числе на базе многофункциональных центров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166,7%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виртуальных музеев 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ед.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заемных средств в общем объеме капитальных вложений в системы тепло, водоснабжения, водоотведения и очистки сточных вод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не достигнут  из-за неисполнения инвестиционного проекта ООО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Концесском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  и нарушения концессионного соглашения от 03.07.2013 </a:t>
                      </a:r>
                    </a:p>
                  </a:txBody>
                  <a:tcPr marL="4277" marR="4277" marT="4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3714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1144" y="1039367"/>
            <a:ext cx="7851648" cy="1168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7958" y="1174750"/>
            <a:ext cx="737362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Достижение </a:t>
            </a:r>
            <a:r>
              <a:rPr sz="1800" b="1" dirty="0">
                <a:latin typeface="Times New Roman"/>
                <a:cs typeface="Times New Roman"/>
              </a:rPr>
              <a:t>целевых </a:t>
            </a:r>
            <a:r>
              <a:rPr sz="1800" b="1" spc="-10" dirty="0">
                <a:latin typeface="Times New Roman"/>
                <a:cs typeface="Times New Roman"/>
              </a:rPr>
              <a:t>показателей, </a:t>
            </a:r>
            <a:r>
              <a:rPr sz="1800" b="1" spc="-5" dirty="0">
                <a:latin typeface="Times New Roman"/>
                <a:cs typeface="Times New Roman"/>
              </a:rPr>
              <a:t>определенных </a:t>
            </a:r>
            <a:r>
              <a:rPr sz="1800" b="1" spc="-10" dirty="0">
                <a:latin typeface="Times New Roman"/>
                <a:cs typeface="Times New Roman"/>
              </a:rPr>
              <a:t>«дорожной </a:t>
            </a:r>
            <a:r>
              <a:rPr sz="1800" b="1" spc="-15" dirty="0">
                <a:latin typeface="Times New Roman"/>
                <a:cs typeface="Times New Roman"/>
              </a:rPr>
              <a:t>картой»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" dirty="0" err="1" smtClean="0">
                <a:latin typeface="Times New Roman"/>
                <a:cs typeface="Times New Roman"/>
              </a:rPr>
              <a:t>соответствии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с </a:t>
            </a:r>
            <a:r>
              <a:rPr sz="1800" b="1" spc="-40" dirty="0">
                <a:latin typeface="Times New Roman"/>
                <a:cs typeface="Times New Roman"/>
              </a:rPr>
              <a:t>Указом </a:t>
            </a:r>
            <a:r>
              <a:rPr sz="1800" b="1" dirty="0">
                <a:latin typeface="Times New Roman"/>
                <a:cs typeface="Times New Roman"/>
              </a:rPr>
              <a:t>Президента </a:t>
            </a:r>
            <a:r>
              <a:rPr sz="1800" b="1" spc="-20" dirty="0">
                <a:latin typeface="Times New Roman"/>
                <a:cs typeface="Times New Roman"/>
              </a:rPr>
              <a:t>РФ </a:t>
            </a:r>
            <a:r>
              <a:rPr sz="1800" b="1" spc="-15" dirty="0">
                <a:latin typeface="Times New Roman"/>
                <a:cs typeface="Times New Roman"/>
              </a:rPr>
              <a:t>от </a:t>
            </a: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2012 </a:t>
            </a:r>
            <a:r>
              <a:rPr sz="1800" b="1" spc="-30" dirty="0">
                <a:latin typeface="Times New Roman"/>
                <a:cs typeface="Times New Roman"/>
              </a:rPr>
              <a:t>года </a:t>
            </a:r>
            <a:r>
              <a:rPr sz="1800" b="1" dirty="0">
                <a:latin typeface="Times New Roman"/>
                <a:cs typeface="Times New Roman"/>
              </a:rPr>
              <a:t>№ 597 «О  </a:t>
            </a:r>
            <a:r>
              <a:rPr sz="1800" b="1" spc="-5" dirty="0">
                <a:latin typeface="Times New Roman"/>
                <a:cs typeface="Times New Roman"/>
              </a:rPr>
              <a:t>мероприятиях по реализации </a:t>
            </a:r>
            <a:r>
              <a:rPr sz="1800" b="1" spc="-15" dirty="0">
                <a:latin typeface="Times New Roman"/>
                <a:cs typeface="Times New Roman"/>
              </a:rPr>
              <a:t>государственной </a:t>
            </a:r>
            <a:r>
              <a:rPr sz="1800" b="1" dirty="0">
                <a:latin typeface="Times New Roman"/>
                <a:cs typeface="Times New Roman"/>
              </a:rPr>
              <a:t>социальной</a:t>
            </a:r>
            <a:r>
              <a:rPr sz="1800" b="1" spc="11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политики»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4388" y="3049523"/>
            <a:ext cx="844296" cy="288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3291" y="3049523"/>
            <a:ext cx="845819" cy="288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3583" y="3124200"/>
            <a:ext cx="766572" cy="208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2488" y="3066288"/>
            <a:ext cx="768096" cy="26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2915" y="3048000"/>
            <a:ext cx="768096" cy="284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180" y="3328415"/>
            <a:ext cx="5698490" cy="0"/>
          </a:xfrm>
          <a:custGeom>
            <a:avLst/>
            <a:gdLst/>
            <a:ahLst/>
            <a:cxnLst/>
            <a:rect l="l" t="t" r="r" b="b"/>
            <a:pathLst>
              <a:path w="5698490">
                <a:moveTo>
                  <a:pt x="0" y="0"/>
                </a:moveTo>
                <a:lnTo>
                  <a:pt x="56982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58061" y="2766821"/>
            <a:ext cx="26377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2620" algn="l"/>
              </a:tabLst>
            </a:pPr>
            <a:r>
              <a:rPr sz="1600" b="1" spc="-5" smtClean="0">
                <a:latin typeface="Times New Roman"/>
                <a:cs typeface="Times New Roman"/>
              </a:rPr>
              <a:t>5</a:t>
            </a:r>
            <a:r>
              <a:rPr lang="ru-RU" sz="1600" b="1" spc="-5" dirty="0" smtClean="0">
                <a:latin typeface="Times New Roman"/>
                <a:cs typeface="Times New Roman"/>
              </a:rPr>
              <a:t>5 831,8</a:t>
            </a:r>
            <a:r>
              <a:rPr sz="1600" b="1" spc="-5">
                <a:latin typeface="Times New Roman"/>
                <a:cs typeface="Times New Roman"/>
              </a:rPr>
              <a:t>	</a:t>
            </a:r>
            <a:r>
              <a:rPr lang="ru-RU" sz="1600" b="1" spc="-5" dirty="0" smtClean="0">
                <a:latin typeface="Times New Roman"/>
                <a:cs typeface="Times New Roman"/>
              </a:rPr>
              <a:t>56 351,0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9200" y="2667000"/>
            <a:ext cx="737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56 351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1208" y="3423158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2014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91382" y="3423158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2015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1429" y="3423158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2016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55064" y="2401823"/>
            <a:ext cx="121919" cy="120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13051" y="2314702"/>
            <a:ext cx="346138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Общеобразовательные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7774" y="2286000"/>
            <a:ext cx="5973445" cy="1371600"/>
          </a:xfrm>
          <a:custGeom>
            <a:avLst/>
            <a:gdLst/>
            <a:ahLst/>
            <a:cxnLst/>
            <a:rect l="l" t="t" r="r" b="b"/>
            <a:pathLst>
              <a:path w="5973445" h="1371600">
                <a:moveTo>
                  <a:pt x="0" y="1371600"/>
                </a:moveTo>
                <a:lnTo>
                  <a:pt x="5973064" y="1371600"/>
                </a:lnTo>
                <a:lnTo>
                  <a:pt x="5973064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5388" y="4678679"/>
            <a:ext cx="826008" cy="1798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3280" y="4503420"/>
            <a:ext cx="826007" cy="3550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3488" y="4693920"/>
            <a:ext cx="749808" cy="160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8196" y="4572001"/>
            <a:ext cx="748284" cy="2819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1380" y="4572000"/>
            <a:ext cx="749807" cy="2819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1800" y="4850891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29710" y="4394961"/>
            <a:ext cx="737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48 896,0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63239" y="4945253"/>
            <a:ext cx="25228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6264" algn="l"/>
              </a:tabLst>
            </a:pPr>
            <a:r>
              <a:rPr sz="1400" dirty="0">
                <a:latin typeface="Times New Roman"/>
                <a:cs typeface="Times New Roman"/>
              </a:rPr>
              <a:t>2014  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	</a:t>
            </a:r>
            <a:r>
              <a:rPr sz="1400" dirty="0">
                <a:latin typeface="Times New Roman"/>
                <a:cs typeface="Times New Roman"/>
              </a:rPr>
              <a:t>2015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1384" y="4945253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2016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45508" y="3913632"/>
            <a:ext cx="121920" cy="121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03496" y="3827653"/>
            <a:ext cx="250888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Дошкольные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  <a:p>
            <a:pPr marL="796925">
              <a:lnSpc>
                <a:spcPct val="100000"/>
              </a:lnSpc>
              <a:spcBef>
                <a:spcPts val="93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49 493,0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19400" y="3811270"/>
            <a:ext cx="5840730" cy="1368425"/>
          </a:xfrm>
          <a:custGeom>
            <a:avLst/>
            <a:gdLst/>
            <a:ahLst/>
            <a:cxnLst/>
            <a:rect l="l" t="t" r="r" b="b"/>
            <a:pathLst>
              <a:path w="5840730" h="1368425">
                <a:moveTo>
                  <a:pt x="0" y="1368170"/>
                </a:moveTo>
                <a:lnTo>
                  <a:pt x="5840476" y="1368170"/>
                </a:lnTo>
                <a:lnTo>
                  <a:pt x="5840476" y="0"/>
                </a:lnTo>
                <a:lnTo>
                  <a:pt x="0" y="0"/>
                </a:lnTo>
                <a:lnTo>
                  <a:pt x="0" y="1368170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74975" y="3927220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90244" y="6204203"/>
            <a:ext cx="847344" cy="161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93720" y="6077711"/>
            <a:ext cx="845819" cy="2880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97196" y="6077711"/>
            <a:ext cx="845820" cy="2880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9867" y="6220967"/>
            <a:ext cx="768095" cy="1402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1820" y="6094476"/>
            <a:ext cx="769619" cy="266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5296" y="6096000"/>
            <a:ext cx="769620" cy="2651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416" y="6356603"/>
            <a:ext cx="5709285" cy="0"/>
          </a:xfrm>
          <a:custGeom>
            <a:avLst/>
            <a:gdLst/>
            <a:ahLst/>
            <a:cxnLst/>
            <a:rect l="l" t="t" r="r" b="b"/>
            <a:pathLst>
              <a:path w="5709285">
                <a:moveTo>
                  <a:pt x="0" y="0"/>
                </a:moveTo>
                <a:lnTo>
                  <a:pt x="57089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44600" y="5922061"/>
            <a:ext cx="737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45 145,5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48077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sz="1600" b="1" spc="-5" smtClean="0">
                <a:latin typeface="Times New Roman"/>
                <a:cs typeface="Times New Roman"/>
              </a:rPr>
              <a:t>4</a:t>
            </a:r>
            <a:r>
              <a:rPr lang="ru-RU" sz="1600" b="1" spc="-5" dirty="0" smtClean="0">
                <a:latin typeface="Times New Roman"/>
                <a:cs typeface="Times New Roman"/>
              </a:rPr>
              <a:t>6 408,0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77874" y="6452819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2014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81350" y="6452819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2015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84445" y="6452819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2016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13688" y="5442203"/>
            <a:ext cx="121919" cy="1219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3565" y="5327015"/>
            <a:ext cx="5988685" cy="1359535"/>
          </a:xfrm>
          <a:custGeom>
            <a:avLst/>
            <a:gdLst/>
            <a:ahLst/>
            <a:cxnLst/>
            <a:rect l="l" t="t" r="r" b="b"/>
            <a:pathLst>
              <a:path w="5988685" h="1359534">
                <a:moveTo>
                  <a:pt x="0" y="1359535"/>
                </a:moveTo>
                <a:lnTo>
                  <a:pt x="5988431" y="1359535"/>
                </a:lnTo>
                <a:lnTo>
                  <a:pt x="5988431" y="0"/>
                </a:lnTo>
                <a:lnTo>
                  <a:pt x="0" y="0"/>
                </a:lnTo>
                <a:lnTo>
                  <a:pt x="0" y="1359535"/>
                </a:lnTo>
                <a:close/>
              </a:path>
            </a:pathLst>
          </a:custGeom>
          <a:ln w="952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791" y="3619500"/>
            <a:ext cx="2542032" cy="17160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3565" y="3811396"/>
            <a:ext cx="2157222" cy="13321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61176" y="5141974"/>
            <a:ext cx="2465831" cy="17160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52945" y="5334000"/>
            <a:ext cx="2081529" cy="13398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09944" y="2093976"/>
            <a:ext cx="2441448" cy="17465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02603" y="2286000"/>
            <a:ext cx="2057400" cy="136220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24967" y="2355088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4967" y="5375402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39000" y="4038599"/>
            <a:ext cx="11785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ts val="182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2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49 493,0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71422" y="5356225"/>
            <a:ext cx="473964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spc="-5" dirty="0">
                <a:latin typeface="Times New Roman"/>
                <a:cs typeface="Times New Roman"/>
              </a:rPr>
              <a:t>Учреждения дополнительного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1710"/>
              </a:lnSpc>
            </a:pPr>
            <a:endParaRPr sz="1600">
              <a:latin typeface="Times New Roman"/>
              <a:cs typeface="Times New Roman"/>
            </a:endParaRPr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object 17"/>
          <p:cNvSpPr txBox="1"/>
          <p:nvPr/>
        </p:nvSpPr>
        <p:spPr>
          <a:xfrm>
            <a:off x="4267200" y="2971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0" name="object 17"/>
          <p:cNvSpPr txBox="1"/>
          <p:nvPr/>
        </p:nvSpPr>
        <p:spPr>
          <a:xfrm>
            <a:off x="2286000" y="3048000"/>
            <a:ext cx="609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" dirty="0" smtClean="0">
                <a:solidFill>
                  <a:srgbClr val="339966"/>
                </a:solidFill>
                <a:latin typeface="Times New Roman"/>
                <a:cs typeface="Times New Roman"/>
              </a:rPr>
              <a:t>+ 1 %</a:t>
            </a: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1" name="object 17"/>
          <p:cNvSpPr txBox="1"/>
          <p:nvPr/>
        </p:nvSpPr>
        <p:spPr>
          <a:xfrm>
            <a:off x="4572000" y="4495800"/>
            <a:ext cx="609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" dirty="0" smtClean="0">
                <a:solidFill>
                  <a:srgbClr val="339966"/>
                </a:solidFill>
                <a:latin typeface="Times New Roman"/>
                <a:cs typeface="Times New Roman"/>
              </a:rPr>
              <a:t>+ 1 %</a:t>
            </a:r>
            <a:endParaRPr sz="1200" b="1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17"/>
          <p:cNvSpPr txBox="1"/>
          <p:nvPr/>
        </p:nvSpPr>
        <p:spPr>
          <a:xfrm>
            <a:off x="6400800" y="4495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3" name="object 17"/>
          <p:cNvSpPr txBox="1"/>
          <p:nvPr/>
        </p:nvSpPr>
        <p:spPr>
          <a:xfrm>
            <a:off x="2286000" y="5943600"/>
            <a:ext cx="609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" dirty="0" smtClean="0">
                <a:solidFill>
                  <a:srgbClr val="339966"/>
                </a:solidFill>
                <a:latin typeface="Times New Roman"/>
                <a:cs typeface="Times New Roman"/>
              </a:rPr>
              <a:t>+ 2,5 %</a:t>
            </a:r>
            <a:endParaRPr sz="1200" b="1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4" name="object 17"/>
          <p:cNvSpPr txBox="1"/>
          <p:nvPr/>
        </p:nvSpPr>
        <p:spPr>
          <a:xfrm>
            <a:off x="4267200" y="6019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5" name="object 47"/>
          <p:cNvSpPr txBox="1"/>
          <p:nvPr/>
        </p:nvSpPr>
        <p:spPr>
          <a:xfrm>
            <a:off x="5029200" y="56388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lang="ru-RU" sz="1600" b="1" spc="-5" dirty="0" smtClean="0">
                <a:latin typeface="Times New Roman"/>
                <a:cs typeface="Times New Roman"/>
              </a:rPr>
              <a:t>46 283,0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7" name="object 5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978150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8077200" cy="461665"/>
          </a:xfrm>
        </p:spPr>
        <p:txBody>
          <a:bodyPr/>
          <a:lstStyle/>
          <a:p>
            <a:endParaRPr lang="ru-RU" sz="3000" i="1" dirty="0"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3981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pc="-10" dirty="0" smtClean="0"/>
              <a:t>                       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муниципального образования Кондинский район</a:t>
            </a:r>
          </a:p>
          <a:p>
            <a:pPr algn="ctr"/>
            <a:endParaRPr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6201" y="914395"/>
          <a:ext cx="8915400" cy="5871719"/>
        </p:xfrm>
        <a:graphic>
          <a:graphicData uri="http://schemas.openxmlformats.org/drawingml/2006/table">
            <a:tbl>
              <a:tblPr/>
              <a:tblGrid>
                <a:gridCol w="4380506"/>
                <a:gridCol w="691763"/>
                <a:gridCol w="691763"/>
                <a:gridCol w="572723"/>
                <a:gridCol w="670866"/>
                <a:gridCol w="668247"/>
                <a:gridCol w="618455"/>
                <a:gridCol w="621077"/>
              </a:tblGrid>
              <a:tr h="177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Единицы измерения 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2013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92075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субъектов малого и среднего предпринимательства в расчете на 10 тыс. человек населения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325,4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336,4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368,3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369,5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371,9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376,6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22,2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 в основной капитал (за исключением бюджетных средств) в расчете на 1 жителя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127 352,00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247 224,00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247 321,00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308 647,00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383 746,00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443 326,00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71,5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71,1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70,7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крупных и средних предприятий и некоммерческих организаций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45 156,20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48 637,60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49 239,80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49 732,20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50 229,50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50 731,80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муниципальных дошкольных образовательных учреждений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32 605,40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35 808,50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34 670,10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36 709,90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38 545,40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40 472,70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муниципальных общеобразовательных учреждений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41 271,50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45 616,60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42 385,60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44 981,10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47 230,10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49 591,60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учителей муниципальных общеобразовательных учреждений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56 730,90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60 783,00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59 977,90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64 510,70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69 170,50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72 988,00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муниципальных учреждений культуры и искусства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25 200,70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30 829,40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32 814,40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31 783,80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66 092,70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70 702,00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муниципальных учреждений физической культуры и спорта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29 085,80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28 249,90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27 319,00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27 319,00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27 319,00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27 319,00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2705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жилых помещений, приходящаяся в среднем на одного жителя, - всего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Квадратный метр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25,1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26,2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26,9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27,2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просроченной кредиторской задолженности по оплате труда (включая начисления на оплату труда) муниципальных учреждений в общем объеме расходов муниципального образования на оплату труда (включая начисления на оплату труда)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6816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7 061,60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7 404,80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8 159,20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6 525,60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Удовлетворенность населения деятельностью местного самоуправления городского округа (муниципального района)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от числа опрошенных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55,2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4559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Тысяча человек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32,3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31,9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31,8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30,7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/>
              <a:t>Культура </a:t>
            </a:r>
            <a:r>
              <a:rPr sz="4000" spc="-5" dirty="0"/>
              <a:t>и</a:t>
            </a:r>
            <a:r>
              <a:rPr sz="4000" spc="-25" dirty="0"/>
              <a:t> </a:t>
            </a:r>
            <a:r>
              <a:rPr sz="4000" spc="-15" dirty="0"/>
              <a:t>кинематография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989075" y="1136903"/>
            <a:ext cx="7406640" cy="1429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8036" y="1257553"/>
            <a:ext cx="701167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Достижение </a:t>
            </a:r>
            <a:r>
              <a:rPr sz="1800" b="1" dirty="0">
                <a:latin typeface="Times New Roman"/>
                <a:cs typeface="Times New Roman"/>
              </a:rPr>
              <a:t>целевых </a:t>
            </a:r>
            <a:r>
              <a:rPr sz="1800" b="1" spc="-10" dirty="0">
                <a:latin typeface="Times New Roman"/>
                <a:cs typeface="Times New Roman"/>
              </a:rPr>
              <a:t>показателей, </a:t>
            </a:r>
            <a:r>
              <a:rPr sz="1800" b="1" spc="-5" dirty="0">
                <a:latin typeface="Times New Roman"/>
                <a:cs typeface="Times New Roman"/>
              </a:rPr>
              <a:t>определенных </a:t>
            </a:r>
            <a:r>
              <a:rPr sz="1800" b="1" spc="-10" dirty="0">
                <a:latin typeface="Times New Roman"/>
                <a:cs typeface="Times New Roman"/>
              </a:rPr>
              <a:t>«дорожной  </a:t>
            </a:r>
            <a:r>
              <a:rPr sz="1800" b="1" spc="-15" dirty="0">
                <a:latin typeface="Times New Roman"/>
                <a:cs typeface="Times New Roman"/>
              </a:rPr>
              <a:t>картой»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соответствии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40" dirty="0">
                <a:latin typeface="Times New Roman"/>
                <a:cs typeface="Times New Roman"/>
              </a:rPr>
              <a:t>Указом </a:t>
            </a:r>
            <a:r>
              <a:rPr sz="1800" b="1" dirty="0">
                <a:latin typeface="Times New Roman"/>
                <a:cs typeface="Times New Roman"/>
              </a:rPr>
              <a:t>Президента </a:t>
            </a:r>
            <a:r>
              <a:rPr sz="1800" b="1" spc="-20" dirty="0">
                <a:latin typeface="Times New Roman"/>
                <a:cs typeface="Times New Roman"/>
              </a:rPr>
              <a:t>РФ от </a:t>
            </a: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2012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года</a:t>
            </a:r>
            <a:endParaRPr sz="1800">
              <a:latin typeface="Times New Roman"/>
              <a:cs typeface="Times New Roman"/>
            </a:endParaRPr>
          </a:p>
          <a:p>
            <a:pPr marL="597535" marR="58928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№597 «О </a:t>
            </a:r>
            <a:r>
              <a:rPr sz="1800" b="1" spc="-5" dirty="0">
                <a:latin typeface="Times New Roman"/>
                <a:cs typeface="Times New Roman"/>
              </a:rPr>
              <a:t>мероприятиях по реализации </a:t>
            </a:r>
            <a:r>
              <a:rPr sz="1800" b="1" spc="-15" dirty="0">
                <a:latin typeface="Times New Roman"/>
                <a:cs typeface="Times New Roman"/>
              </a:rPr>
              <a:t>государственной  </a:t>
            </a:r>
            <a:r>
              <a:rPr sz="1800" b="1" dirty="0">
                <a:latin typeface="Times New Roman"/>
                <a:cs typeface="Times New Roman"/>
              </a:rPr>
              <a:t>социальной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политики»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7739" y="4541520"/>
            <a:ext cx="3028188" cy="2031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3421" y="4736172"/>
            <a:ext cx="2440305" cy="144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7588" y="3837432"/>
            <a:ext cx="937260" cy="324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6615" y="3374135"/>
            <a:ext cx="937260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5644" y="3374135"/>
            <a:ext cx="937259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5688" y="3854196"/>
            <a:ext cx="859536" cy="303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4715" y="3389376"/>
            <a:ext cx="859536" cy="7680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3744" y="3429000"/>
            <a:ext cx="859536" cy="728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1703" y="4152900"/>
            <a:ext cx="6387465" cy="0"/>
          </a:xfrm>
          <a:custGeom>
            <a:avLst/>
            <a:gdLst/>
            <a:ahLst/>
            <a:cxnLst/>
            <a:rect l="l" t="t" r="r" b="b"/>
            <a:pathLst>
              <a:path w="6387465">
                <a:moveTo>
                  <a:pt x="0" y="0"/>
                </a:moveTo>
                <a:lnTo>
                  <a:pt x="63870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48585" y="3554983"/>
            <a:ext cx="71247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sz="1600" b="1" i="1" spc="-5" dirty="0" smtClean="0">
                <a:latin typeface="Times New Roman"/>
                <a:cs typeface="Times New Roman"/>
              </a:rPr>
              <a:t>3</a:t>
            </a:r>
            <a:r>
              <a:rPr lang="ru-RU" sz="1600" b="1" i="1" spc="-5" dirty="0" smtClean="0">
                <a:latin typeface="Times New Roman"/>
                <a:cs typeface="Times New Roman"/>
              </a:rPr>
              <a:t>0 013,1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3892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>
                <a:latin typeface="Times New Roman"/>
                <a:cs typeface="Times New Roman"/>
              </a:rPr>
              <a:t>2014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3554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>
                <a:latin typeface="Times New Roman"/>
                <a:cs typeface="Times New Roman"/>
              </a:rPr>
              <a:t>2015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2836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>
                <a:latin typeface="Times New Roman"/>
                <a:cs typeface="Times New Roman"/>
              </a:rPr>
              <a:t>2016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7371" y="2756916"/>
            <a:ext cx="134112" cy="134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46983" y="2661158"/>
            <a:ext cx="248475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Учреждения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культуры</a:t>
            </a:r>
            <a:endParaRPr sz="2000" dirty="0">
              <a:latin typeface="Times New Roman"/>
              <a:cs typeface="Times New Roman"/>
            </a:endParaRPr>
          </a:p>
          <a:p>
            <a:pPr marL="730250">
              <a:lnSpc>
                <a:spcPts val="1910"/>
              </a:lnSpc>
              <a:spcBef>
                <a:spcPts val="985"/>
              </a:spcBef>
            </a:pPr>
            <a:r>
              <a:rPr lang="ru-RU" sz="1600" b="1" i="1" spc="-5" dirty="0" smtClean="0">
                <a:latin typeface="Times New Roman"/>
                <a:cs typeface="Times New Roman"/>
              </a:rPr>
              <a:t>32 113,8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496" y="2590800"/>
            <a:ext cx="6717665" cy="1955164"/>
          </a:xfrm>
          <a:custGeom>
            <a:avLst/>
            <a:gdLst/>
            <a:ahLst/>
            <a:cxnLst/>
            <a:rect l="l" t="t" r="r" b="b"/>
            <a:pathLst>
              <a:path w="6717665" h="1955164">
                <a:moveTo>
                  <a:pt x="0" y="1954783"/>
                </a:moveTo>
                <a:lnTo>
                  <a:pt x="6717283" y="1954783"/>
                </a:lnTo>
                <a:lnTo>
                  <a:pt x="6717283" y="0"/>
                </a:lnTo>
                <a:lnTo>
                  <a:pt x="0" y="0"/>
                </a:lnTo>
                <a:lnTo>
                  <a:pt x="0" y="1954783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39494" y="2860166"/>
            <a:ext cx="55054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07150" y="2875915"/>
            <a:ext cx="1163320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ts val="1805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sz="1600" b="1" i="1" spc="-5" dirty="0" smtClean="0">
                <a:latin typeface="Times New Roman"/>
                <a:cs typeface="Times New Roman"/>
              </a:rPr>
              <a:t>3</a:t>
            </a:r>
            <a:r>
              <a:rPr lang="ru-RU" sz="1600" b="1" i="1" spc="-5" dirty="0" smtClean="0">
                <a:latin typeface="Times New Roman"/>
                <a:cs typeface="Times New Roman"/>
              </a:rPr>
              <a:t>1 783,8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84220" y="4834126"/>
            <a:ext cx="2915412" cy="2023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9927" y="5029174"/>
            <a:ext cx="2327148" cy="1442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3728" y="5062726"/>
            <a:ext cx="3038855" cy="17952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8800" y="5257837"/>
            <a:ext cx="2450973" cy="14533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5" descr="Герб-3вариант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bject 17"/>
          <p:cNvSpPr txBox="1"/>
          <p:nvPr/>
        </p:nvSpPr>
        <p:spPr>
          <a:xfrm>
            <a:off x="3200400" y="3505200"/>
            <a:ext cx="609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" dirty="0" smtClean="0">
                <a:solidFill>
                  <a:srgbClr val="339966"/>
                </a:solidFill>
                <a:latin typeface="Times New Roman"/>
                <a:cs typeface="Times New Roman"/>
              </a:rPr>
              <a:t>+ 5,9%</a:t>
            </a: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Уровень заработной платы в муниципальном образовании Кондинский район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990600"/>
            <a:ext cx="82296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3400" y="10668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Среднемесячная заработная плата по крупным и средним предприятиям района увеличилась на 2 % по сравнению с 2014 годом и составила 48 385,7 рублей.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	По видам экономической деятельности средняя заработная плата выглядит следующим образом: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«Обрабатывающие производства» – 27 696,3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«Сельское хозяйство, охота и лесное хозяйство» – 18 631,4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«Производство и распределение электроэнергии, газа и воды» – 50 641,9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«Строительство» – 46 414,6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«Транспорт и связь» – 77 278,7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«Добыча полезных ископаемых» – 64 806,2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«Оптовая и розничная торговля, ремонт автотранспортных средств, бытовых изделий» – 29 105,2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«Образование» – 40 331,8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«Здравоохранение и предоставление социальных услуг» – 41 878,3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 «Предоставление прочих коммунальных, социальных и персональных услуг» – 31 110,1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«Органы местного самоуправления» - 81 562,0 руб.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Расходы бюджета Кондинского района на 2016 год </a:t>
            </a:r>
            <a:br>
              <a:rPr lang="ru-RU" sz="2400" spc="-10" dirty="0" smtClean="0">
                <a:solidFill>
                  <a:srgbClr val="0C0CFF"/>
                </a:solidFill>
              </a:rPr>
            </a:br>
            <a:r>
              <a:rPr lang="ru-RU" sz="2400" spc="-10" dirty="0" smtClean="0">
                <a:solidFill>
                  <a:srgbClr val="0C0CFF"/>
                </a:solidFill>
              </a:rPr>
              <a:t>с учетом интересов целевых групп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600" y="914398"/>
          <a:ext cx="8686800" cy="5658216"/>
        </p:xfrm>
        <a:graphic>
          <a:graphicData uri="http://schemas.openxmlformats.org/drawingml/2006/table">
            <a:tbl>
              <a:tblPr/>
              <a:tblGrid>
                <a:gridCol w="3702357"/>
                <a:gridCol w="3008982"/>
                <a:gridCol w="889611"/>
                <a:gridCol w="1085850"/>
              </a:tblGrid>
              <a:tr h="229444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тыс.рублей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Целевая группа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Вид поддержки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2016 года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458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Личные подсобные хозяйства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на поддержку личных подсобных хозяйств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72 320,2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37 281,0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88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Воспитанники дошкольных образовательных учреждений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питания воспитанников дошкольных образовательных учреждений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39 942,1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33 999,0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896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 СОШ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летнего отдыха для учащихся СОШ - лагеря дневного пребывания, выездные лагеря, палаточные лагеря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33 056,4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30 508,5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742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Муниципальные служащие достигшие пенсионного возраста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пенсионное обеспечение за выслугу лет муниципальным служащим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9 113,5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9 303,5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883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Дети-сироты и дети, оставшиеся без попечения  родителей 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жилых помещений детям-сиротам и детям, оставшимся без попечения  родителей 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25 029,9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22 701,1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35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Ветераны боевых действий, инвалиды, семьи,  имеющие детей-инвалидов; граждане, молодые семьи 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Улучшение жилищных условий граждан,  ветеранов боевых действий, инвалидов, семей,  имеющих детей-инвалидов; граждан,  проживающих в сельской местности, в том числе  молодых семей и молодых специалистов 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15 165,3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26 114,2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Общественно значимые проекты, реализуемые в Кондинском районе</a:t>
            </a:r>
            <a:br>
              <a:rPr lang="ru-RU" sz="2400" spc="-10" dirty="0" smtClean="0">
                <a:solidFill>
                  <a:srgbClr val="0C0CFF"/>
                </a:solidFill>
              </a:rPr>
            </a:b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399" y="990602"/>
          <a:ext cx="8839201" cy="5562596"/>
        </p:xfrm>
        <a:graphic>
          <a:graphicData uri="http://schemas.openxmlformats.org/drawingml/2006/table">
            <a:tbl>
              <a:tblPr/>
              <a:tblGrid>
                <a:gridCol w="4733906"/>
                <a:gridCol w="955209"/>
                <a:gridCol w="916580"/>
                <a:gridCol w="814738"/>
                <a:gridCol w="1418768"/>
              </a:tblGrid>
              <a:tr h="725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2014 год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2015 год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на 2016 год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 сдачи объектов в эксплуатацию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Школа-детский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сад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пгт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Луговой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127 947,1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180 347,0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август 2015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Школа на 550 учащихся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пгт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Междуреченский Кондинского района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10 833,9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170 715,5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242 882,9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квартал 2016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оздоровительно-образовательный (профильный) центр "Юбилейный",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пгт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Луговой  (2-ая очередь) (ПИР)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4 900,5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 год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водозабора №1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пгт.Междуреченский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Кондинского района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110 902,5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141 604,8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сентябрь 2015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дороги ул.Гагарина, пгт.Междуреченский, Кондинского района, 2 этап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22 995,0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24 569,4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октябрь 2016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дороги ул.Гагарина, пгт Междуреченский 3 этап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37 114,2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1 028,9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декабрь 2014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Полигон утилизация ТБО п.Мортка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73 529,3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12 659,8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 2015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ВОС на 200 куб/сут в с.Луговой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1 392,5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квартал 2016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сетей тепловодоснабжения, канализации мкр.Нефтяник-2 пгт Междуреченский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3 245,4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 год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Школа-детский сад д.Юмас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9 047,8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август 2014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Участковый пункт полиции п.Мулымья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8 220,0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декабрь 2014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Участковый пункт полиции п.Назарово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8 663,4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декабрь 2014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Участковый пункт полиции п.Леуши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3 664,1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октябрь 2014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пожарных водоемов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51 851,3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2014-2015 годы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533400"/>
            <a:ext cx="750824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Аналитическая информация по </a:t>
            </a:r>
            <a:r>
              <a:rPr lang="ru-RU" sz="2400" spc="-10" dirty="0" err="1" smtClean="0">
                <a:solidFill>
                  <a:srgbClr val="0C0CFF"/>
                </a:solidFill>
              </a:rPr>
              <a:t>софинансированию</a:t>
            </a:r>
            <a:r>
              <a:rPr lang="ru-RU" sz="2400" spc="-10" dirty="0" smtClean="0">
                <a:solidFill>
                  <a:srgbClr val="0C0CFF"/>
                </a:solidFill>
              </a:rPr>
              <a:t> программ АО в разрезе депрессивных территорий 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3402" y="1447800"/>
          <a:ext cx="7848598" cy="4929687"/>
        </p:xfrm>
        <a:graphic>
          <a:graphicData uri="http://schemas.openxmlformats.org/drawingml/2006/table">
            <a:tbl>
              <a:tblPr/>
              <a:tblGrid>
                <a:gridCol w="1623535"/>
                <a:gridCol w="882816"/>
                <a:gridCol w="734672"/>
                <a:gridCol w="870723"/>
                <a:gridCol w="589551"/>
                <a:gridCol w="882816"/>
                <a:gridCol w="592576"/>
                <a:gridCol w="919096"/>
                <a:gridCol w="752813"/>
              </a:tblGrid>
              <a:tr h="40887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Утвержденный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бюджет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2016 год</a:t>
                      </a: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Кондинский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Советский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Октябрьский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Березовский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Доходы, всего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3 506 961,9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3 886 801,6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3 766 724,5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3 433 103,0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собственные доходы (налоговые, неналоговые)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390 947,3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551 453,0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673 855,0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17,9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307 518,0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софинансирование программ АО в % от соб. доходов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93 173,8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23,8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26 000,0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65 136,4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90 717,7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887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 год</a:t>
                      </a: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Кондинский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Советский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Октябрьский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Березовский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Доходы, всего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5 157 361,5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5 188 556,1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4 300 816,6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3 658 418,0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Собственные доходы (налоговые, неналоговые)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675 559,7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607 869,8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735 280,1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463 891,0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софинансирование программ АО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175 121,0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25,9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116 595,2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134 396,0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18,3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100 365,0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21,6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Динамика расходов на развитие отдельных отраслей экономики района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1794" name="Object 4"/>
          <p:cNvGraphicFramePr>
            <a:graphicFrameLocks noGrp="1" noChangeAspect="1"/>
          </p:cNvGraphicFramePr>
          <p:nvPr/>
        </p:nvGraphicFramePr>
        <p:xfrm>
          <a:off x="760413" y="838200"/>
          <a:ext cx="7635875" cy="5313363"/>
        </p:xfrm>
        <a:graphic>
          <a:graphicData uri="http://schemas.openxmlformats.org/presentationml/2006/ole">
            <p:oleObj spid="_x0000_s161794" name="Worksheet" r:id="rId7" imgW="5019675" imgH="329549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2723" y="6095"/>
            <a:ext cx="5902452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6704" y="6095"/>
            <a:ext cx="868679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626" rIns="0" bIns="0" rtlCol="0">
            <a:spAutoFit/>
          </a:bodyPr>
          <a:lstStyle/>
          <a:p>
            <a:pPr marL="1998980">
              <a:lnSpc>
                <a:spcPct val="100000"/>
              </a:lnSpc>
            </a:pPr>
            <a:r>
              <a:rPr sz="4400" spc="-35" dirty="0"/>
              <a:t>Бюджетный</a:t>
            </a:r>
            <a:r>
              <a:rPr sz="4400" spc="-90" dirty="0"/>
              <a:t> </a:t>
            </a:r>
            <a:r>
              <a:rPr sz="4400" spc="5" dirty="0"/>
              <a:t>процесс</a:t>
            </a:r>
            <a:endParaRPr sz="4400"/>
          </a:p>
        </p:txBody>
      </p:sp>
      <p:sp>
        <p:nvSpPr>
          <p:cNvPr id="16" name="object 16"/>
          <p:cNvSpPr txBox="1"/>
          <p:nvPr/>
        </p:nvSpPr>
        <p:spPr>
          <a:xfrm rot="10800000" flipV="1">
            <a:off x="6022070" y="1588678"/>
            <a:ext cx="289332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8790" marR="5080" indent="-466725">
              <a:lnSpc>
                <a:spcPct val="100000"/>
              </a:lnSpc>
            </a:pPr>
            <a:r>
              <a:rPr sz="1800" b="1" spc="-5" dirty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htt</a:t>
            </a:r>
            <a:r>
              <a:rPr sz="1800" b="1" spc="-15" dirty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sz="1800" b="1" dirty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:/</a:t>
            </a:r>
            <a:r>
              <a:rPr sz="1800" b="1" spc="5" dirty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1800" b="1" spc="5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1800" b="1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1800" b="1" spc="-95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1800" b="1" spc="-10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sz="1800" b="1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ad</a:t>
            </a:r>
            <a:r>
              <a:rPr lang="en-US" sz="1800" b="1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mkonda</a:t>
            </a:r>
            <a:r>
              <a:rPr sz="1800" b="1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.ru</a:t>
            </a:r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/</a:t>
            </a:r>
            <a:endParaRPr lang="en-US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478790" marR="5080" indent="-466725">
              <a:lnSpc>
                <a:spcPct val="100000"/>
              </a:lnSpc>
            </a:pPr>
            <a:r>
              <a:rPr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b</a:t>
            </a:r>
            <a:r>
              <a:rPr lang="en-US"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y</a:t>
            </a:r>
            <a:r>
              <a:rPr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udzhet-</a:t>
            </a:r>
            <a:r>
              <a:rPr lang="en-US"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v</a:t>
            </a:r>
            <a:r>
              <a:rPr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-</a:t>
            </a:r>
            <a:r>
              <a:rPr lang="en-US"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dostupnoy-forme</a:t>
            </a:r>
            <a:r>
              <a:rPr lang="en-US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.html</a:t>
            </a:r>
            <a:endParaRPr sz="18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43600" y="1905000"/>
            <a:ext cx="2743200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0516" y="5591555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0516" y="5399532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0516" y="5205984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0516" y="501395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0516" y="4821935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0516" y="4629911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0516" y="4437888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0516" y="4244340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0516" y="4052315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0516" y="3860291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0516" y="3860291"/>
            <a:ext cx="0" cy="1923414"/>
          </a:xfrm>
          <a:custGeom>
            <a:avLst/>
            <a:gdLst/>
            <a:ahLst/>
            <a:cxnLst/>
            <a:rect l="l" t="t" r="r" b="b"/>
            <a:pathLst>
              <a:path h="1923414">
                <a:moveTo>
                  <a:pt x="0" y="192328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7175" y="578357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7175" y="559155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7175" y="539953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7175" y="520598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7175" y="501395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7175" y="482193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7175" y="462991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7175" y="443788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7175" y="424434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7175" y="405231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7175" y="386029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0516" y="578357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0516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78507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78023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76016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75532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3523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73040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71032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70547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68540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99972" y="4716779"/>
            <a:ext cx="254508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99488" y="5484876"/>
            <a:ext cx="254507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97479" y="5292852"/>
            <a:ext cx="254507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96996" y="5100828"/>
            <a:ext cx="254508" cy="256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94988" y="4908803"/>
            <a:ext cx="254508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92496" y="4139184"/>
            <a:ext cx="254508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92011" y="4331208"/>
            <a:ext cx="254508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9972" y="5484876"/>
            <a:ext cx="256031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99488" y="5292852"/>
            <a:ext cx="256031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97479" y="5100828"/>
            <a:ext cx="256031" cy="256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96996" y="4908803"/>
            <a:ext cx="256032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94988" y="4716779"/>
            <a:ext cx="256032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94503" y="4523232"/>
            <a:ext cx="256032" cy="256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92496" y="4331208"/>
            <a:ext cx="256032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92011" y="4139184"/>
            <a:ext cx="256032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90004" y="3947159"/>
            <a:ext cx="256031" cy="256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28750" y="4053078"/>
            <a:ext cx="5590540" cy="1537970"/>
          </a:xfrm>
          <a:custGeom>
            <a:avLst/>
            <a:gdLst/>
            <a:ahLst/>
            <a:cxnLst/>
            <a:rect l="l" t="t" r="r" b="b"/>
            <a:pathLst>
              <a:path w="5590540" h="1537970">
                <a:moveTo>
                  <a:pt x="0" y="769620"/>
                </a:moveTo>
                <a:lnTo>
                  <a:pt x="699516" y="1537716"/>
                </a:lnTo>
                <a:lnTo>
                  <a:pt x="1397508" y="1345692"/>
                </a:lnTo>
                <a:lnTo>
                  <a:pt x="2097024" y="1153668"/>
                </a:lnTo>
                <a:lnTo>
                  <a:pt x="2795016" y="961644"/>
                </a:lnTo>
                <a:lnTo>
                  <a:pt x="3494532" y="576072"/>
                </a:lnTo>
                <a:lnTo>
                  <a:pt x="4192524" y="192024"/>
                </a:lnTo>
                <a:lnTo>
                  <a:pt x="4892040" y="384048"/>
                </a:lnTo>
                <a:lnTo>
                  <a:pt x="5590032" y="0"/>
                </a:lnTo>
              </a:path>
            </a:pathLst>
          </a:custGeom>
          <a:ln w="6553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31975" y="4725923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31492" y="5494020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29483" y="5301996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29000" y="5109971"/>
            <a:ext cx="190500" cy="190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26991" y="4917947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26508" y="4532376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24500" y="4148328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24015" y="4340352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22007" y="3956303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28750" y="4053078"/>
            <a:ext cx="5590540" cy="1537970"/>
          </a:xfrm>
          <a:custGeom>
            <a:avLst/>
            <a:gdLst/>
            <a:ahLst/>
            <a:cxnLst/>
            <a:rect l="l" t="t" r="r" b="b"/>
            <a:pathLst>
              <a:path w="5590540" h="1537970">
                <a:moveTo>
                  <a:pt x="0" y="1537716"/>
                </a:moveTo>
                <a:lnTo>
                  <a:pt x="699516" y="1345692"/>
                </a:lnTo>
                <a:lnTo>
                  <a:pt x="1397508" y="1153668"/>
                </a:lnTo>
                <a:lnTo>
                  <a:pt x="2097024" y="961644"/>
                </a:lnTo>
                <a:lnTo>
                  <a:pt x="2795016" y="769620"/>
                </a:lnTo>
                <a:lnTo>
                  <a:pt x="3494532" y="576072"/>
                </a:lnTo>
                <a:lnTo>
                  <a:pt x="4192524" y="384048"/>
                </a:lnTo>
                <a:lnTo>
                  <a:pt x="4892040" y="192024"/>
                </a:lnTo>
                <a:lnTo>
                  <a:pt x="5590032" y="0"/>
                </a:lnTo>
              </a:path>
            </a:pathLst>
          </a:custGeom>
          <a:ln w="65532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35024" y="5497067"/>
            <a:ext cx="184403" cy="1844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34539" y="5305044"/>
            <a:ext cx="184404" cy="1844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32532" y="5113020"/>
            <a:ext cx="184404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32047" y="4920996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30040" y="4728971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29555" y="4535423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27547" y="4343400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27064" y="4151376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25056" y="3959352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354327" y="4570603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106548" y="5631281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750947" y="5410606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475101" y="5250560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154804" y="5102478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708016" y="4269485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512053" y="3884167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257035" y="4443476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839457" y="3687317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97253" y="5627928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027682" y="5017389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748152" y="4875657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383026" y="4653533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088384" y="4503801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910709" y="4794630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583428" y="4557776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168009" y="3894201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014209" y="4109720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38022" y="3738245"/>
            <a:ext cx="203835" cy="214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95"/>
              </a:lnSpc>
            </a:pPr>
            <a:r>
              <a:rPr sz="1400" b="1" spc="-10" dirty="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95"/>
              </a:lnSpc>
            </a:pPr>
            <a:r>
              <a:rPr sz="1400" b="1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926998" y="5886094"/>
            <a:ext cx="527532" cy="518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65732" y="5886729"/>
            <a:ext cx="1883283" cy="715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82821" y="5886348"/>
            <a:ext cx="466725" cy="4584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45380" y="5886627"/>
            <a:ext cx="501904" cy="492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37022" y="5886094"/>
            <a:ext cx="1207262" cy="7805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20509" y="5886691"/>
            <a:ext cx="423672" cy="415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76566" y="47053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553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27619" y="4634484"/>
            <a:ext cx="140207" cy="1402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834630" y="4575175"/>
            <a:ext cx="7677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2013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Times New Roman"/>
                <a:cs typeface="Times New Roman"/>
              </a:rPr>
              <a:t>год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576566" y="52250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5532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30668" y="5157215"/>
            <a:ext cx="135635" cy="1341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834630" y="5094478"/>
            <a:ext cx="7677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2014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Times New Roman"/>
                <a:cs typeface="Times New Roman"/>
              </a:rPr>
              <a:t>год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12272" y="4052766"/>
            <a:ext cx="203835" cy="1445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0"/>
              </a:lnSpc>
            </a:pPr>
            <a:r>
              <a:rPr sz="1400" b="1" spc="-10" dirty="0">
                <a:latin typeface="Times New Roman"/>
                <a:cs typeface="Times New Roman"/>
              </a:rPr>
              <a:t>М</a:t>
            </a:r>
            <a:r>
              <a:rPr sz="1400" b="1" dirty="0">
                <a:latin typeface="Times New Roman"/>
                <a:cs typeface="Times New Roman"/>
              </a:rPr>
              <a:t>ес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ре</a:t>
            </a:r>
            <a:r>
              <a:rPr sz="1400" b="1" spc="-5" dirty="0">
                <a:latin typeface="Times New Roman"/>
                <a:cs typeface="Times New Roman"/>
              </a:rPr>
              <a:t>й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5" dirty="0">
                <a:latin typeface="Times New Roman"/>
                <a:cs typeface="Times New Roman"/>
              </a:rPr>
              <a:t>ин</a:t>
            </a:r>
            <a:r>
              <a:rPr sz="1400" b="1" dirty="0">
                <a:latin typeface="Times New Roman"/>
                <a:cs typeface="Times New Roman"/>
              </a:rPr>
              <a:t>ге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21" name="Picture 5" descr="Герб-3вариант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Рисунок 121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5800" y="11430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Д</a:t>
            </a:r>
            <a:r>
              <a:rPr sz="2400" spc="-15" dirty="0" err="1" smtClean="0">
                <a:solidFill>
                  <a:srgbClr val="0C0CFF"/>
                </a:solidFill>
              </a:rPr>
              <a:t>орожн</a:t>
            </a:r>
            <a:r>
              <a:rPr lang="ru-RU" sz="2400" spc="-15" dirty="0" err="1" smtClean="0">
                <a:solidFill>
                  <a:srgbClr val="0C0CFF"/>
                </a:solidFill>
              </a:rPr>
              <a:t>ый</a:t>
            </a:r>
            <a:r>
              <a:rPr sz="2400" spc="-15" dirty="0" smtClean="0">
                <a:solidFill>
                  <a:srgbClr val="0C0CFF"/>
                </a:solidFill>
              </a:rPr>
              <a:t> </a:t>
            </a:r>
            <a:r>
              <a:rPr sz="2400" spc="-10" dirty="0" err="1" smtClean="0">
                <a:solidFill>
                  <a:srgbClr val="0C0CFF"/>
                </a:solidFill>
              </a:rPr>
              <a:t>фонд</a:t>
            </a:r>
            <a:r>
              <a:rPr sz="2400" spc="-10" dirty="0" smtClean="0">
                <a:solidFill>
                  <a:srgbClr val="0C0CFF"/>
                </a:solidFill>
              </a:rPr>
              <a:t> </a:t>
            </a:r>
            <a:r>
              <a:rPr lang="ru-RU" sz="2400" spc="-5" dirty="0" smtClean="0">
                <a:solidFill>
                  <a:srgbClr val="0C0CFF"/>
                </a:solidFill>
              </a:rPr>
              <a:t>муниципального образования Кондинский район</a:t>
            </a:r>
            <a:endParaRPr sz="2400" dirty="0"/>
          </a:p>
        </p:txBody>
      </p:sp>
      <p:sp>
        <p:nvSpPr>
          <p:cNvPr id="26" name="object 26"/>
          <p:cNvSpPr/>
          <p:nvPr/>
        </p:nvSpPr>
        <p:spPr>
          <a:xfrm>
            <a:off x="75586" y="1143000"/>
            <a:ext cx="2972414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Содержимое 3"/>
          <p:cNvGraphicFramePr>
            <a:graphicFrameLocks/>
          </p:cNvGraphicFramePr>
          <p:nvPr/>
        </p:nvGraphicFramePr>
        <p:xfrm>
          <a:off x="3276602" y="1295401"/>
          <a:ext cx="5638798" cy="464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798"/>
                <a:gridCol w="914400"/>
                <a:gridCol w="1066800"/>
                <a:gridCol w="1066800"/>
              </a:tblGrid>
              <a:tr h="1043849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 формирования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752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нефтепродукты,  тыс.рублей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40 164,9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42 766,0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560,8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67991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6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реализацию государственной программы «Развитие транспортной системы Ханты-Мансийского автономного округа – Югры», тыс.рублей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063,7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61 765,0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58 949,6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110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Итого, тыс.рублей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55 228,6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104 531,0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mtClean="0">
                          <a:latin typeface="Times New Roman" pitchFamily="18" charset="0"/>
                          <a:cs typeface="Times New Roman" pitchFamily="18" charset="0"/>
                        </a:rPr>
                        <a:t>102 510,4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sz="1900" spc="-10" dirty="0" err="1" smtClean="0">
                <a:solidFill>
                  <a:srgbClr val="0C0CFF"/>
                </a:solidFill>
              </a:rPr>
              <a:t>Ис</a:t>
            </a:r>
            <a:r>
              <a:rPr lang="ru-RU" sz="1900" spc="-10" dirty="0" smtClean="0">
                <a:solidFill>
                  <a:srgbClr val="0C0CFF"/>
                </a:solidFill>
              </a:rPr>
              <a:t>пользование </a:t>
            </a:r>
            <a:r>
              <a:rPr sz="1900" spc="-15" dirty="0" err="1" smtClean="0">
                <a:solidFill>
                  <a:srgbClr val="0C0CFF"/>
                </a:solidFill>
              </a:rPr>
              <a:t>дорожного</a:t>
            </a:r>
            <a:r>
              <a:rPr sz="1900" spc="-15" dirty="0" smtClean="0">
                <a:solidFill>
                  <a:srgbClr val="0C0CFF"/>
                </a:solidFill>
              </a:rPr>
              <a:t> </a:t>
            </a:r>
            <a:r>
              <a:rPr sz="1900" spc="-10" dirty="0" err="1">
                <a:solidFill>
                  <a:srgbClr val="0C0CFF"/>
                </a:solidFill>
              </a:rPr>
              <a:t>фонда</a:t>
            </a:r>
            <a:r>
              <a:rPr sz="1900" spc="-10" dirty="0">
                <a:solidFill>
                  <a:srgbClr val="0C0CFF"/>
                </a:solidFill>
              </a:rPr>
              <a:t> </a:t>
            </a:r>
            <a:r>
              <a:rPr lang="ru-RU" sz="1900" spc="-5" dirty="0" smtClean="0">
                <a:solidFill>
                  <a:srgbClr val="0C0CFF"/>
                </a:solidFill>
              </a:rPr>
              <a:t>муниципального образования Кондинский район</a:t>
            </a:r>
            <a:endParaRPr sz="1900" dirty="0"/>
          </a:p>
        </p:txBody>
      </p:sp>
      <p:sp>
        <p:nvSpPr>
          <p:cNvPr id="15" name="object 15"/>
          <p:cNvSpPr/>
          <p:nvPr/>
        </p:nvSpPr>
        <p:spPr>
          <a:xfrm>
            <a:off x="3058795" y="1066800"/>
            <a:ext cx="5704205" cy="4495800"/>
          </a:xfrm>
          <a:custGeom>
            <a:avLst/>
            <a:gdLst/>
            <a:ahLst/>
            <a:cxnLst/>
            <a:rect l="l" t="t" r="r" b="b"/>
            <a:pathLst>
              <a:path w="4987925" h="906144">
                <a:moveTo>
                  <a:pt x="0" y="150875"/>
                </a:moveTo>
                <a:lnTo>
                  <a:pt x="7693" y="103193"/>
                </a:lnTo>
                <a:lnTo>
                  <a:pt x="29114" y="61776"/>
                </a:lnTo>
                <a:lnTo>
                  <a:pt x="61776" y="29114"/>
                </a:lnTo>
                <a:lnTo>
                  <a:pt x="103193" y="7693"/>
                </a:lnTo>
                <a:lnTo>
                  <a:pt x="150875" y="0"/>
                </a:lnTo>
                <a:lnTo>
                  <a:pt x="4836540" y="0"/>
                </a:lnTo>
                <a:lnTo>
                  <a:pt x="4884285" y="7693"/>
                </a:lnTo>
                <a:lnTo>
                  <a:pt x="4925739" y="29114"/>
                </a:lnTo>
                <a:lnTo>
                  <a:pt x="4958421" y="61776"/>
                </a:lnTo>
                <a:lnTo>
                  <a:pt x="4979849" y="103193"/>
                </a:lnTo>
                <a:lnTo>
                  <a:pt x="4987544" y="150875"/>
                </a:lnTo>
                <a:lnTo>
                  <a:pt x="4987544" y="754634"/>
                </a:lnTo>
                <a:lnTo>
                  <a:pt x="4979849" y="802378"/>
                </a:lnTo>
                <a:lnTo>
                  <a:pt x="4958421" y="843832"/>
                </a:lnTo>
                <a:lnTo>
                  <a:pt x="4925739" y="876514"/>
                </a:lnTo>
                <a:lnTo>
                  <a:pt x="4884285" y="897942"/>
                </a:lnTo>
                <a:lnTo>
                  <a:pt x="4836540" y="905637"/>
                </a:lnTo>
                <a:lnTo>
                  <a:pt x="150875" y="905637"/>
                </a:lnTo>
                <a:lnTo>
                  <a:pt x="103193" y="897942"/>
                </a:lnTo>
                <a:lnTo>
                  <a:pt x="61776" y="876514"/>
                </a:lnTo>
                <a:lnTo>
                  <a:pt x="29114" y="843832"/>
                </a:lnTo>
                <a:lnTo>
                  <a:pt x="7693" y="802378"/>
                </a:lnTo>
                <a:lnTo>
                  <a:pt x="0" y="754634"/>
                </a:lnTo>
                <a:lnTo>
                  <a:pt x="0" y="150875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rgbClr val="64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49600" y="1371600"/>
            <a:ext cx="4792980" cy="370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</p:txBody>
      </p:sp>
      <p:sp>
        <p:nvSpPr>
          <p:cNvPr id="26" name="object 26"/>
          <p:cNvSpPr/>
          <p:nvPr/>
        </p:nvSpPr>
        <p:spPr>
          <a:xfrm>
            <a:off x="304800" y="1066800"/>
            <a:ext cx="2590800" cy="44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200400" y="1371600"/>
            <a:ext cx="5410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Используется для финансового обеспечения дорожной деятельности в отношении автомобильных дорог общего пользования местного значения Кондинского района, а также предоставления иных межбюджетных трансфертов бюджетам муниципальных образований Кондинского района на финансовое обеспечение дорожной деятельности в отношении автомобильных дорог общего пользования местного значения поселения.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соответствии с Федеральным законом от 08.11.2007 № 257-ФЗ «Об автомобильных дорогах и дорожной деятельности в Российской Федерации и о внесении изменений в отдельные законодательные акты Российской Федерации» к дорожной деятельности относится деятельность по проектированию, строительству, реконструкции, капитальному ремонту, ремонту и содержанию автомобильных дорог.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endParaRPr sz="1900" dirty="0"/>
          </a:p>
        </p:txBody>
      </p:sp>
      <p:sp>
        <p:nvSpPr>
          <p:cNvPr id="18" name="object 18"/>
          <p:cNvSpPr txBox="1"/>
          <p:nvPr/>
        </p:nvSpPr>
        <p:spPr>
          <a:xfrm>
            <a:off x="3149600" y="1371600"/>
            <a:ext cx="4792980" cy="370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85801" y="1371600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Подготовлено Комитетом по финансам и налоговой политике администрации Кондинского района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ул. Титова, д. 24,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Междуреченский, Кондинский район, Ханты-Мансийский автономный округ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628200.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conda@wsmail.ru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komfinkonda@bk.ru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Председатель комитета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Мостовых Галина Анатольевна, 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тел.: (34677) 32-004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5714" name="AutoShape 2" descr="http://www.admkonda.ru/images/header_lef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716" name="AutoShape 4" descr="C:\Documents and Settings\02-2219\%D0%A0%D0%B0%D0%B1%D0%BE%D1%87%D0%B8%D0%B9 %D1%81%D1%82%D0%BE%D0%BB\header_lef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718" name="AutoShape 6" descr="C:\Documents and Settings\02-2219\%D0%A0%D0%B0%D0%B1%D0%BE%D1%87%D0%B8%D0%B9 %D1%81%D1%82%D0%BE%D0%BB\header_lef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752601"/>
            <a:ext cx="8077200" cy="2769989"/>
          </a:xfrm>
        </p:spPr>
        <p:txBody>
          <a:bodyPr/>
          <a:lstStyle/>
          <a:p>
            <a:r>
              <a:rPr lang="ru-RU" sz="3000" i="1" dirty="0" smtClean="0"/>
              <a:t>Поддержание стабильности и устойчивости бюджетной системы района, обеспечение сбалансированности бюджета района и бюджетов муниципальных образований района с учетом эффективного управления имеющимися ресурсами.</a:t>
            </a:r>
            <a:endParaRPr lang="ru-RU" sz="3000" i="1" dirty="0"/>
          </a:p>
        </p:txBody>
      </p:sp>
      <p:sp>
        <p:nvSpPr>
          <p:cNvPr id="4" name="object 2"/>
          <p:cNvSpPr/>
          <p:nvPr/>
        </p:nvSpPr>
        <p:spPr>
          <a:xfrm>
            <a:off x="27158" y="0"/>
            <a:ext cx="9116823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spc="-10" dirty="0" smtClean="0"/>
              <a:t>                        </a:t>
            </a:r>
          </a:p>
          <a:p>
            <a:pPr algn="ctr"/>
            <a:r>
              <a:rPr lang="ru-RU" sz="3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ЦЕЛЬ БЮДЖЕТНОЙ ПОЛИТИКИ</a:t>
            </a:r>
            <a:endParaRPr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447801"/>
            <a:ext cx="8077200" cy="5410200"/>
          </a:xfrm>
        </p:spPr>
        <p:txBody>
          <a:bodyPr/>
          <a:lstStyle/>
          <a:p>
            <a:r>
              <a:rPr lang="ru-RU" sz="1600" dirty="0" smtClean="0"/>
              <a:t>- </a:t>
            </a:r>
            <a:r>
              <a:rPr lang="ru-RU" sz="1800" dirty="0" smtClean="0"/>
              <a:t>поддержание устойчивости функционирования бюджетной системы района при сбалансированном распределении бюджетных ресурсов на обеспечение текущих потребностей экономики и социальной сферы и решение задач их развития на долгосрочный период посредством разработки бюджетного прогноза района на долгосрочный период;</a:t>
            </a:r>
          </a:p>
          <a:p>
            <a:r>
              <a:rPr lang="ru-RU" sz="1800" dirty="0" smtClean="0"/>
              <a:t>- принятие мер, направленных на увеличение доходной базы бюджета района;</a:t>
            </a:r>
          </a:p>
          <a:p>
            <a:r>
              <a:rPr lang="ru-RU" sz="1800" dirty="0" smtClean="0"/>
              <a:t>- сдерживание роста бюджетных расходов путем исключения низкоэффективных и не дающих эффекта в будущем затрат, установление актуальных приоритетов бюджета района;</a:t>
            </a:r>
          </a:p>
          <a:p>
            <a:r>
              <a:rPr lang="ru-RU" sz="1800" dirty="0" smtClean="0"/>
              <a:t>- повышение эффективности и результативности применения программно-целевого подхода к управлению бюджетными расходами;</a:t>
            </a:r>
          </a:p>
          <a:p>
            <a:r>
              <a:rPr lang="ru-RU" sz="1800" dirty="0" smtClean="0"/>
              <a:t>- повышение эффективности предоставления муниципальных  услуг; </a:t>
            </a:r>
          </a:p>
          <a:p>
            <a:r>
              <a:rPr lang="ru-RU" sz="1800" dirty="0" smtClean="0"/>
              <a:t>повышение эффективности расходования бюджетных ассигнований на осуществление капитальных вложений;</a:t>
            </a:r>
          </a:p>
          <a:p>
            <a:r>
              <a:rPr lang="ru-RU" sz="1800" dirty="0" smtClean="0"/>
              <a:t>- обеспечение открытости бюджетного процесса;</a:t>
            </a:r>
          </a:p>
          <a:p>
            <a:r>
              <a:rPr lang="ru-RU" sz="1800" dirty="0" smtClean="0"/>
              <a:t>- совершенствование нормативно-правовой базы, регламентирующей бюджетный процесс.</a:t>
            </a:r>
          </a:p>
          <a:p>
            <a:endParaRPr lang="ru-RU" sz="3000" i="1" dirty="0"/>
          </a:p>
        </p:txBody>
      </p:sp>
      <p:sp>
        <p:nvSpPr>
          <p:cNvPr id="4" name="object 2"/>
          <p:cNvSpPr/>
          <p:nvPr/>
        </p:nvSpPr>
        <p:spPr>
          <a:xfrm>
            <a:off x="27158" y="0"/>
            <a:ext cx="9116823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spc="-10" dirty="0" smtClean="0"/>
              <a:t>                        </a:t>
            </a:r>
          </a:p>
          <a:p>
            <a:r>
              <a:rPr lang="ru-RU" sz="2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ОСНОВНЫЕ ЗАДАЧИ БЮДЖЕТНОЙ ПОЛИТИКИ </a:t>
            </a:r>
          </a:p>
          <a:p>
            <a:pPr algn="ctr"/>
            <a:r>
              <a:rPr lang="ru-RU" sz="2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2016 ГОД</a:t>
            </a:r>
            <a:endParaRPr sz="2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533400" y="1752600"/>
          <a:ext cx="807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/>
          <p:nvPr/>
        </p:nvSpPr>
        <p:spPr>
          <a:xfrm>
            <a:off x="27158" y="0"/>
            <a:ext cx="9116823" cy="160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spc="-10" dirty="0" smtClean="0"/>
              <a:t>                        </a:t>
            </a:r>
          </a:p>
          <a:p>
            <a:pPr algn="ctr"/>
            <a:r>
              <a:rPr lang="ru-RU" sz="3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риски и проблемы в бюджетной сфере муниципального образования Кондинский район</a:t>
            </a:r>
          </a:p>
          <a:p>
            <a:pPr algn="ctr"/>
            <a:endParaRPr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854849"/>
          </a:xfrm>
          <a:prstGeom prst="rect">
            <a:avLst/>
          </a:prstGeom>
        </p:spPr>
        <p:txBody>
          <a:bodyPr vert="horz" wrap="square" lIns="0" tIns="407670" rIns="0" bIns="0" rtlCol="0">
            <a:spAutoFit/>
          </a:bodyPr>
          <a:lstStyle/>
          <a:p>
            <a:pPr marL="2959735" marR="5080" indent="-2396490">
              <a:lnSpc>
                <a:spcPct val="60000"/>
              </a:lnSpc>
            </a:pPr>
            <a:r>
              <a:rPr sz="2400" spc="-10" dirty="0"/>
              <a:t>Основные </a:t>
            </a:r>
            <a:r>
              <a:rPr sz="2400" spc="-5" dirty="0"/>
              <a:t>характеристики </a:t>
            </a:r>
            <a:r>
              <a:rPr sz="2400" spc="-25" dirty="0" err="1"/>
              <a:t>бюджета</a:t>
            </a:r>
            <a:r>
              <a:rPr sz="2400" spc="-25" dirty="0"/>
              <a:t> </a:t>
            </a:r>
            <a:r>
              <a:rPr lang="ru-RU" sz="2400" spc="-25" dirty="0" smtClean="0"/>
              <a:t>Кондинского</a:t>
            </a:r>
            <a:r>
              <a:rPr sz="2400" spc="-10" dirty="0" smtClean="0"/>
              <a:t>  </a:t>
            </a:r>
            <a:r>
              <a:rPr sz="2400" spc="-5" dirty="0"/>
              <a:t>района на </a:t>
            </a:r>
            <a:r>
              <a:rPr sz="2400" dirty="0"/>
              <a:t>2016</a:t>
            </a:r>
            <a:r>
              <a:rPr sz="2400" spc="-40" dirty="0"/>
              <a:t> </a:t>
            </a:r>
            <a:r>
              <a:rPr sz="2400" spc="-45" dirty="0"/>
              <a:t>год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7964551" y="1078865"/>
            <a:ext cx="71882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5" dirty="0">
                <a:latin typeface="Times New Roman"/>
                <a:cs typeface="Times New Roman"/>
              </a:rPr>
              <a:t>Тыс.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733264"/>
            <a:ext cx="9143999" cy="112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82537" y="1339976"/>
          <a:ext cx="8766262" cy="3384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88"/>
                <a:gridCol w="1512189"/>
                <a:gridCol w="1512189"/>
                <a:gridCol w="1440180"/>
                <a:gridCol w="1224152"/>
                <a:gridCol w="1286764"/>
              </a:tblGrid>
              <a:tr h="472745">
                <a:tc rowSpan="2"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2014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191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2015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9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.201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8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518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2016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Отклонение,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165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2014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2015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</a:tr>
              <a:tr h="83876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4 528 031,4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3 476 511,1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3 498 545,0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,3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100,6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</a:tr>
              <a:tr h="4568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4 493 227,3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3 498 344,7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3 498 545,0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77,9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</a:tr>
              <a:tr h="799548">
                <a:tc>
                  <a:txBody>
                    <a:bodyPr/>
                    <a:lstStyle/>
                    <a:p>
                      <a:pPr marL="85090" marR="6350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Дефицит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(-),  Профицит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(+)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34 804,1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-21 833,6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8720" marR="6350" algn="r">
              <a:lnSpc>
                <a:spcPct val="100000"/>
              </a:lnSpc>
            </a:pPr>
            <a:r>
              <a:rPr sz="2900" spc="-45" dirty="0"/>
              <a:t>Доходы </a:t>
            </a:r>
            <a:r>
              <a:rPr sz="2900" spc="-5" dirty="0"/>
              <a:t>местного </a:t>
            </a:r>
            <a:r>
              <a:rPr sz="2900" spc="-30" dirty="0"/>
              <a:t>бюджета </a:t>
            </a:r>
            <a:r>
              <a:rPr sz="2900" dirty="0"/>
              <a:t>в</a:t>
            </a:r>
            <a:r>
              <a:rPr sz="2900" spc="-15" dirty="0"/>
              <a:t> </a:t>
            </a:r>
            <a:r>
              <a:rPr sz="2900" spc="-10" dirty="0"/>
              <a:t>расчете</a:t>
            </a:r>
            <a:endParaRPr sz="2900"/>
          </a:p>
          <a:p>
            <a:pPr marL="2458720" marR="5080" algn="r">
              <a:lnSpc>
                <a:spcPct val="100000"/>
              </a:lnSpc>
            </a:pPr>
            <a:r>
              <a:rPr sz="2900" dirty="0"/>
              <a:t>на 1</a:t>
            </a:r>
            <a:r>
              <a:rPr sz="2900" spc="-95" dirty="0"/>
              <a:t> </a:t>
            </a:r>
            <a:r>
              <a:rPr sz="2900" dirty="0"/>
              <a:t>жителя</a:t>
            </a:r>
            <a:endParaRPr sz="29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9223" y="1447800"/>
          <a:ext cx="7776920" cy="441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6416"/>
                <a:gridCol w="2019046"/>
                <a:gridCol w="2617215"/>
                <a:gridCol w="1944243"/>
              </a:tblGrid>
              <a:tr h="1342313">
                <a:tc>
                  <a:txBody>
                    <a:bodyPr/>
                    <a:lstStyle/>
                    <a:p>
                      <a:pPr algn="ctr"/>
                      <a:endParaRPr lang="ru-RU" sz="1400" b="1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2014 год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</a:t>
                      </a:r>
                      <a:r>
                        <a:rPr lang="ru-RU" sz="1400" b="1" i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 на 2015 год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2016 год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</a:tr>
              <a:tr h="13423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4 528 031,4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3 476 511,1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3 498 545,0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155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тыс.рублей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</a:tr>
              <a:tr h="719380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постоянного населения за 2014 год – 32 343 чел.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на 01.01.2015 года – 32 073 чел.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Кондинского района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на 2014 – 2016 годы, (%)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3"/>
          <p:cNvGraphicFramePr>
            <a:graphicFrameLocks noGrp="1"/>
          </p:cNvGraphicFramePr>
          <p:nvPr/>
        </p:nvGraphicFramePr>
        <p:xfrm>
          <a:off x="381000" y="1143000"/>
          <a:ext cx="84074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</TotalTime>
  <Words>4222</Words>
  <Application>Microsoft Office PowerPoint</Application>
  <PresentationFormat>Экран (4:3)</PresentationFormat>
  <Paragraphs>1342</Paragraphs>
  <Slides>39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Office Theme</vt:lpstr>
      <vt:lpstr>Worksheet</vt:lpstr>
      <vt:lpstr>Лист</vt:lpstr>
      <vt:lpstr>Диаграмма</vt:lpstr>
      <vt:lpstr>Слайд 1</vt:lpstr>
      <vt:lpstr>Слайд 2</vt:lpstr>
      <vt:lpstr>Цель бюджетной политики</vt:lpstr>
      <vt:lpstr>Цель бюджетной политики</vt:lpstr>
      <vt:lpstr>Цель бюджетной политики</vt:lpstr>
      <vt:lpstr>Цель бюджетной политики</vt:lpstr>
      <vt:lpstr>Основные характеристики бюджета Кондинского  района на 2016 год</vt:lpstr>
      <vt:lpstr>Доходы местного бюджета в расчете на 1 жителя</vt:lpstr>
      <vt:lpstr>Структура доходов бюджета Кондинского района                         на 2014 – 2016 годы, (%)</vt:lpstr>
      <vt:lpstr>Виды и доля налогов, подлежащих уплате в бюджет                              Кондинского района в 2016 году</vt:lpstr>
      <vt:lpstr>Динамика и структура налоговых доходов бюджета Кондинского района на 2014-2016 годы </vt:lpstr>
      <vt:lpstr>Динамика неналоговых доходов бюджета Кондинского                           района на 2014-2016 годы </vt:lpstr>
      <vt:lpstr>Динамика безвозмездных поступлений в бюджет           Кондинского района на 2014 – 2016 годы </vt:lpstr>
      <vt:lpstr>Налоговые льготы и объем выпадающих доходов  в связи с введением таких льгот</vt:lpstr>
      <vt:lpstr>Основные (крупные) налогоплательщики в муниципальном образовании Кондинский район</vt:lpstr>
      <vt:lpstr>Динамика и структура доходов за 2013-2015 годы</vt:lpstr>
      <vt:lpstr>Слайд 17</vt:lpstr>
      <vt:lpstr>Размер дотации на выравнивание бюджетам городских и сельских поселений Кондинского района на 2013-2016 годы</vt:lpstr>
      <vt:lpstr>Слайд 19</vt:lpstr>
      <vt:lpstr>Объем долга муниципального образования Кондинский район</vt:lpstr>
      <vt:lpstr>Расчет предельных показателей для получения кредитов  с учетом ограничений  БК РФ </vt:lpstr>
      <vt:lpstr>Динамика расходов бюджета</vt:lpstr>
      <vt:lpstr>Структура расходов бюджета</vt:lpstr>
      <vt:lpstr>Структура расходов бюджета</vt:lpstr>
      <vt:lpstr>Перечень и объемы расходов в разрезе муниципальных программ</vt:lpstr>
      <vt:lpstr>Перечень и объемы расходов в разрезе муниципальных программ</vt:lpstr>
      <vt:lpstr>Исполнение муниципальных программ в 2015 году</vt:lpstr>
      <vt:lpstr>Реализация указов Президента РФ</vt:lpstr>
      <vt:lpstr>Образование</vt:lpstr>
      <vt:lpstr>Культура и кинематография</vt:lpstr>
      <vt:lpstr>Уровень заработной платы в муниципальном образовании Кондинский район</vt:lpstr>
      <vt:lpstr>Расходы бюджета Кондинского района на 2016 год  с учетом интересов целевых групп</vt:lpstr>
      <vt:lpstr>Общественно значимые проекты, реализуемые в Кондинском районе </vt:lpstr>
      <vt:lpstr>Аналитическая информация по софинансированию программ АО в разрезе депрессивных территорий </vt:lpstr>
      <vt:lpstr>Динамика расходов на развитие отдельных отраслей экономики района</vt:lpstr>
      <vt:lpstr>Бюджетный процесс</vt:lpstr>
      <vt:lpstr>Дорожный фонд муниципального образования Кондинский район</vt:lpstr>
      <vt:lpstr>Использование дорожного фонда муниципального образования Кондинский район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Мария Петровна</dc:creator>
  <cp:lastModifiedBy>02-2205</cp:lastModifiedBy>
  <cp:revision>306</cp:revision>
  <dcterms:created xsi:type="dcterms:W3CDTF">2015-11-30T14:13:04Z</dcterms:created>
  <dcterms:modified xsi:type="dcterms:W3CDTF">2016-06-17T09:36:11Z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2015-11-30T00:00:00Z</vt:filetime>
  </property>
</Properties>
</file>