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docProps/custom.xml" ContentType="application/vnd.openxmlformats-officedocument.custom-properties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23" r:id="rId4"/>
    <p:sldId id="324" r:id="rId5"/>
    <p:sldId id="309" r:id="rId6"/>
    <p:sldId id="310" r:id="rId7"/>
    <p:sldId id="313" r:id="rId8"/>
    <p:sldId id="312" r:id="rId9"/>
    <p:sldId id="314" r:id="rId10"/>
    <p:sldId id="315" r:id="rId11"/>
    <p:sldId id="316" r:id="rId12"/>
    <p:sldId id="319" r:id="rId13"/>
    <p:sldId id="317" r:id="rId14"/>
    <p:sldId id="318" r:id="rId15"/>
    <p:sldId id="307" r:id="rId16"/>
    <p:sldId id="283" r:id="rId17"/>
    <p:sldId id="308" r:id="rId18"/>
    <p:sldId id="285" r:id="rId19"/>
    <p:sldId id="329" r:id="rId20"/>
    <p:sldId id="330" r:id="rId21"/>
    <p:sldId id="331" r:id="rId22"/>
    <p:sldId id="336" r:id="rId23"/>
    <p:sldId id="337" r:id="rId24"/>
    <p:sldId id="332" r:id="rId25"/>
    <p:sldId id="333" r:id="rId26"/>
    <p:sldId id="334" r:id="rId27"/>
    <p:sldId id="299" r:id="rId28"/>
    <p:sldId id="327" r:id="rId29"/>
    <p:sldId id="321" r:id="rId30"/>
    <p:sldId id="328" r:id="rId31"/>
    <p:sldId id="335" r:id="rId32"/>
    <p:sldId id="306" r:id="rId3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66"/>
    <a:srgbClr val="9966FF"/>
    <a:srgbClr val="33CCFF"/>
    <a:srgbClr val="00FFFF"/>
    <a:srgbClr val="FF33CC"/>
    <a:srgbClr val="66CCFF"/>
    <a:srgbClr val="CCFFFF"/>
    <a:srgbClr val="33CC33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86" d="100"/>
          <a:sy n="86" d="100"/>
        </p:scale>
        <p:origin x="-1354" y="-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87;&#1086;%20&#1076;&#1086;&#1093;&#1086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87;&#1086;%20&#1076;&#1086;&#1093;&#1086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87;&#1086;%20&#1076;&#1086;&#1093;&#1086;&#1076;&#1072;&#108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637462235649546E-2"/>
                  <c:y val="2.4308723080003272E-3"/>
                </c:manualLayout>
              </c:layout>
              <c:showVal val="1"/>
            </c:dLbl>
            <c:dLbl>
              <c:idx val="1"/>
              <c:layout>
                <c:manualLayout>
                  <c:x val="1.5105740181268883E-2"/>
                  <c:y val="4.8617446160006527E-3"/>
                </c:manualLayout>
              </c:layout>
              <c:showVal val="1"/>
            </c:dLbl>
            <c:dLbl>
              <c:idx val="2"/>
              <c:layout>
                <c:manualLayout>
                  <c:x val="1.057401812688822E-2"/>
                  <c:y val="4.86174461600065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 (ожидаемое)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0.10665356626487292</c:v>
                </c:pt>
                <c:pt idx="1">
                  <c:v>6.9715308532385473E-2</c:v>
                </c:pt>
                <c:pt idx="2">
                  <c:v>9.0341137745759512E-2</c:v>
                </c:pt>
                <c:pt idx="3">
                  <c:v>0.10124693360495794</c:v>
                </c:pt>
                <c:pt idx="4">
                  <c:v>0.105011395224097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7.9365079365079413E-3"/>
                </c:manualLayout>
              </c:layout>
              <c:showVal val="1"/>
            </c:dLbl>
            <c:dLbl>
              <c:idx val="2"/>
              <c:layout>
                <c:manualLayout>
                  <c:x val="1.6203703703703703E-2"/>
                  <c:y val="-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 (ожидаемое)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2.4335828899689591E-2</c:v>
                </c:pt>
                <c:pt idx="1">
                  <c:v>3.7188781705372771E-2</c:v>
                </c:pt>
                <c:pt idx="2">
                  <c:v>2.7195541059735675E-2</c:v>
                </c:pt>
                <c:pt idx="3">
                  <c:v>2.9223470557025677E-2</c:v>
                </c:pt>
                <c:pt idx="4">
                  <c:v>4.8251684379202214E-2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6616314199395771E-2"/>
                  <c:y val="-7.2926169240009834E-3"/>
                </c:manualLayout>
              </c:layout>
              <c:showVal val="1"/>
            </c:dLbl>
            <c:dLbl>
              <c:idx val="2"/>
              <c:layout>
                <c:manualLayout>
                  <c:x val="9.0634441087615591E-3"/>
                  <c:y val="-7.2926169240009834E-3"/>
                </c:manualLayout>
              </c:layout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2015 год (отчет)</c:v>
                </c:pt>
                <c:pt idx="1">
                  <c:v>2016 год (ожидаемое)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0.86901060483543735</c:v>
                </c:pt>
                <c:pt idx="1">
                  <c:v>0.89309590976224151</c:v>
                </c:pt>
                <c:pt idx="2">
                  <c:v>0.88246332119450466</c:v>
                </c:pt>
                <c:pt idx="3">
                  <c:v>0.86952959583801648</c:v>
                </c:pt>
                <c:pt idx="4">
                  <c:v>0.84673692039670079</c:v>
                </c:pt>
              </c:numCache>
            </c:numRef>
          </c:val>
        </c:ser>
        <c:shape val="cylinder"/>
        <c:axId val="65382656"/>
        <c:axId val="66256896"/>
        <c:axId val="0"/>
      </c:bar3DChart>
      <c:catAx>
        <c:axId val="653826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66256896"/>
        <c:crosses val="autoZero"/>
        <c:auto val="1"/>
        <c:lblAlgn val="ctr"/>
        <c:lblOffset val="100"/>
      </c:catAx>
      <c:valAx>
        <c:axId val="66256896"/>
        <c:scaling>
          <c:orientation val="minMax"/>
        </c:scaling>
        <c:axPos val="b"/>
        <c:majorGridlines/>
        <c:numFmt formatCode="0.0%" sourceLinked="1"/>
        <c:tickLblPos val="nextTo"/>
        <c:crossAx val="65382656"/>
        <c:crosses val="autoZero"/>
        <c:crossBetween val="between"/>
      </c:valAx>
      <c:spPr>
        <a:noFill/>
        <a:ln w="27914">
          <a:noFill/>
        </a:ln>
      </c:spPr>
    </c:plotArea>
    <c:legend>
      <c:legendPos val="b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68417916549066138"/>
          <c:y val="0.59498278795552051"/>
          <c:w val="0.22627297424580617"/>
          <c:h val="0.38240414671784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explosion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7162428774277841"/>
                  <c:y val="-0.2542366244151515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96,9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#,##0.0" sourceLinked="0"/>
              <c:spPr>
                <a:ln>
                  <a:noFill/>
                </a:ln>
              </c:spPr>
              <c:dLblPos val="bestFit"/>
            </c:dLbl>
            <c:dLbl>
              <c:idx val="1"/>
              <c:delete val="1"/>
            </c:dLbl>
            <c:numFmt formatCode="#,##0.0" sourceLinked="0"/>
            <c:spPr>
              <a:ln>
                <a:noFill/>
              </a:ln>
            </c:sp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фед.налоги</c:v>
                </c:pt>
                <c:pt idx="1">
                  <c:v>местные налоги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314545.5</c:v>
                </c:pt>
                <c:pt idx="1">
                  <c:v>10131</c:v>
                </c:pt>
              </c:numCache>
            </c:numRef>
          </c:val>
        </c:ser>
        <c:firstSliceAng val="0"/>
      </c:pieChart>
      <c:spPr>
        <a:noFill/>
        <a:ln w="21759">
          <a:noFill/>
        </a:ln>
      </c:spPr>
    </c:plotArea>
    <c:plotVisOnly val="1"/>
    <c:dispBlanksAs val="zero"/>
  </c:chart>
  <c:txPr>
    <a:bodyPr/>
    <a:lstStyle/>
    <a:p>
      <a:pPr>
        <a:defRPr sz="154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>
        <c:manualLayout>
          <c:layoutTarget val="inner"/>
          <c:xMode val="edge"/>
          <c:yMode val="edge"/>
          <c:x val="0.11172802723983849"/>
          <c:y val="3.3590733590733592E-2"/>
          <c:w val="0.59097467546286453"/>
          <c:h val="0.70524589831676465"/>
        </c:manualLayout>
      </c:layout>
      <c:bar3DChart>
        <c:barDir val="col"/>
        <c:grouping val="stacked"/>
        <c:ser>
          <c:idx val="0"/>
          <c:order val="0"/>
          <c:tx>
            <c:strRef>
              <c:f>'слайд 9 в изм'!$B$2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5.4127198917455904E-3"/>
                  <c:y val="-0.10144927536231878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8.695652173913072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8985507246376812E-3"/>
                </c:manualLayout>
              </c:layout>
              <c:showVal val="1"/>
            </c:dLbl>
            <c:dLbl>
              <c:idx val="4"/>
              <c:layout>
                <c:manualLayout>
                  <c:x val="5.4127198917456164E-3"/>
                  <c:y val="8.115942028985524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'слайд 9 в изм'!$A$3:$A$7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9 в изм'!$B$3:$B$7</c:f>
              <c:numCache>
                <c:formatCode>#,##0.0</c:formatCode>
                <c:ptCount val="5"/>
                <c:pt idx="0">
                  <c:v>458947.3</c:v>
                </c:pt>
                <c:pt idx="1">
                  <c:v>226229.8</c:v>
                </c:pt>
                <c:pt idx="2">
                  <c:v>276157.90000000002</c:v>
                </c:pt>
                <c:pt idx="3">
                  <c:v>276157.90000000002</c:v>
                </c:pt>
                <c:pt idx="4">
                  <c:v>276157.90000000002</c:v>
                </c:pt>
              </c:numCache>
            </c:numRef>
          </c:val>
        </c:ser>
        <c:ser>
          <c:idx val="1"/>
          <c:order val="1"/>
          <c:tx>
            <c:strRef>
              <c:f>'слайд 9 в изм'!$C$2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3"/>
              <c:layout>
                <c:manualLayout>
                  <c:x val="1.5015015015015073E-3"/>
                  <c:y val="-5.1480051480051496E-3"/>
                </c:manualLayout>
              </c:layout>
              <c:showVal val="1"/>
            </c:dLbl>
            <c:dLbl>
              <c:idx val="4"/>
              <c:layout>
                <c:manualLayout>
                  <c:x val="1.5015015015015073E-3"/>
                  <c:y val="-5.148005148005149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'слайд 9 в изм'!$A$3:$A$7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9 в изм'!$C$3:$C$7</c:f>
              <c:numCache>
                <c:formatCode>#,##0.0</c:formatCode>
                <c:ptCount val="5"/>
                <c:pt idx="0">
                  <c:v>27930.7</c:v>
                </c:pt>
                <c:pt idx="1">
                  <c:v>30135.8</c:v>
                </c:pt>
                <c:pt idx="2">
                  <c:v>30135.8</c:v>
                </c:pt>
                <c:pt idx="3">
                  <c:v>30135.8</c:v>
                </c:pt>
                <c:pt idx="4">
                  <c:v>30135.8</c:v>
                </c:pt>
              </c:numCache>
            </c:numRef>
          </c:val>
        </c:ser>
        <c:ser>
          <c:idx val="2"/>
          <c:order val="2"/>
          <c:tx>
            <c:strRef>
              <c:f>'слайд 9 в изм'!$D$2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endParaRPr lang="ru-RU" smtClean="0"/>
                  </a:p>
                  <a:p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endParaRPr lang="ru-RU" smtClean="0"/>
                  </a:p>
                  <a:p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'слайд 9 в изм'!$A$3:$A$7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9 в изм'!$D$3:$D$7</c:f>
              <c:numCache>
                <c:formatCode>#,##0.0</c:formatCode>
                <c:ptCount val="5"/>
                <c:pt idx="0">
                  <c:v>43920.6</c:v>
                </c:pt>
                <c:pt idx="1">
                  <c:v>54219.4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'слайд 9 в изм'!$E$2</c:f>
              <c:strCache>
                <c:ptCount val="1"/>
                <c:pt idx="0">
                  <c:v>Остальные налоговые доходы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9.0211998195760465E-3"/>
                  <c:y val="-4.6376811594202899E-2"/>
                </c:manualLayout>
              </c:layout>
              <c:showVal val="1"/>
            </c:dLbl>
            <c:dLbl>
              <c:idx val="1"/>
              <c:layout>
                <c:manualLayout>
                  <c:x val="3.6084799278304136E-3"/>
                  <c:y val="-5.5072463768115983E-2"/>
                </c:manualLayout>
              </c:layout>
              <c:showVal val="1"/>
            </c:dLbl>
            <c:dLbl>
              <c:idx val="2"/>
              <c:layout>
                <c:manualLayout>
                  <c:x val="5.4127198917456164E-3"/>
                  <c:y val="-4.9275362318840575E-2"/>
                </c:manualLayout>
              </c:layout>
              <c:showVal val="1"/>
            </c:dLbl>
            <c:dLbl>
              <c:idx val="3"/>
              <c:layout>
                <c:manualLayout>
                  <c:x val="3.6084799278304136E-3"/>
                  <c:y val="-4.3478260869565223E-2"/>
                </c:manualLayout>
              </c:layout>
              <c:showVal val="1"/>
            </c:dLbl>
            <c:dLbl>
              <c:idx val="4"/>
              <c:layout>
                <c:manualLayout>
                  <c:x val="3.6084799278304136E-3"/>
                  <c:y val="-4.63768115942028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'слайд 9 в изм'!$A$3:$A$7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9 в изм'!$E$3:$E$7</c:f>
              <c:numCache>
                <c:formatCode>#,##0.0</c:formatCode>
                <c:ptCount val="5"/>
                <c:pt idx="0">
                  <c:v>19252.400000000001</c:v>
                </c:pt>
                <c:pt idx="1">
                  <c:v>18164.400000000023</c:v>
                </c:pt>
                <c:pt idx="2">
                  <c:v>18382.799999999956</c:v>
                </c:pt>
                <c:pt idx="3">
                  <c:v>18382.799999999956</c:v>
                </c:pt>
                <c:pt idx="4">
                  <c:v>18382.799999999956</c:v>
                </c:pt>
              </c:numCache>
            </c:numRef>
          </c:val>
        </c:ser>
        <c:shape val="cylinder"/>
        <c:axId val="46584192"/>
        <c:axId val="46585728"/>
        <c:axId val="0"/>
      </c:bar3DChart>
      <c:catAx>
        <c:axId val="46584192"/>
        <c:scaling>
          <c:orientation val="minMax"/>
        </c:scaling>
        <c:axPos val="b"/>
        <c:tickLblPos val="nextTo"/>
        <c:crossAx val="46585728"/>
        <c:crosses val="autoZero"/>
        <c:auto val="1"/>
        <c:lblAlgn val="ctr"/>
        <c:lblOffset val="100"/>
      </c:catAx>
      <c:valAx>
        <c:axId val="46585728"/>
        <c:scaling>
          <c:orientation val="minMax"/>
        </c:scaling>
        <c:axPos val="l"/>
        <c:majorGridlines/>
        <c:numFmt formatCode="#,##0.0" sourceLinked="1"/>
        <c:tickLblPos val="nextTo"/>
        <c:crossAx val="4658419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3695266132274007"/>
          <c:y val="0.21248431783864871"/>
          <c:w val="0.2465308221607434"/>
          <c:h val="0.54156933086066739"/>
        </c:manualLayout>
      </c:layout>
    </c:legend>
    <c:plotVisOnly val="1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942605625624272E-2"/>
          <c:y val="3.6864406779661019E-2"/>
          <c:w val="0.63518384317004661"/>
          <c:h val="0.67651986298322875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10 в изм'!$C$4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'слайд 10 в изм'!$B$5:$B$9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10 в изм'!$C$5:$C$9</c:f>
              <c:numCache>
                <c:formatCode>#,##0.0</c:formatCode>
                <c:ptCount val="5"/>
                <c:pt idx="0">
                  <c:v>57971</c:v>
                </c:pt>
                <c:pt idx="1">
                  <c:v>55315.4</c:v>
                </c:pt>
                <c:pt idx="2">
                  <c:v>50809</c:v>
                </c:pt>
                <c:pt idx="3">
                  <c:v>51050.400000000001</c:v>
                </c:pt>
                <c:pt idx="4">
                  <c:v>51038.400000000001</c:v>
                </c:pt>
              </c:numCache>
            </c:numRef>
          </c:val>
        </c:ser>
        <c:ser>
          <c:idx val="1"/>
          <c:order val="1"/>
          <c:tx>
            <c:strRef>
              <c:f>'слайд 10 в изм'!$D$4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5.8997050147492694E-3"/>
                  <c:y val="0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'слайд 10 в изм'!$B$5:$B$9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10 в изм'!$D$5:$D$9</c:f>
              <c:numCache>
                <c:formatCode>#,##0.0</c:formatCode>
                <c:ptCount val="5"/>
                <c:pt idx="0">
                  <c:v>24452.5</c:v>
                </c:pt>
                <c:pt idx="1">
                  <c:v>64352.3</c:v>
                </c:pt>
                <c:pt idx="2">
                  <c:v>3340</c:v>
                </c:pt>
                <c:pt idx="3">
                  <c:v>3080</c:v>
                </c:pt>
                <c:pt idx="4">
                  <c:v>57540.9</c:v>
                </c:pt>
              </c:numCache>
            </c:numRef>
          </c:val>
        </c:ser>
        <c:ser>
          <c:idx val="2"/>
          <c:order val="2"/>
          <c:tx>
            <c:strRef>
              <c:f>'слайд 10 в изм'!$E$4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'слайд 10 в изм'!$B$5:$B$9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10 в изм'!$E$5:$E$9</c:f>
              <c:numCache>
                <c:formatCode>#,##0.0</c:formatCode>
                <c:ptCount val="5"/>
                <c:pt idx="0">
                  <c:v>27345</c:v>
                </c:pt>
                <c:pt idx="1">
                  <c:v>28333.9</c:v>
                </c:pt>
                <c:pt idx="2">
                  <c:v>31714.9</c:v>
                </c:pt>
                <c:pt idx="3">
                  <c:v>27328.799999999996</c:v>
                </c:pt>
                <c:pt idx="4">
                  <c:v>28239.3</c:v>
                </c:pt>
              </c:numCache>
            </c:numRef>
          </c:val>
        </c:ser>
        <c:ser>
          <c:idx val="3"/>
          <c:order val="3"/>
          <c:tx>
            <c:strRef>
              <c:f>'слайд 10 в изм'!$F$4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'слайд 10 в изм'!$B$5:$B$9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'слайд 10 в изм'!$F$5:$F$9</c:f>
              <c:numCache>
                <c:formatCode>#,##0.0</c:formatCode>
                <c:ptCount val="5"/>
                <c:pt idx="0">
                  <c:v>15740.19999999999</c:v>
                </c:pt>
                <c:pt idx="1">
                  <c:v>24941.4</c:v>
                </c:pt>
                <c:pt idx="2">
                  <c:v>11874</c:v>
                </c:pt>
                <c:pt idx="3">
                  <c:v>12253.999999999985</c:v>
                </c:pt>
                <c:pt idx="4">
                  <c:v>12367</c:v>
                </c:pt>
              </c:numCache>
            </c:numRef>
          </c:val>
        </c:ser>
        <c:shape val="cylinder"/>
        <c:axId val="46663552"/>
        <c:axId val="46665088"/>
        <c:axId val="0"/>
      </c:bar3DChart>
      <c:catAx>
        <c:axId val="46663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6665088"/>
        <c:crosses val="autoZero"/>
        <c:auto val="1"/>
        <c:lblAlgn val="ctr"/>
        <c:lblOffset val="100"/>
      </c:catAx>
      <c:valAx>
        <c:axId val="46665088"/>
        <c:scaling>
          <c:orientation val="minMax"/>
        </c:scaling>
        <c:axPos val="l"/>
        <c:majorGridlines/>
        <c:numFmt formatCode="#,##0.0" sourceLinked="1"/>
        <c:tickLblPos val="nextTo"/>
        <c:crossAx val="4666355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7885768703690794"/>
          <c:y val="0.11751501401307884"/>
          <c:w val="0.21229275544096862"/>
          <c:h val="0.6971733618043490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Лист5!$A$6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6FFFF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Лист5!$B$6:$F$6</c:f>
              <c:numCache>
                <c:formatCode>#,##0.0</c:formatCode>
                <c:ptCount val="5"/>
                <c:pt idx="0">
                  <c:v>817369.1</c:v>
                </c:pt>
                <c:pt idx="1">
                  <c:v>1047701.5</c:v>
                </c:pt>
                <c:pt idx="2">
                  <c:v>1052466.5</c:v>
                </c:pt>
                <c:pt idx="3">
                  <c:v>548857.9</c:v>
                </c:pt>
                <c:pt idx="4">
                  <c:v>548857.9</c:v>
                </c:pt>
              </c:numCache>
            </c:numRef>
          </c:val>
        </c:ser>
        <c:ser>
          <c:idx val="1"/>
          <c:order val="1"/>
          <c:tx>
            <c:strRef>
              <c:f>Лист5!$A$7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FF99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Лист5!$B$7:$F$7</c:f>
              <c:numCache>
                <c:formatCode>#,##0.0</c:formatCode>
                <c:ptCount val="5"/>
                <c:pt idx="0">
                  <c:v>1490874.9</c:v>
                </c:pt>
                <c:pt idx="1">
                  <c:v>1152634.6000000001</c:v>
                </c:pt>
                <c:pt idx="2">
                  <c:v>616068.80000000005</c:v>
                </c:pt>
                <c:pt idx="3">
                  <c:v>805003.2</c:v>
                </c:pt>
                <c:pt idx="4">
                  <c:v>691042.3</c:v>
                </c:pt>
              </c:numCache>
            </c:numRef>
          </c:val>
        </c:ser>
        <c:ser>
          <c:idx val="2"/>
          <c:order val="2"/>
          <c:tx>
            <c:strRef>
              <c:f>Лист5!$A$8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CCC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Лист5!$B$8:$F$8</c:f>
              <c:numCache>
                <c:formatCode>#,##0.0</c:formatCode>
                <c:ptCount val="5"/>
                <c:pt idx="0">
                  <c:v>1459706.8</c:v>
                </c:pt>
                <c:pt idx="1">
                  <c:v>1416370.6</c:v>
                </c:pt>
                <c:pt idx="2">
                  <c:v>1477842.5</c:v>
                </c:pt>
                <c:pt idx="3">
                  <c:v>1414265.2</c:v>
                </c:pt>
                <c:pt idx="4">
                  <c:v>1359649.7</c:v>
                </c:pt>
              </c:numCache>
            </c:numRef>
          </c:val>
        </c:ser>
        <c:ser>
          <c:idx val="3"/>
          <c:order val="3"/>
          <c:tx>
            <c:strRef>
              <c:f>Лист5!$A$9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5.8479532163742687E-2"/>
                  <c:y val="-2.0833333333333412E-2"/>
                </c:manualLayout>
              </c:layout>
              <c:showVal val="1"/>
            </c:dLbl>
            <c:dLbl>
              <c:idx val="1"/>
              <c:layout>
                <c:manualLayout>
                  <c:x val="5.8479532163742687E-2"/>
                  <c:y val="2.3148148148148147E-3"/>
                </c:manualLayout>
              </c:layout>
              <c:showVal val="1"/>
            </c:dLbl>
            <c:dLbl>
              <c:idx val="2"/>
              <c:layout>
                <c:manualLayout>
                  <c:x val="8.771929824561403E-3"/>
                  <c:y val="-1.8518518518518563E-2"/>
                </c:manualLayout>
              </c:layout>
              <c:showVal val="1"/>
            </c:dLbl>
            <c:dLbl>
              <c:idx val="3"/>
              <c:layout>
                <c:manualLayout>
                  <c:x val="1.461988304093568E-2"/>
                  <c:y val="-4.1666666666666664E-2"/>
                </c:manualLayout>
              </c:layout>
              <c:showVal val="1"/>
            </c:dLbl>
            <c:dLbl>
              <c:idx val="4"/>
              <c:layout>
                <c:manualLayout>
                  <c:x val="1.6081871345029326E-2"/>
                  <c:y val="-3.472222222222218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Лист5!$B$9:$F$9</c:f>
              <c:numCache>
                <c:formatCode>#,##0.0</c:formatCode>
                <c:ptCount val="5"/>
                <c:pt idx="0">
                  <c:v>669076.5</c:v>
                </c:pt>
                <c:pt idx="1">
                  <c:v>478587.9</c:v>
                </c:pt>
                <c:pt idx="2">
                  <c:v>19404.900000000001</c:v>
                </c:pt>
                <c:pt idx="3">
                  <c:v>14529.6</c:v>
                </c:pt>
                <c:pt idx="4">
                  <c:v>13869.6</c:v>
                </c:pt>
              </c:numCache>
            </c:numRef>
          </c:val>
        </c:ser>
        <c:ser>
          <c:idx val="4"/>
          <c:order val="4"/>
          <c:tx>
            <c:strRef>
              <c:f>Лист5!$A$10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Лист5!$B$10:$F$10</c:f>
              <c:numCache>
                <c:formatCode>#,##0.0</c:formatCode>
                <c:ptCount val="5"/>
                <c:pt idx="0">
                  <c:v>57624.800000000003</c:v>
                </c:pt>
                <c:pt idx="1">
                  <c:v>46016.4</c:v>
                </c:pt>
                <c:pt idx="2">
                  <c:v>5697.2</c:v>
                </c:pt>
                <c:pt idx="3">
                  <c:v>5733</c:v>
                </c:pt>
                <c:pt idx="4">
                  <c:v>4540</c:v>
                </c:pt>
              </c:numCache>
            </c:numRef>
          </c:val>
        </c:ser>
        <c:ser>
          <c:idx val="5"/>
          <c:order val="5"/>
          <c:tx>
            <c:strRef>
              <c:f>Лист5!$A$11</c:f>
              <c:strCache>
                <c:ptCount val="1"/>
                <c:pt idx="0">
                  <c:v>Доходы от возврата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Лист5!$B$11:$F$11</c:f>
              <c:numCache>
                <c:formatCode>#,##0.0</c:formatCode>
                <c:ptCount val="5"/>
                <c:pt idx="0">
                  <c:v>1.4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Лист5!$A$12</c:f>
              <c:strCache>
                <c:ptCount val="1"/>
                <c:pt idx="0">
                  <c:v>Возврат целевых средств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Лист5!$B$5:$F$5</c:f>
              <c:strCache>
                <c:ptCount val="5"/>
                <c:pt idx="0">
                  <c:v>2015 (отчет)</c:v>
                </c:pt>
                <c:pt idx="1">
                  <c:v>2016 (ожидаемое)</c:v>
                </c:pt>
                <c:pt idx="2">
                  <c:v>2017 (прогноз)</c:v>
                </c:pt>
                <c:pt idx="3">
                  <c:v>2018 (прогноз)</c:v>
                </c:pt>
                <c:pt idx="4">
                  <c:v>2019 (прогноз)</c:v>
                </c:pt>
              </c:strCache>
            </c:strRef>
          </c:cat>
          <c:val>
            <c:numRef>
              <c:f>Лист5!$B$12:$F$12</c:f>
              <c:numCache>
                <c:formatCode>#,##0.0</c:formatCode>
                <c:ptCount val="5"/>
                <c:pt idx="0">
                  <c:v>-12851.7</c:v>
                </c:pt>
                <c:pt idx="1">
                  <c:v>-39052.6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cylinder"/>
        <c:axId val="46996096"/>
        <c:axId val="47010176"/>
        <c:axId val="0"/>
      </c:bar3DChart>
      <c:catAx>
        <c:axId val="46996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7010176"/>
        <c:crosses val="autoZero"/>
        <c:auto val="1"/>
        <c:lblAlgn val="ctr"/>
        <c:lblOffset val="100"/>
      </c:catAx>
      <c:valAx>
        <c:axId val="47010176"/>
        <c:scaling>
          <c:orientation val="minMax"/>
        </c:scaling>
        <c:axPos val="l"/>
        <c:majorGridlines/>
        <c:numFmt formatCode="#,##0.0" sourceLinked="1"/>
        <c:tickLblPos val="nextTo"/>
        <c:crossAx val="46996096"/>
        <c:crosses val="autoZero"/>
        <c:crossBetween val="between"/>
      </c:valAx>
      <c:spPr>
        <a:noFill/>
      </c:spPr>
    </c:plotArea>
    <c:legend>
      <c:legendPos val="r"/>
      <c:layout/>
      <c:spPr>
        <a:noFill/>
      </c:spPr>
      <c:txPr>
        <a:bodyPr/>
        <a:lstStyle/>
        <a:p>
          <a:pPr>
            <a:defRPr sz="18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программный!$G$8</c:f>
              <c:strCache>
                <c:ptCount val="1"/>
                <c:pt idx="0">
                  <c:v>Прочие программы</c:v>
                </c:pt>
              </c:strCache>
            </c:strRef>
          </c:tx>
          <c:dLbls>
            <c:dLbl>
              <c:idx val="0"/>
              <c:layout>
                <c:manualLayout>
                  <c:x val="7.183908045977012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931034482758621E-2"/>
                  <c:y val="-4.6296296296296493E-3"/>
                </c:manualLayout>
              </c:layout>
              <c:showVal val="1"/>
            </c:dLbl>
            <c:dLbl>
              <c:idx val="2"/>
              <c:layout>
                <c:manualLayout>
                  <c:x val="1.0057471264367889E-2"/>
                  <c:y val="4.629629629629649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программный!$H$7:$J$7</c:f>
              <c:strCache>
                <c:ptCount val="3"/>
                <c:pt idx="0">
                  <c:v>2015 год (отчет)</c:v>
                </c:pt>
                <c:pt idx="1">
                  <c:v>2016 год (план)</c:v>
                </c:pt>
                <c:pt idx="2">
                  <c:v>2017 год (проект)</c:v>
                </c:pt>
              </c:strCache>
            </c:strRef>
          </c:cat>
          <c:val>
            <c:numRef>
              <c:f>программный!$H$8:$J$8</c:f>
              <c:numCache>
                <c:formatCode>#,##0.0</c:formatCode>
                <c:ptCount val="3"/>
                <c:pt idx="0">
                  <c:v>233.6</c:v>
                </c:pt>
                <c:pt idx="1">
                  <c:v>159.30000000000001</c:v>
                </c:pt>
                <c:pt idx="2">
                  <c:v>303.7</c:v>
                </c:pt>
              </c:numCache>
            </c:numRef>
          </c:val>
        </c:ser>
        <c:ser>
          <c:idx val="1"/>
          <c:order val="1"/>
          <c:tx>
            <c:strRef>
              <c:f>программный!$G$9</c:f>
              <c:strCache>
                <c:ptCount val="1"/>
                <c:pt idx="0">
                  <c:v>Социально-экономическое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-4.6296296296296493E-3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6.9444444444444597E-3"/>
                </c:manualLayout>
              </c:layout>
              <c:showVal val="1"/>
            </c:dLbl>
            <c:dLbl>
              <c:idx val="2"/>
              <c:layout>
                <c:manualLayout>
                  <c:x val="1.005747126436788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программный!$H$7:$J$7</c:f>
              <c:strCache>
                <c:ptCount val="3"/>
                <c:pt idx="0">
                  <c:v>2015 год (отчет)</c:v>
                </c:pt>
                <c:pt idx="1">
                  <c:v>2016 год (план)</c:v>
                </c:pt>
                <c:pt idx="2">
                  <c:v>2017 год (проект)</c:v>
                </c:pt>
              </c:strCache>
            </c:strRef>
          </c:cat>
          <c:val>
            <c:numRef>
              <c:f>программный!$H$9:$J$9</c:f>
              <c:numCache>
                <c:formatCode>#,##0.0</c:formatCode>
                <c:ptCount val="3"/>
                <c:pt idx="0">
                  <c:v>1970</c:v>
                </c:pt>
                <c:pt idx="1">
                  <c:v>1930.7</c:v>
                </c:pt>
                <c:pt idx="2">
                  <c:v>836.6</c:v>
                </c:pt>
              </c:numCache>
            </c:numRef>
          </c:val>
        </c:ser>
        <c:ser>
          <c:idx val="2"/>
          <c:order val="2"/>
          <c:tx>
            <c:strRef>
              <c:f>программный!$G$10</c:f>
              <c:strCache>
                <c:ptCount val="1"/>
                <c:pt idx="0">
                  <c:v>Социально-культурное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4.243778136006727E-17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-4.6296296296296493E-3"/>
                </c:manualLayout>
              </c:layout>
              <c:showVal val="1"/>
            </c:dLbl>
            <c:dLbl>
              <c:idx val="2"/>
              <c:layout>
                <c:manualLayout>
                  <c:x val="1.7241379310344841E-2"/>
                  <c:y val="9.259259259259317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программный!$H$7:$J$7</c:f>
              <c:strCache>
                <c:ptCount val="3"/>
                <c:pt idx="0">
                  <c:v>2015 год (отчет)</c:v>
                </c:pt>
                <c:pt idx="1">
                  <c:v>2016 год (план)</c:v>
                </c:pt>
                <c:pt idx="2">
                  <c:v>2017 год (проект)</c:v>
                </c:pt>
              </c:strCache>
            </c:strRef>
          </c:cat>
          <c:val>
            <c:numRef>
              <c:f>программный!$H$10:$J$10</c:f>
              <c:numCache>
                <c:formatCode>#,##0.0</c:formatCode>
                <c:ptCount val="3"/>
                <c:pt idx="0">
                  <c:v>2466</c:v>
                </c:pt>
                <c:pt idx="1">
                  <c:v>2253</c:v>
                </c:pt>
                <c:pt idx="2">
                  <c:v>2088.1999999999998</c:v>
                </c:pt>
              </c:numCache>
            </c:numRef>
          </c:val>
        </c:ser>
        <c:shape val="cylinder"/>
        <c:axId val="47047808"/>
        <c:axId val="47049344"/>
        <c:axId val="0"/>
      </c:bar3DChart>
      <c:catAx>
        <c:axId val="4704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47049344"/>
        <c:crosses val="autoZero"/>
        <c:auto val="1"/>
        <c:lblAlgn val="ctr"/>
        <c:lblOffset val="100"/>
      </c:catAx>
      <c:valAx>
        <c:axId val="47049344"/>
        <c:scaling>
          <c:orientation val="minMax"/>
        </c:scaling>
        <c:axPos val="l"/>
        <c:majorGridlines/>
        <c:numFmt formatCode="#,##0.0" sourceLinked="1"/>
        <c:tickLblPos val="nextTo"/>
        <c:crossAx val="47047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130"/>
      <c:rAngAx val="1"/>
    </c:view3D>
    <c:plotArea>
      <c:layout>
        <c:manualLayout>
          <c:layoutTarget val="inner"/>
          <c:xMode val="edge"/>
          <c:yMode val="edge"/>
          <c:x val="6.794317014720988E-2"/>
          <c:y val="1.4529808773903263E-2"/>
          <c:w val="0.91756407622960179"/>
          <c:h val="0.83531139857517966"/>
        </c:manualLayout>
      </c:layout>
      <c:bar3DChart>
        <c:barDir val="col"/>
        <c:grouping val="stack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4.347826086956531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'динамика расходов'!$A$6:$A$11</c:f>
              <c:strCache>
                <c:ptCount val="6"/>
                <c:pt idx="0">
                  <c:v>2015 год факт</c:v>
                </c:pt>
                <c:pt idx="1">
                  <c:v>2016 год утвержденный план</c:v>
                </c:pt>
                <c:pt idx="2">
                  <c:v>2016 год уточненный план</c:v>
                </c:pt>
                <c:pt idx="3">
                  <c:v>2017 год проект</c:v>
                </c:pt>
                <c:pt idx="4">
                  <c:v>2018 год проект</c:v>
                </c:pt>
                <c:pt idx="5">
                  <c:v>2019 год проект</c:v>
                </c:pt>
              </c:strCache>
            </c:strRef>
          </c:cat>
          <c:val>
            <c:numRef>
              <c:f>'динамика расходов'!$B$6:$B$11</c:f>
              <c:numCache>
                <c:formatCode>#,##0.0</c:formatCode>
                <c:ptCount val="6"/>
                <c:pt idx="0">
                  <c:v>5108.7</c:v>
                </c:pt>
                <c:pt idx="1">
                  <c:v>3443.8</c:v>
                </c:pt>
                <c:pt idx="2">
                  <c:v>4686.6000000000004</c:v>
                </c:pt>
                <c:pt idx="3">
                  <c:v>3593.9</c:v>
                </c:pt>
                <c:pt idx="4">
                  <c:v>3206.8</c:v>
                </c:pt>
                <c:pt idx="5">
                  <c:v>3091.8</c:v>
                </c:pt>
              </c:numCache>
            </c:numRef>
          </c:val>
        </c:ser>
        <c:shape val="cylinder"/>
        <c:axId val="47432832"/>
        <c:axId val="47434368"/>
        <c:axId val="0"/>
      </c:bar3DChart>
      <c:catAx>
        <c:axId val="47432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7434368"/>
        <c:crosses val="autoZero"/>
        <c:auto val="1"/>
        <c:lblAlgn val="ctr"/>
        <c:lblOffset val="100"/>
      </c:catAx>
      <c:valAx>
        <c:axId val="47434368"/>
        <c:scaling>
          <c:orientation val="minMax"/>
        </c:scaling>
        <c:axPos val="l"/>
        <c:majorGridlines/>
        <c:numFmt formatCode="#,##0.0" sourceLinked="1"/>
        <c:tickLblPos val="nextTo"/>
        <c:crossAx val="47432832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B prst="convex"/>
    </a:sp3d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2017</a:t>
            </a:r>
            <a:r>
              <a:rPr lang="ru-RU" sz="2000"/>
              <a:t> год</a:t>
            </a:r>
            <a:endParaRPr lang="en-US" sz="200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Лист5!$B$6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6.7583114610673834E-3"/>
                  <c:y val="-4.9784558180227471E-2"/>
                </c:manualLayout>
              </c:layout>
              <c:showPercent val="1"/>
            </c:dLbl>
            <c:dLbl>
              <c:idx val="5"/>
              <c:layout>
                <c:manualLayout>
                  <c:x val="-3.4516841644794398E-2"/>
                  <c:y val="5.6450860309128027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Лист5!$A$7:$A$57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бюджетам субъектов Российской Федерации и муниципальных образований общего характера</c:v>
                </c:pt>
              </c:strCache>
            </c:strRef>
          </c:cat>
          <c:val>
            <c:numRef>
              <c:f>Лист5!$B$7:$B$57</c:f>
              <c:numCache>
                <c:formatCode>#,##0.0</c:formatCode>
                <c:ptCount val="14"/>
                <c:pt idx="0">
                  <c:v>405453.8</c:v>
                </c:pt>
                <c:pt idx="1">
                  <c:v>3025.8</c:v>
                </c:pt>
                <c:pt idx="2">
                  <c:v>164382.79999999999</c:v>
                </c:pt>
                <c:pt idx="3">
                  <c:v>361873.69999999995</c:v>
                </c:pt>
                <c:pt idx="4">
                  <c:v>229698</c:v>
                </c:pt>
                <c:pt idx="5">
                  <c:v>4420.9000000000005</c:v>
                </c:pt>
                <c:pt idx="6">
                  <c:v>1912064.4</c:v>
                </c:pt>
                <c:pt idx="7">
                  <c:v>149777.4</c:v>
                </c:pt>
                <c:pt idx="8">
                  <c:v>2841.1</c:v>
                </c:pt>
                <c:pt idx="9">
                  <c:v>265818.09999999998</c:v>
                </c:pt>
                <c:pt idx="10">
                  <c:v>9136.8000000000011</c:v>
                </c:pt>
                <c:pt idx="11">
                  <c:v>16381.7</c:v>
                </c:pt>
                <c:pt idx="12">
                  <c:v>9925</c:v>
                </c:pt>
                <c:pt idx="13">
                  <c:v>278910.3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74113617154252"/>
          <c:y val="1.3888888888888944E-2"/>
          <c:w val="0.30483517950086858"/>
          <c:h val="0.94444444444444464"/>
        </c:manualLayout>
      </c:layout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image" Target="../media/image2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0.4459</cdr:x>
      <cdr:y>0.51366</cdr:y>
    </cdr:from>
    <cdr:to>
      <cdr:x>0.55109</cdr:x>
      <cdr:y>0.70544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8819893">
          <a:off x="3714776" y="3000380"/>
          <a:ext cx="1143008" cy="928686"/>
        </a:xfrm>
        <a:prstGeom xmlns:a="http://schemas.openxmlformats.org/drawingml/2006/main" prst="downArrow">
          <a:avLst>
            <a:gd name="adj1" fmla="val 31539"/>
            <a:gd name="adj2" fmla="val 50000"/>
          </a:avLst>
        </a:prstGeom>
        <a:gradFill xmlns:a="http://schemas.openxmlformats.org/drawingml/2006/main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0.42613</cdr:x>
      <cdr:y>0</cdr:y>
    </cdr:from>
    <cdr:to>
      <cdr:x>0.6082</cdr:x>
      <cdr:y>0.27136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40137" y="0"/>
          <a:ext cx="1555303" cy="13716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8B83-9EDC-4251-A507-2B6A67251E8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2471-63FE-47A3-B743-09358E4A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5883" y="1969007"/>
            <a:ext cx="7677911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86828" y="1937004"/>
            <a:ext cx="105917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0FDD-9FB4-4B84-A2B6-31C0BF59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785A-5954-4697-9B3C-E5A838A4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060" y="1700910"/>
            <a:ext cx="5881878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5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4.jpeg"/><Relationship Id="rId2" Type="http://schemas.openxmlformats.org/officeDocument/2006/relationships/image" Target="../media/image51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28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28.png"/><Relationship Id="rId1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4.png"/><Relationship Id="rId7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.png"/><Relationship Id="rId9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18" Type="http://schemas.openxmlformats.org/officeDocument/2006/relationships/image" Target="../media/image48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3" Type="http://schemas.openxmlformats.org/officeDocument/2006/relationships/image" Target="../media/image78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8.jpe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2" Type="http://schemas.openxmlformats.org/officeDocument/2006/relationships/image" Target="../media/image4.png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41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5" Type="http://schemas.openxmlformats.org/officeDocument/2006/relationships/image" Target="../media/image80.png"/><Relationship Id="rId15" Type="http://schemas.openxmlformats.org/officeDocument/2006/relationships/image" Target="../media/image89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0" Type="http://schemas.openxmlformats.org/officeDocument/2006/relationships/image" Target="../media/image84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9.png"/><Relationship Id="rId9" Type="http://schemas.openxmlformats.org/officeDocument/2006/relationships/image" Target="../media/image28.png"/><Relationship Id="rId14" Type="http://schemas.openxmlformats.org/officeDocument/2006/relationships/image" Target="../media/image88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openxmlformats.org/officeDocument/2006/relationships/image" Target="../media/image138.jpeg"/><Relationship Id="rId3" Type="http://schemas.openxmlformats.org/officeDocument/2006/relationships/image" Target="../media/image116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image" Target="../media/image115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6.jpe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28" Type="http://schemas.openxmlformats.org/officeDocument/2006/relationships/image" Target="../media/image140.jpe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7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58.jpeg"/><Relationship Id="rId3" Type="http://schemas.openxmlformats.org/officeDocument/2006/relationships/image" Target="../media/image48.png"/><Relationship Id="rId21" Type="http://schemas.openxmlformats.org/officeDocument/2006/relationships/image" Target="../media/image154.png"/><Relationship Id="rId7" Type="http://schemas.openxmlformats.org/officeDocument/2006/relationships/image" Target="../media/image144.png"/><Relationship Id="rId12" Type="http://schemas.openxmlformats.org/officeDocument/2006/relationships/image" Target="../media/image28.png"/><Relationship Id="rId17" Type="http://schemas.openxmlformats.org/officeDocument/2006/relationships/image" Target="../media/image151.png"/><Relationship Id="rId25" Type="http://schemas.openxmlformats.org/officeDocument/2006/relationships/image" Target="../media/image157.png"/><Relationship Id="rId2" Type="http://schemas.openxmlformats.org/officeDocument/2006/relationships/image" Target="../media/image141.png"/><Relationship Id="rId16" Type="http://schemas.openxmlformats.org/officeDocument/2006/relationships/image" Target="../media/image150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6.png"/><Relationship Id="rId24" Type="http://schemas.openxmlformats.org/officeDocument/2006/relationships/image" Target="../media/image156.png"/><Relationship Id="rId5" Type="http://schemas.openxmlformats.org/officeDocument/2006/relationships/image" Target="../media/image32.png"/><Relationship Id="rId15" Type="http://schemas.openxmlformats.org/officeDocument/2006/relationships/image" Target="../media/image149.png"/><Relationship Id="rId23" Type="http://schemas.openxmlformats.org/officeDocument/2006/relationships/image" Target="../media/image155.png"/><Relationship Id="rId10" Type="http://schemas.openxmlformats.org/officeDocument/2006/relationships/image" Target="../media/image79.png"/><Relationship Id="rId19" Type="http://schemas.openxmlformats.org/officeDocument/2006/relationships/image" Target="../media/image153.png"/><Relationship Id="rId4" Type="http://schemas.openxmlformats.org/officeDocument/2006/relationships/image" Target="../media/image142.png"/><Relationship Id="rId9" Type="http://schemas.openxmlformats.org/officeDocument/2006/relationships/image" Target="../media/image145.png"/><Relationship Id="rId14" Type="http://schemas.openxmlformats.org/officeDocument/2006/relationships/image" Target="../media/image148.png"/><Relationship Id="rId2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jpeg"/><Relationship Id="rId3" Type="http://schemas.openxmlformats.org/officeDocument/2006/relationships/image" Target="../media/image145.png"/><Relationship Id="rId7" Type="http://schemas.openxmlformats.org/officeDocument/2006/relationships/image" Target="../media/image161.jpeg"/><Relationship Id="rId12" Type="http://schemas.openxmlformats.org/officeDocument/2006/relationships/image" Target="../media/image166.png"/><Relationship Id="rId2" Type="http://schemas.openxmlformats.org/officeDocument/2006/relationships/image" Target="../media/image4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jpeg"/><Relationship Id="rId10" Type="http://schemas.openxmlformats.org/officeDocument/2006/relationships/image" Target="../media/image164.png"/><Relationship Id="rId4" Type="http://schemas.openxmlformats.org/officeDocument/2006/relationships/image" Target="../media/image79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26" Type="http://schemas.openxmlformats.org/officeDocument/2006/relationships/image" Target="../media/image192.png"/><Relationship Id="rId3" Type="http://schemas.openxmlformats.org/officeDocument/2006/relationships/image" Target="../media/image171.png"/><Relationship Id="rId21" Type="http://schemas.openxmlformats.org/officeDocument/2006/relationships/image" Target="../media/image187.png"/><Relationship Id="rId34" Type="http://schemas.openxmlformats.org/officeDocument/2006/relationships/image" Target="../media/image200.png"/><Relationship Id="rId7" Type="http://schemas.openxmlformats.org/officeDocument/2006/relationships/image" Target="../media/image174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5" Type="http://schemas.openxmlformats.org/officeDocument/2006/relationships/image" Target="../media/image191.png"/><Relationship Id="rId33" Type="http://schemas.openxmlformats.org/officeDocument/2006/relationships/image" Target="../media/image199.png"/><Relationship Id="rId2" Type="http://schemas.openxmlformats.org/officeDocument/2006/relationships/image" Target="../media/image170.png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29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32" Type="http://schemas.openxmlformats.org/officeDocument/2006/relationships/image" Target="../media/image198.png"/><Relationship Id="rId5" Type="http://schemas.openxmlformats.org/officeDocument/2006/relationships/image" Target="../media/image172.png"/><Relationship Id="rId15" Type="http://schemas.openxmlformats.org/officeDocument/2006/relationships/image" Target="../media/image181.png"/><Relationship Id="rId23" Type="http://schemas.openxmlformats.org/officeDocument/2006/relationships/image" Target="../media/image189.png"/><Relationship Id="rId28" Type="http://schemas.openxmlformats.org/officeDocument/2006/relationships/image" Target="../media/image194.png"/><Relationship Id="rId36" Type="http://schemas.openxmlformats.org/officeDocument/2006/relationships/image" Target="../media/image8.jpe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31" Type="http://schemas.openxmlformats.org/officeDocument/2006/relationships/image" Target="../media/image197.png"/><Relationship Id="rId4" Type="http://schemas.openxmlformats.org/officeDocument/2006/relationships/image" Target="../media/image79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Relationship Id="rId27" Type="http://schemas.openxmlformats.org/officeDocument/2006/relationships/image" Target="../media/image193.png"/><Relationship Id="rId30" Type="http://schemas.openxmlformats.org/officeDocument/2006/relationships/image" Target="../media/image196.png"/><Relationship Id="rId35" Type="http://schemas.openxmlformats.org/officeDocument/2006/relationships/image" Target="../media/image2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8.jpe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12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09.png"/><Relationship Id="rId5" Type="http://schemas.openxmlformats.org/officeDocument/2006/relationships/image" Target="../media/image204.png"/><Relationship Id="rId10" Type="http://schemas.openxmlformats.org/officeDocument/2006/relationships/image" Target="../media/image28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oleObject" Target="../embeddings/_____Microsoft_Office_Excel_97-2003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oleObject" Target="../embeddings/_____Microsoft_Office_Excel_97-20033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3119"/>
            <a:ext cx="9143999" cy="171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2743200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5647" y="3384803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752600" y="3429000"/>
            <a:ext cx="469354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algn="ctr"/>
            <a:r>
              <a:rPr lang="ru-RU" sz="2000" spc="-10" dirty="0" smtClean="0"/>
              <a:t>(к проекту </a:t>
            </a:r>
            <a:r>
              <a:rPr lang="ru-RU" sz="2000" spc="-40" dirty="0" smtClean="0"/>
              <a:t>бюджета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2000" spc="-40" dirty="0" smtClean="0"/>
              <a:t>муниципального образования Кондинский район на 2017 год и на плановый период 2018 и 2019 </a:t>
            </a:r>
            <a:r>
              <a:rPr lang="ru-RU" sz="2000" spc="-40" dirty="0" smtClean="0"/>
              <a:t>годов)</a:t>
            </a:r>
            <a:endParaRPr lang="ru-RU" sz="2000" spc="-80" dirty="0" smtClean="0"/>
          </a:p>
          <a:p>
            <a:pPr marL="99695" marR="5080" algn="ctr">
              <a:lnSpc>
                <a:spcPct val="100000"/>
              </a:lnSpc>
            </a:pPr>
            <a:endParaRPr lang="ru-RU" spc="-40" dirty="0" smtClean="0"/>
          </a:p>
        </p:txBody>
      </p:sp>
      <p:sp>
        <p:nvSpPr>
          <p:cNvPr id="11" name="object 11"/>
          <p:cNvSpPr txBox="1"/>
          <p:nvPr/>
        </p:nvSpPr>
        <p:spPr>
          <a:xfrm>
            <a:off x="5794628" y="5199888"/>
            <a:ext cx="25488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lang="ru-RU" sz="1800" b="1" spc="-5" dirty="0" smtClean="0">
                <a:latin typeface="Times New Roman"/>
                <a:cs typeface="Times New Roman"/>
              </a:rPr>
              <a:t>Комитет по финансам и налоговой политике администрации Кондинского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ject 10"/>
          <p:cNvSpPr txBox="1">
            <a:spLocks/>
          </p:cNvSpPr>
          <p:nvPr/>
        </p:nvSpPr>
        <p:spPr>
          <a:xfrm>
            <a:off x="1905000" y="1447800"/>
            <a:ext cx="469354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0" normalizeH="0" baseline="0" noProof="0" dirty="0" smtClean="0">
                <a:ln>
                  <a:noFill/>
                </a:ln>
                <a:solidFill>
                  <a:srgbClr val="0C0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БЮДЖЕТ ДЛЯ ГРАЖДАН</a:t>
            </a:r>
            <a:endParaRPr kumimoji="0" lang="ru-RU" sz="3600" b="1" i="0" u="none" strike="noStrike" kern="0" cap="none" spc="-80" normalizeH="0" baseline="0" noProof="0" dirty="0" smtClean="0">
              <a:ln>
                <a:noFill/>
              </a:ln>
              <a:solidFill>
                <a:srgbClr val="0C0C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99695" marR="508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-40" normalizeH="0" baseline="0" noProof="0" dirty="0" smtClean="0">
              <a:ln>
                <a:noFill/>
              </a:ln>
              <a:solidFill>
                <a:srgbClr val="0C0C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неналоговых доходов бюджета Кондинского   района на 2015-2019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228600" y="1524000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 Кондинского района на 2015 – 2019 годы 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228600" y="9144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Д</a:t>
            </a:r>
            <a:r>
              <a:rPr sz="2400" spc="-15" dirty="0" err="1" smtClean="0">
                <a:solidFill>
                  <a:srgbClr val="0C0CFF"/>
                </a:solidFill>
              </a:rPr>
              <a:t>орожн</a:t>
            </a:r>
            <a:r>
              <a:rPr lang="ru-RU" sz="2400" spc="-15" dirty="0" err="1" smtClean="0">
                <a:solidFill>
                  <a:srgbClr val="0C0CFF"/>
                </a:solidFill>
              </a:rPr>
              <a:t>ый</a:t>
            </a:r>
            <a:r>
              <a:rPr sz="2400" spc="-15" dirty="0" smtClean="0">
                <a:solidFill>
                  <a:srgbClr val="0C0CFF"/>
                </a:solidFill>
              </a:rPr>
              <a:t> </a:t>
            </a:r>
            <a:r>
              <a:rPr sz="2400" spc="-10" dirty="0" err="1" smtClean="0">
                <a:solidFill>
                  <a:srgbClr val="0C0CFF"/>
                </a:solidFill>
              </a:rPr>
              <a:t>фонд</a:t>
            </a:r>
            <a:r>
              <a:rPr sz="2400" spc="-10" dirty="0" smtClean="0">
                <a:solidFill>
                  <a:srgbClr val="0C0CFF"/>
                </a:solidFill>
              </a:rPr>
              <a:t> </a:t>
            </a:r>
            <a:r>
              <a:rPr lang="ru-RU" sz="24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2400" dirty="0"/>
          </a:p>
        </p:txBody>
      </p:sp>
      <p:sp>
        <p:nvSpPr>
          <p:cNvPr id="26" name="object 26"/>
          <p:cNvSpPr/>
          <p:nvPr/>
        </p:nvSpPr>
        <p:spPr>
          <a:xfrm>
            <a:off x="75586" y="1143000"/>
            <a:ext cx="2820014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048000" y="1219200"/>
          <a:ext cx="5943600" cy="4794991"/>
        </p:xfrm>
        <a:graphic>
          <a:graphicData uri="http://schemas.openxmlformats.org/drawingml/2006/table">
            <a:tbl>
              <a:tblPr/>
              <a:tblGrid>
                <a:gridCol w="1192436"/>
                <a:gridCol w="716656"/>
                <a:gridCol w="716656"/>
                <a:gridCol w="716656"/>
                <a:gridCol w="716656"/>
                <a:gridCol w="716656"/>
                <a:gridCol w="1167884"/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Источник формирования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2015 год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2016 год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Примечание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873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нефтепродукты, 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43 920,6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43 560,8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 2017 года акцизы зачисляются в доход бюджетов поселений, в зависимости от протяженности дорог местного значения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8923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на реализацию государственной программы «Развитие транспортной системы Ханты-Мансийского автономного округа – Югры», тыс.рублей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160 002,8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58 949,6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98 314,4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222 960,3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240 591,4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5316" marR="47847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3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Итого, тыс.рублей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203 923,4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102 510,4</a:t>
                      </a: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98 314,4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222 960,3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240 591,4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316" marR="47847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1900" spc="-10" dirty="0" smtClean="0">
                <a:solidFill>
                  <a:srgbClr val="0C0CFF"/>
                </a:solidFill>
              </a:rPr>
              <a:t>Источники формирования</a:t>
            </a:r>
            <a:endParaRPr sz="1900" dirty="0"/>
          </a:p>
          <a:p>
            <a:pPr algn="ctr">
              <a:lnSpc>
                <a:spcPts val="1710"/>
              </a:lnSpc>
            </a:pPr>
            <a:r>
              <a:rPr lang="ru-RU" sz="1900" spc="-15" dirty="0" smtClean="0">
                <a:solidFill>
                  <a:srgbClr val="0C0CFF"/>
                </a:solidFill>
              </a:rPr>
              <a:t>Дорожного фонда </a:t>
            </a:r>
            <a:r>
              <a:rPr lang="ru-RU" sz="19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1900" dirty="0"/>
          </a:p>
        </p:txBody>
      </p:sp>
      <p:sp>
        <p:nvSpPr>
          <p:cNvPr id="14" name="object 14"/>
          <p:cNvSpPr/>
          <p:nvPr/>
        </p:nvSpPr>
        <p:spPr>
          <a:xfrm>
            <a:off x="3058795" y="1143001"/>
            <a:ext cx="4987925" cy="11430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4836540" y="0"/>
                </a:moveTo>
                <a:lnTo>
                  <a:pt x="150875" y="0"/>
                </a:lnTo>
                <a:lnTo>
                  <a:pt x="103193" y="7693"/>
                </a:lnTo>
                <a:lnTo>
                  <a:pt x="61776" y="29114"/>
                </a:lnTo>
                <a:lnTo>
                  <a:pt x="29114" y="61776"/>
                </a:lnTo>
                <a:lnTo>
                  <a:pt x="7693" y="103193"/>
                </a:lnTo>
                <a:lnTo>
                  <a:pt x="0" y="150875"/>
                </a:lnTo>
                <a:lnTo>
                  <a:pt x="0" y="754634"/>
                </a:lnTo>
                <a:lnTo>
                  <a:pt x="7693" y="802378"/>
                </a:lnTo>
                <a:lnTo>
                  <a:pt x="29114" y="843832"/>
                </a:lnTo>
                <a:lnTo>
                  <a:pt x="61776" y="876514"/>
                </a:lnTo>
                <a:lnTo>
                  <a:pt x="103193" y="897942"/>
                </a:lnTo>
                <a:lnTo>
                  <a:pt x="150875" y="905637"/>
                </a:lnTo>
                <a:lnTo>
                  <a:pt x="4836540" y="905637"/>
                </a:lnTo>
                <a:lnTo>
                  <a:pt x="4884285" y="897942"/>
                </a:lnTo>
                <a:lnTo>
                  <a:pt x="4925739" y="876514"/>
                </a:lnTo>
                <a:lnTo>
                  <a:pt x="4958421" y="843832"/>
                </a:lnTo>
                <a:lnTo>
                  <a:pt x="4979849" y="802378"/>
                </a:lnTo>
                <a:lnTo>
                  <a:pt x="4987544" y="754634"/>
                </a:lnTo>
                <a:lnTo>
                  <a:pt x="4987544" y="150875"/>
                </a:lnTo>
                <a:lnTo>
                  <a:pt x="4979849" y="103193"/>
                </a:lnTo>
                <a:lnTo>
                  <a:pt x="4958421" y="61776"/>
                </a:lnTo>
                <a:lnTo>
                  <a:pt x="4925739" y="29114"/>
                </a:lnTo>
                <a:lnTo>
                  <a:pt x="4884285" y="7693"/>
                </a:lnTo>
                <a:lnTo>
                  <a:pt x="4836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1143000"/>
            <a:ext cx="4987925" cy="10668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0" y="150875"/>
                </a:moveTo>
                <a:lnTo>
                  <a:pt x="7693" y="103193"/>
                </a:lnTo>
                <a:lnTo>
                  <a:pt x="29114" y="61776"/>
                </a:lnTo>
                <a:lnTo>
                  <a:pt x="61776" y="29114"/>
                </a:lnTo>
                <a:lnTo>
                  <a:pt x="103193" y="7693"/>
                </a:lnTo>
                <a:lnTo>
                  <a:pt x="150875" y="0"/>
                </a:lnTo>
                <a:lnTo>
                  <a:pt x="4836540" y="0"/>
                </a:lnTo>
                <a:lnTo>
                  <a:pt x="4884285" y="7693"/>
                </a:lnTo>
                <a:lnTo>
                  <a:pt x="4925739" y="29114"/>
                </a:lnTo>
                <a:lnTo>
                  <a:pt x="4958421" y="61776"/>
                </a:lnTo>
                <a:lnTo>
                  <a:pt x="4979849" y="103193"/>
                </a:lnTo>
                <a:lnTo>
                  <a:pt x="4987544" y="150875"/>
                </a:lnTo>
                <a:lnTo>
                  <a:pt x="4987544" y="754634"/>
                </a:lnTo>
                <a:lnTo>
                  <a:pt x="4979849" y="802378"/>
                </a:lnTo>
                <a:lnTo>
                  <a:pt x="4958421" y="843832"/>
                </a:lnTo>
                <a:lnTo>
                  <a:pt x="4925739" y="876514"/>
                </a:lnTo>
                <a:lnTo>
                  <a:pt x="4884285" y="897942"/>
                </a:lnTo>
                <a:lnTo>
                  <a:pt x="4836540" y="905637"/>
                </a:lnTo>
                <a:lnTo>
                  <a:pt x="150875" y="905637"/>
                </a:lnTo>
                <a:lnTo>
                  <a:pt x="103193" y="897942"/>
                </a:lnTo>
                <a:lnTo>
                  <a:pt x="61776" y="876514"/>
                </a:lnTo>
                <a:lnTo>
                  <a:pt x="29114" y="843832"/>
                </a:lnTo>
                <a:lnTo>
                  <a:pt x="7693" y="802378"/>
                </a:lnTo>
                <a:lnTo>
                  <a:pt x="0" y="754634"/>
                </a:lnTo>
                <a:lnTo>
                  <a:pt x="0" y="150875"/>
                </a:lnTo>
                <a:close/>
              </a:path>
            </a:pathLst>
          </a:custGeom>
          <a:ln w="9525">
            <a:solidFill>
              <a:srgbClr val="64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9600" y="1143000"/>
            <a:ext cx="4792980" cy="1111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r>
              <a:rPr lang="ru-RU" sz="1400" dirty="0" smtClean="0"/>
              <a:t>межбюджетные трансферты, имеющие целевое назначение, из бюджетов бюджетной системы Российской Федерации на софинансирование расходных обязательств бюджета района, связанных с осуществлением дорожной деятельности в отношении автомобильных дорог общего пользования местного значения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00400" y="3962400"/>
            <a:ext cx="5027295" cy="1295400"/>
          </a:xfrm>
          <a:custGeom>
            <a:avLst/>
            <a:gdLst/>
            <a:ahLst/>
            <a:cxnLst/>
            <a:rect l="l" t="t" r="r" b="b"/>
            <a:pathLst>
              <a:path w="5027295" h="928370">
                <a:moveTo>
                  <a:pt x="4872609" y="0"/>
                </a:moveTo>
                <a:lnTo>
                  <a:pt x="154686" y="0"/>
                </a:lnTo>
                <a:lnTo>
                  <a:pt x="105826" y="7882"/>
                </a:lnTo>
                <a:lnTo>
                  <a:pt x="63367" y="29833"/>
                </a:lnTo>
                <a:lnTo>
                  <a:pt x="29870" y="63313"/>
                </a:lnTo>
                <a:lnTo>
                  <a:pt x="7894" y="105777"/>
                </a:lnTo>
                <a:lnTo>
                  <a:pt x="0" y="154686"/>
                </a:lnTo>
                <a:lnTo>
                  <a:pt x="0" y="773557"/>
                </a:lnTo>
                <a:lnTo>
                  <a:pt x="7894" y="822416"/>
                </a:lnTo>
                <a:lnTo>
                  <a:pt x="29870" y="864875"/>
                </a:lnTo>
                <a:lnTo>
                  <a:pt x="63367" y="898372"/>
                </a:lnTo>
                <a:lnTo>
                  <a:pt x="105826" y="920348"/>
                </a:lnTo>
                <a:lnTo>
                  <a:pt x="154686" y="928243"/>
                </a:lnTo>
                <a:lnTo>
                  <a:pt x="4872609" y="928243"/>
                </a:lnTo>
                <a:lnTo>
                  <a:pt x="4921517" y="920348"/>
                </a:lnTo>
                <a:lnTo>
                  <a:pt x="4963981" y="898372"/>
                </a:lnTo>
                <a:lnTo>
                  <a:pt x="4997461" y="864875"/>
                </a:lnTo>
                <a:lnTo>
                  <a:pt x="5019412" y="822416"/>
                </a:lnTo>
                <a:lnTo>
                  <a:pt x="5027295" y="773557"/>
                </a:lnTo>
                <a:lnTo>
                  <a:pt x="5027295" y="154686"/>
                </a:lnTo>
                <a:lnTo>
                  <a:pt x="5019412" y="105777"/>
                </a:lnTo>
                <a:lnTo>
                  <a:pt x="4997461" y="63313"/>
                </a:lnTo>
                <a:lnTo>
                  <a:pt x="4963981" y="29833"/>
                </a:lnTo>
                <a:lnTo>
                  <a:pt x="4921517" y="7882"/>
                </a:lnTo>
                <a:lnTo>
                  <a:pt x="4872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0400" y="3962400"/>
            <a:ext cx="4724400" cy="1295400"/>
          </a:xfrm>
          <a:custGeom>
            <a:avLst/>
            <a:gdLst/>
            <a:ahLst/>
            <a:cxnLst/>
            <a:rect l="l" t="t" r="r" b="b"/>
            <a:pathLst>
              <a:path w="5027295" h="928370">
                <a:moveTo>
                  <a:pt x="0" y="154686"/>
                </a:moveTo>
                <a:lnTo>
                  <a:pt x="7894" y="105777"/>
                </a:lnTo>
                <a:lnTo>
                  <a:pt x="29870" y="63313"/>
                </a:lnTo>
                <a:lnTo>
                  <a:pt x="63367" y="29833"/>
                </a:lnTo>
                <a:lnTo>
                  <a:pt x="105826" y="7882"/>
                </a:lnTo>
                <a:lnTo>
                  <a:pt x="154686" y="0"/>
                </a:lnTo>
                <a:lnTo>
                  <a:pt x="4872609" y="0"/>
                </a:lnTo>
                <a:lnTo>
                  <a:pt x="4921517" y="7882"/>
                </a:lnTo>
                <a:lnTo>
                  <a:pt x="4963981" y="29833"/>
                </a:lnTo>
                <a:lnTo>
                  <a:pt x="4997461" y="63313"/>
                </a:lnTo>
                <a:lnTo>
                  <a:pt x="5019412" y="105777"/>
                </a:lnTo>
                <a:lnTo>
                  <a:pt x="5027295" y="154686"/>
                </a:lnTo>
                <a:lnTo>
                  <a:pt x="5027295" y="773557"/>
                </a:lnTo>
                <a:lnTo>
                  <a:pt x="5019412" y="822416"/>
                </a:lnTo>
                <a:lnTo>
                  <a:pt x="4997461" y="864875"/>
                </a:lnTo>
                <a:lnTo>
                  <a:pt x="4963981" y="898372"/>
                </a:lnTo>
                <a:lnTo>
                  <a:pt x="4921517" y="920348"/>
                </a:lnTo>
                <a:lnTo>
                  <a:pt x="4872609" y="928243"/>
                </a:lnTo>
                <a:lnTo>
                  <a:pt x="154686" y="928243"/>
                </a:lnTo>
                <a:lnTo>
                  <a:pt x="105826" y="920348"/>
                </a:lnTo>
                <a:lnTo>
                  <a:pt x="63367" y="898372"/>
                </a:lnTo>
                <a:lnTo>
                  <a:pt x="29870" y="864875"/>
                </a:lnTo>
                <a:lnTo>
                  <a:pt x="7894" y="822416"/>
                </a:lnTo>
                <a:lnTo>
                  <a:pt x="0" y="773557"/>
                </a:lnTo>
                <a:lnTo>
                  <a:pt x="0" y="154686"/>
                </a:lnTo>
                <a:close/>
              </a:path>
            </a:pathLst>
          </a:custGeom>
          <a:ln w="9525">
            <a:solidFill>
              <a:srgbClr val="8EF9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00400" y="4114800"/>
            <a:ext cx="4839970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200"/>
              </a:lnSpc>
            </a:pPr>
            <a:endParaRPr lang="ru-RU" sz="1400" dirty="0" smtClean="0"/>
          </a:p>
          <a:p>
            <a:pPr marL="12700" marR="5080" algn="ctr">
              <a:lnSpc>
                <a:spcPct val="86200"/>
              </a:lnSpc>
            </a:pPr>
            <a:r>
              <a:rPr lang="ru-RU" sz="1400" dirty="0" smtClean="0"/>
              <a:t>безвозмездные поступления от физических и юридических лиц на финансовое обеспечение дорожной деятельности, в том числе добровольные пожертвования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586" y="1295400"/>
            <a:ext cx="2896214" cy="396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1900" spc="-10" dirty="0" smtClean="0">
                <a:solidFill>
                  <a:srgbClr val="0C0CFF"/>
                </a:solidFill>
              </a:rPr>
              <a:t>Использование </a:t>
            </a:r>
            <a:r>
              <a:rPr lang="ru-RU" sz="1900" spc="-15" dirty="0" smtClean="0">
                <a:solidFill>
                  <a:srgbClr val="0C0CFF"/>
                </a:solidFill>
              </a:rPr>
              <a:t>дорожного фонда</a:t>
            </a:r>
            <a:r>
              <a:rPr sz="1900" spc="-10" dirty="0" smtClean="0">
                <a:solidFill>
                  <a:srgbClr val="0C0CFF"/>
                </a:solidFill>
              </a:rPr>
              <a:t> </a:t>
            </a:r>
            <a:r>
              <a:rPr lang="ru-RU" sz="19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1900" dirty="0"/>
          </a:p>
        </p:txBody>
      </p:sp>
      <p:sp>
        <p:nvSpPr>
          <p:cNvPr id="15" name="object 15"/>
          <p:cNvSpPr/>
          <p:nvPr/>
        </p:nvSpPr>
        <p:spPr>
          <a:xfrm>
            <a:off x="3058795" y="1066800"/>
            <a:ext cx="5704205" cy="44958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0" y="150875"/>
                </a:moveTo>
                <a:lnTo>
                  <a:pt x="7693" y="103193"/>
                </a:lnTo>
                <a:lnTo>
                  <a:pt x="29114" y="61776"/>
                </a:lnTo>
                <a:lnTo>
                  <a:pt x="61776" y="29114"/>
                </a:lnTo>
                <a:lnTo>
                  <a:pt x="103193" y="7693"/>
                </a:lnTo>
                <a:lnTo>
                  <a:pt x="150875" y="0"/>
                </a:lnTo>
                <a:lnTo>
                  <a:pt x="4836540" y="0"/>
                </a:lnTo>
                <a:lnTo>
                  <a:pt x="4884285" y="7693"/>
                </a:lnTo>
                <a:lnTo>
                  <a:pt x="4925739" y="29114"/>
                </a:lnTo>
                <a:lnTo>
                  <a:pt x="4958421" y="61776"/>
                </a:lnTo>
                <a:lnTo>
                  <a:pt x="4979849" y="103193"/>
                </a:lnTo>
                <a:lnTo>
                  <a:pt x="4987544" y="150875"/>
                </a:lnTo>
                <a:lnTo>
                  <a:pt x="4987544" y="754634"/>
                </a:lnTo>
                <a:lnTo>
                  <a:pt x="4979849" y="802378"/>
                </a:lnTo>
                <a:lnTo>
                  <a:pt x="4958421" y="843832"/>
                </a:lnTo>
                <a:lnTo>
                  <a:pt x="4925739" y="876514"/>
                </a:lnTo>
                <a:lnTo>
                  <a:pt x="4884285" y="897942"/>
                </a:lnTo>
                <a:lnTo>
                  <a:pt x="4836540" y="905637"/>
                </a:lnTo>
                <a:lnTo>
                  <a:pt x="150875" y="905637"/>
                </a:lnTo>
                <a:lnTo>
                  <a:pt x="103193" y="897942"/>
                </a:lnTo>
                <a:lnTo>
                  <a:pt x="61776" y="876514"/>
                </a:lnTo>
                <a:lnTo>
                  <a:pt x="29114" y="843832"/>
                </a:lnTo>
                <a:lnTo>
                  <a:pt x="7693" y="802378"/>
                </a:lnTo>
                <a:lnTo>
                  <a:pt x="0" y="754634"/>
                </a:lnTo>
                <a:lnTo>
                  <a:pt x="0" y="150875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rgbClr val="64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9600" y="1371600"/>
            <a:ext cx="4792980" cy="37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</p:txBody>
      </p:sp>
      <p:sp>
        <p:nvSpPr>
          <p:cNvPr id="26" name="object 26"/>
          <p:cNvSpPr/>
          <p:nvPr/>
        </p:nvSpPr>
        <p:spPr>
          <a:xfrm>
            <a:off x="304800" y="1066800"/>
            <a:ext cx="2590800" cy="44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200400" y="1371600"/>
            <a:ext cx="5410200" cy="41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Используется для финансового обеспечения дорожной деятельности в отношении автомобильных дорог общего пользования местного значения Кондинского района, а также предоставления иных межбюджетных трансфертов бюджетам муниципальных образований Кондинского района на финансовое обеспечение дорожной деятельности в отношении автомобильных дорог общего пользования местного значения поселения.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соответствии с Федеральным законом от 08.11.2007 № 257-ФЗ «Об автомобильных дорогах и дорожной деятельности в Российской Федерации и о внесении изменений в отдельные законодательные акты Российской Федерации» к дорожной деятельности относится деятельность по проектированию, строительству, реконструкции, капитальному ремонту, ремонту и содержанию автомобильных дорог.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17780"/>
            <a:ext cx="7290942" cy="895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object 2"/>
          <p:cNvSpPr/>
          <p:nvPr/>
        </p:nvSpPr>
        <p:spPr>
          <a:xfrm>
            <a:off x="0" y="0"/>
            <a:ext cx="9143939" cy="1249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Про</a:t>
            </a:r>
            <a:endParaRPr dirty="0"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5"/>
          <p:cNvSpPr txBox="1">
            <a:spLocks/>
          </p:cNvSpPr>
          <p:nvPr/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71958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Программный</a:t>
            </a:r>
            <a:r>
              <a:rPr kumimoji="0" lang="ru-RU" sz="4400" b="1" i="0" u="none" strike="noStrike" kern="0" cap="none" spc="-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бюджет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52400" y="1219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39" cy="125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7655" y="0"/>
            <a:ext cx="797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8847" y="0"/>
            <a:ext cx="835151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478" rIns="0" bIns="0" rtlCol="0">
            <a:spAutoFit/>
          </a:bodyPr>
          <a:lstStyle/>
          <a:p>
            <a:pPr marL="1073785">
              <a:lnSpc>
                <a:spcPct val="100000"/>
              </a:lnSpc>
            </a:pPr>
            <a:r>
              <a:rPr sz="4400" spc="-10" dirty="0"/>
              <a:t>Динамика </a:t>
            </a:r>
            <a:r>
              <a:rPr sz="4400" spc="-55" dirty="0"/>
              <a:t>расходов</a:t>
            </a:r>
            <a:r>
              <a:rPr sz="4400" spc="-11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sp>
        <p:nvSpPr>
          <p:cNvPr id="45" name="object 45"/>
          <p:cNvSpPr/>
          <p:nvPr/>
        </p:nvSpPr>
        <p:spPr>
          <a:xfrm>
            <a:off x="2438400" y="1524000"/>
            <a:ext cx="1702307" cy="1505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Диаграмма 39"/>
          <p:cNvGraphicFramePr/>
          <p:nvPr/>
        </p:nvGraphicFramePr>
        <p:xfrm>
          <a:off x="152400" y="1219200"/>
          <a:ext cx="876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object 12"/>
          <p:cNvSpPr txBox="1"/>
          <p:nvPr/>
        </p:nvSpPr>
        <p:spPr>
          <a:xfrm rot="10800000" flipV="1">
            <a:off x="3048000" y="2287491"/>
            <a:ext cx="76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+ </a:t>
            </a:r>
            <a:r>
              <a:rPr lang="ru-RU" sz="1600" b="1" dirty="0" smtClean="0">
                <a:latin typeface="Times New Roman"/>
                <a:cs typeface="Times New Roman"/>
              </a:rPr>
              <a:t>1242,8</a:t>
            </a:r>
            <a:endParaRPr sz="16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74" cy="123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0"/>
            <a:ext cx="8095488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60664" y="0"/>
            <a:ext cx="783335" cy="1056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>
              <a:lnSpc>
                <a:spcPct val="100000"/>
              </a:lnSpc>
            </a:pPr>
            <a:r>
              <a:rPr sz="4400" spc="-20" dirty="0"/>
              <a:t>Структура </a:t>
            </a:r>
            <a:r>
              <a:rPr sz="4400" spc="-55" dirty="0"/>
              <a:t>расходов</a:t>
            </a:r>
            <a:r>
              <a:rPr sz="4400" spc="-6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52400" y="11430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8303" y="22859"/>
            <a:ext cx="7958328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02168" y="22859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166" rIns="0" bIns="0" rtlCol="0">
            <a:spAutoFit/>
          </a:bodyPr>
          <a:lstStyle/>
          <a:p>
            <a:pPr marL="894080">
              <a:lnSpc>
                <a:spcPct val="100000"/>
              </a:lnSpc>
            </a:pPr>
            <a:r>
              <a:rPr sz="4000" spc="-25" dirty="0"/>
              <a:t>Общегосударственные</a:t>
            </a:r>
            <a:r>
              <a:rPr sz="4000" spc="-55" dirty="0"/>
              <a:t> </a:t>
            </a:r>
            <a:r>
              <a:rPr sz="4000" spc="-5" dirty="0"/>
              <a:t>вопросы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0" y="990600"/>
            <a:ext cx="9372600" cy="873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2152" y="1042416"/>
            <a:ext cx="647700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600" y="990600"/>
            <a:ext cx="8610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390,6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     2018 год – 287,0 млн.рублей, 2019 год – 314,0 млн.рублей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0631" y="1042416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6403" y="1839467"/>
            <a:ext cx="4539997" cy="827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24000" y="1905000"/>
            <a:ext cx="3886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63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полномочий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реализация  деятельности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органов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местного  самоуправления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66259" y="2337816"/>
            <a:ext cx="315467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5152" y="2743201"/>
            <a:ext cx="4651248" cy="838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2427" y="3631691"/>
            <a:ext cx="240792" cy="3322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647" y="2667001"/>
            <a:ext cx="1234440" cy="914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1" y="4495799"/>
            <a:ext cx="5029200" cy="886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5491" y="4456176"/>
            <a:ext cx="316991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10800000" flipV="1">
            <a:off x="990600" y="4555499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Обеспечение деятельности МКУ "Единая дежурно-диспетчерская служба Кондинского района"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07152" y="4876800"/>
            <a:ext cx="315467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5652" y="5596128"/>
            <a:ext cx="4460748" cy="804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00201" y="5638800"/>
            <a:ext cx="370332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Резервный</a:t>
            </a:r>
            <a:r>
              <a:rPr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фонд администрации Кондинского района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83835" y="6018276"/>
            <a:ext cx="315467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600" y="5410200"/>
            <a:ext cx="1246632" cy="1066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200" y="1828800"/>
            <a:ext cx="1371600" cy="9906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4256" y="2103120"/>
            <a:ext cx="298703" cy="4160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388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256,5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25028" y="2339339"/>
            <a:ext cx="288035" cy="403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0201" y="4495800"/>
            <a:ext cx="12954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0831" y="4803647"/>
            <a:ext cx="288035" cy="403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0200" y="5562600"/>
            <a:ext cx="1600200" cy="914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38516" y="5654040"/>
            <a:ext cx="484631" cy="6827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53400" y="5715000"/>
            <a:ext cx="537972" cy="5760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 rot="10800000" flipH="1" flipV="1">
            <a:off x="5715000" y="56388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85404" y="6050279"/>
            <a:ext cx="288035" cy="4038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10199" y="2743200"/>
            <a:ext cx="1447801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32419" y="3172967"/>
            <a:ext cx="635507" cy="6827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71059" y="3137916"/>
            <a:ext cx="336803" cy="4404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72200" y="3200400"/>
            <a:ext cx="278891" cy="3870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31179" y="3718559"/>
            <a:ext cx="275844" cy="3840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80203" y="3960876"/>
            <a:ext cx="336803" cy="4404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67400" y="4038600"/>
            <a:ext cx="278891" cy="3870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447800" y="2819400"/>
            <a:ext cx="4024503" cy="56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Финансовое обеспечение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МФЦ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(предоставление федеральных,  </a:t>
            </a:r>
            <a:r>
              <a:rPr sz="1800" b="1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ре</a:t>
            </a:r>
            <a:r>
              <a:rPr sz="1800" b="1" spc="-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spc="-7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ион</a:t>
            </a:r>
            <a:r>
              <a:rPr sz="1800" b="1" spc="15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льных,</a:t>
            </a:r>
            <a:r>
              <a:rPr sz="1800" b="1" spc="-22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7" baseline="23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</a:t>
            </a: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услуг</a:t>
            </a:r>
            <a:r>
              <a:rPr sz="12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населению)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bject 49"/>
          <p:cNvSpPr/>
          <p:nvPr/>
        </p:nvSpPr>
        <p:spPr>
          <a:xfrm>
            <a:off x="5410200" y="3657600"/>
            <a:ext cx="1295400" cy="762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bject 28"/>
          <p:cNvSpPr/>
          <p:nvPr/>
        </p:nvSpPr>
        <p:spPr>
          <a:xfrm>
            <a:off x="457200" y="3581400"/>
            <a:ext cx="5029200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</a:t>
            </a:r>
          </a:p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Обеспечение деятельности</a:t>
            </a:r>
          </a:p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МКУ "Управление МТО ОМС Кондинского района"</a:t>
            </a: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13313" name="Picture 1" descr="Z:\ОТДЕЛ БЮДЖЕТНОГО ПЛАНИРОВАНИЯ\Бюджет 2016\публичные слушания\_39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28600" y="1828800"/>
            <a:ext cx="1143000" cy="762000"/>
          </a:xfrm>
          <a:prstGeom prst="rect">
            <a:avLst/>
          </a:prstGeom>
          <a:noFill/>
        </p:spPr>
      </p:pic>
      <p:sp>
        <p:nvSpPr>
          <p:cNvPr id="62" name="object 43"/>
          <p:cNvSpPr/>
          <p:nvPr/>
        </p:nvSpPr>
        <p:spPr>
          <a:xfrm>
            <a:off x="6629400" y="1828800"/>
            <a:ext cx="1371600" cy="9906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3"/>
          <p:cNvSpPr/>
          <p:nvPr/>
        </p:nvSpPr>
        <p:spPr>
          <a:xfrm>
            <a:off x="7772400" y="1828800"/>
            <a:ext cx="1371600" cy="9906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0"/>
          <p:cNvSpPr/>
          <p:nvPr/>
        </p:nvSpPr>
        <p:spPr>
          <a:xfrm>
            <a:off x="6705600" y="2743200"/>
            <a:ext cx="1295399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70"/>
          <p:cNvSpPr/>
          <p:nvPr/>
        </p:nvSpPr>
        <p:spPr>
          <a:xfrm>
            <a:off x="7848600" y="2743200"/>
            <a:ext cx="1295400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9"/>
          <p:cNvSpPr/>
          <p:nvPr/>
        </p:nvSpPr>
        <p:spPr>
          <a:xfrm>
            <a:off x="6629400" y="3657600"/>
            <a:ext cx="1295400" cy="762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bject 49"/>
          <p:cNvSpPr/>
          <p:nvPr/>
        </p:nvSpPr>
        <p:spPr>
          <a:xfrm>
            <a:off x="7848600" y="3657600"/>
            <a:ext cx="1295400" cy="762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bject 49"/>
          <p:cNvSpPr/>
          <p:nvPr/>
        </p:nvSpPr>
        <p:spPr>
          <a:xfrm>
            <a:off x="6629400" y="4495800"/>
            <a:ext cx="12954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9"/>
          <p:cNvSpPr/>
          <p:nvPr/>
        </p:nvSpPr>
        <p:spPr>
          <a:xfrm>
            <a:off x="7848600" y="4495800"/>
            <a:ext cx="12954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5"/>
          <p:cNvSpPr/>
          <p:nvPr/>
        </p:nvSpPr>
        <p:spPr>
          <a:xfrm>
            <a:off x="6705600" y="5562600"/>
            <a:ext cx="1524000" cy="914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7772400" y="5562600"/>
            <a:ext cx="1371600" cy="914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60"/>
          <p:cNvSpPr txBox="1"/>
          <p:nvPr/>
        </p:nvSpPr>
        <p:spPr>
          <a:xfrm rot="10800000" flipH="1" flipV="1">
            <a:off x="6934200" y="57150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2" name="object 60"/>
          <p:cNvSpPr txBox="1"/>
          <p:nvPr/>
        </p:nvSpPr>
        <p:spPr>
          <a:xfrm rot="10800000" flipH="1" flipV="1">
            <a:off x="8001000" y="57150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4" name="object 47"/>
          <p:cNvSpPr txBox="1"/>
          <p:nvPr/>
        </p:nvSpPr>
        <p:spPr>
          <a:xfrm>
            <a:off x="6858000" y="2895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12,9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5" name="object 47"/>
          <p:cNvSpPr txBox="1"/>
          <p:nvPr/>
        </p:nvSpPr>
        <p:spPr>
          <a:xfrm>
            <a:off x="5638800" y="2895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19,9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6" name="object 47"/>
          <p:cNvSpPr txBox="1"/>
          <p:nvPr/>
        </p:nvSpPr>
        <p:spPr>
          <a:xfrm>
            <a:off x="8001000" y="37338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66,9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" name="object 47"/>
          <p:cNvSpPr txBox="1"/>
          <p:nvPr/>
        </p:nvSpPr>
        <p:spPr>
          <a:xfrm>
            <a:off x="6781800" y="37338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66,9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0" name="object 47"/>
          <p:cNvSpPr txBox="1"/>
          <p:nvPr/>
        </p:nvSpPr>
        <p:spPr>
          <a:xfrm>
            <a:off x="5562600" y="37338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102,9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1" name="object 47"/>
          <p:cNvSpPr txBox="1"/>
          <p:nvPr/>
        </p:nvSpPr>
        <p:spPr>
          <a:xfrm>
            <a:off x="8001000" y="45720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3" name="object 47"/>
          <p:cNvSpPr txBox="1"/>
          <p:nvPr/>
        </p:nvSpPr>
        <p:spPr>
          <a:xfrm>
            <a:off x="6781800" y="45720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4" name="object 47"/>
          <p:cNvSpPr txBox="1"/>
          <p:nvPr/>
        </p:nvSpPr>
        <p:spPr>
          <a:xfrm>
            <a:off x="5562600" y="45720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5" name="object 47"/>
          <p:cNvSpPr txBox="1"/>
          <p:nvPr/>
        </p:nvSpPr>
        <p:spPr>
          <a:xfrm>
            <a:off x="8001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226,5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7" name="object 47"/>
          <p:cNvSpPr txBox="1"/>
          <p:nvPr/>
        </p:nvSpPr>
        <p:spPr>
          <a:xfrm>
            <a:off x="6858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199,5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9" name="object 47"/>
          <p:cNvSpPr txBox="1"/>
          <p:nvPr/>
        </p:nvSpPr>
        <p:spPr>
          <a:xfrm>
            <a:off x="8001000" y="28956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12,9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4" name="object 47"/>
          <p:cNvSpPr txBox="1"/>
          <p:nvPr/>
        </p:nvSpPr>
        <p:spPr>
          <a:xfrm>
            <a:off x="54864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2017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0" name="object 47"/>
          <p:cNvSpPr txBox="1"/>
          <p:nvPr/>
        </p:nvSpPr>
        <p:spPr>
          <a:xfrm>
            <a:off x="67818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2018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1" name="object 47"/>
          <p:cNvSpPr txBox="1"/>
          <p:nvPr/>
        </p:nvSpPr>
        <p:spPr>
          <a:xfrm>
            <a:off x="792607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2019 год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" y="50"/>
            <a:ext cx="9143246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4667" y="0"/>
            <a:ext cx="6679692" cy="1094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9895" y="0"/>
            <a:ext cx="790955" cy="1094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1520825">
              <a:lnSpc>
                <a:spcPct val="100000"/>
              </a:lnSpc>
            </a:pPr>
            <a:r>
              <a:rPr sz="4000" dirty="0"/>
              <a:t>Национальная</a:t>
            </a:r>
            <a:r>
              <a:rPr sz="4000" spc="-55" dirty="0"/>
              <a:t> </a:t>
            </a:r>
            <a:r>
              <a:rPr sz="4000" spc="-25" dirty="0"/>
              <a:t>экономика</a:t>
            </a:r>
            <a:endParaRPr sz="4000" dirty="0"/>
          </a:p>
        </p:txBody>
      </p:sp>
      <p:sp>
        <p:nvSpPr>
          <p:cNvPr id="13" name="object 13"/>
          <p:cNvSpPr/>
          <p:nvPr/>
        </p:nvSpPr>
        <p:spPr>
          <a:xfrm>
            <a:off x="6737604" y="841247"/>
            <a:ext cx="72999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334000"/>
            <a:ext cx="3729228" cy="1351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2400" y="5410200"/>
            <a:ext cx="2677160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ts val="1860"/>
              </a:lnSpc>
            </a:pPr>
            <a:r>
              <a:rPr lang="ru-RU" sz="1700" b="1" spc="-5" dirty="0" smtClean="0">
                <a:latin typeface="Times New Roman"/>
                <a:cs typeface="Times New Roman"/>
              </a:rPr>
              <a:t>Обеспечение деятельности</a:t>
            </a:r>
            <a:r>
              <a:rPr sz="1700" b="1" spc="-5" dirty="0" smtClean="0">
                <a:latin typeface="Times New Roman"/>
                <a:cs typeface="Times New Roman"/>
              </a:rPr>
              <a:t> </a:t>
            </a:r>
            <a:r>
              <a:rPr lang="ru-RU" sz="1700" b="1" spc="-5" dirty="0" smtClean="0">
                <a:latin typeface="Times New Roman"/>
                <a:cs typeface="Times New Roman"/>
              </a:rPr>
              <a:t> МУ Управление капитального строительства Кондинского района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4114800"/>
            <a:ext cx="3060192" cy="1207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4800" y="4267200"/>
            <a:ext cx="228254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Развитие агропромышленного комплекса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2971800"/>
            <a:ext cx="3078479" cy="11658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52400" y="2971800"/>
            <a:ext cx="2518766" cy="1058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86200"/>
              </a:lnSpc>
            </a:pPr>
            <a:r>
              <a:rPr lang="ru-RU" sz="2000" b="1" spc="-10" dirty="0" smtClean="0">
                <a:latin typeface="Times New Roman"/>
                <a:cs typeface="Times New Roman"/>
              </a:rPr>
              <a:t>Субсидии предприятиям, оказывающим транспортные услуги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1752600"/>
            <a:ext cx="3075431" cy="1240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8600" y="2057400"/>
            <a:ext cx="254952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>
              <a:lnSpc>
                <a:spcPts val="2080"/>
              </a:lnSpc>
            </a:pPr>
            <a:r>
              <a:rPr sz="2000" b="1" spc="-10" dirty="0">
                <a:latin typeface="Times New Roman"/>
                <a:cs typeface="Times New Roman"/>
              </a:rPr>
              <a:t>Ремонт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lang="ru-RU" sz="2000" b="1" dirty="0" smtClean="0">
                <a:latin typeface="Times New Roman"/>
                <a:cs typeface="Times New Roman"/>
              </a:rPr>
              <a:t>содержание</a:t>
            </a:r>
            <a:r>
              <a:rPr sz="2000" b="1" spc="-5" dirty="0" smtClean="0">
                <a:latin typeface="Times New Roman"/>
                <a:cs typeface="Times New Roman"/>
              </a:rPr>
              <a:t>  </a:t>
            </a:r>
            <a:r>
              <a:rPr lang="ru-RU" sz="2000" b="1" spc="-10" dirty="0" smtClean="0">
                <a:latin typeface="Times New Roman"/>
                <a:cs typeface="Times New Roman"/>
              </a:rPr>
              <a:t>автомобильных</a:t>
            </a:r>
            <a:r>
              <a:rPr sz="2000" b="1" spc="-114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дорог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1200" b="1" dirty="0" smtClean="0">
                <a:latin typeface="Times New Roman"/>
                <a:cs typeface="Times New Roman"/>
              </a:rPr>
              <a:t>(подъездная дорога к д.Сотник) 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67500" y="1836420"/>
            <a:ext cx="2013203" cy="114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4076" y="3067811"/>
            <a:ext cx="1941576" cy="1188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1828800"/>
            <a:ext cx="1569720" cy="1066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10800000" flipV="1">
            <a:off x="2971800" y="1483528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2017 г.</a:t>
            </a:r>
          </a:p>
        </p:txBody>
      </p:sp>
      <p:sp>
        <p:nvSpPr>
          <p:cNvPr id="32" name="object 32"/>
          <p:cNvSpPr/>
          <p:nvPr/>
        </p:nvSpPr>
        <p:spPr>
          <a:xfrm>
            <a:off x="2895600" y="2971800"/>
            <a:ext cx="1546860" cy="1085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49923" y="3209544"/>
            <a:ext cx="557783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276600" y="32004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69,9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04076" y="5529071"/>
            <a:ext cx="1990344" cy="11750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95600" y="5334000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https://im3-tub-ru.yandex.net/i?id=b50e24db109103cb8d040b660ee7626d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Documents and Settings\02-2222\Рабочий стол\транспорт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0800000" flipH="1" flipV="1">
            <a:off x="6781800" y="4267200"/>
            <a:ext cx="1828800" cy="1219199"/>
          </a:xfrm>
          <a:prstGeom prst="rect">
            <a:avLst/>
          </a:prstGeom>
          <a:noFill/>
        </p:spPr>
      </p:pic>
      <p:sp>
        <p:nvSpPr>
          <p:cNvPr id="45" name="object 32"/>
          <p:cNvSpPr/>
          <p:nvPr/>
        </p:nvSpPr>
        <p:spPr>
          <a:xfrm>
            <a:off x="2971800" y="4191000"/>
            <a:ext cx="167640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50,9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47" name="object 26"/>
          <p:cNvSpPr/>
          <p:nvPr/>
        </p:nvSpPr>
        <p:spPr>
          <a:xfrm>
            <a:off x="6819900" y="1988820"/>
            <a:ext cx="2013203" cy="114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2"/>
          <p:cNvSpPr txBox="1"/>
          <p:nvPr/>
        </p:nvSpPr>
        <p:spPr>
          <a:xfrm>
            <a:off x="3429000" y="5562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22,2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2" name="object 29"/>
          <p:cNvSpPr/>
          <p:nvPr/>
        </p:nvSpPr>
        <p:spPr>
          <a:xfrm>
            <a:off x="4267200" y="1828800"/>
            <a:ext cx="1569720" cy="1066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/>
          <p:cNvSpPr/>
          <p:nvPr/>
        </p:nvSpPr>
        <p:spPr>
          <a:xfrm>
            <a:off x="5486400" y="1828800"/>
            <a:ext cx="1569720" cy="1066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1"/>
          <p:cNvSpPr txBox="1"/>
          <p:nvPr/>
        </p:nvSpPr>
        <p:spPr>
          <a:xfrm rot="10800000" flipV="1">
            <a:off x="4572000" y="1981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234,7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6" name="object 31"/>
          <p:cNvSpPr txBox="1"/>
          <p:nvPr/>
        </p:nvSpPr>
        <p:spPr>
          <a:xfrm rot="10800000" flipV="1">
            <a:off x="5867400" y="1981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253,3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7" name="object 31"/>
          <p:cNvSpPr txBox="1"/>
          <p:nvPr/>
        </p:nvSpPr>
        <p:spPr>
          <a:xfrm rot="10800000" flipV="1">
            <a:off x="3276600" y="1981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103,5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31"/>
          <p:cNvSpPr txBox="1"/>
          <p:nvPr/>
        </p:nvSpPr>
        <p:spPr>
          <a:xfrm rot="10800000" flipV="1">
            <a:off x="5715000" y="14478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2019 г.</a:t>
            </a:r>
          </a:p>
        </p:txBody>
      </p:sp>
      <p:sp>
        <p:nvSpPr>
          <p:cNvPr id="59" name="object 31"/>
          <p:cNvSpPr txBox="1"/>
          <p:nvPr/>
        </p:nvSpPr>
        <p:spPr>
          <a:xfrm rot="10800000" flipV="1">
            <a:off x="4495800" y="1447800"/>
            <a:ext cx="1219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2018 г.</a:t>
            </a:r>
          </a:p>
        </p:txBody>
      </p:sp>
      <p:sp>
        <p:nvSpPr>
          <p:cNvPr id="60" name="object 32"/>
          <p:cNvSpPr/>
          <p:nvPr/>
        </p:nvSpPr>
        <p:spPr>
          <a:xfrm>
            <a:off x="4114800" y="2971800"/>
            <a:ext cx="1546860" cy="1085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5"/>
          <p:cNvSpPr txBox="1"/>
          <p:nvPr/>
        </p:nvSpPr>
        <p:spPr>
          <a:xfrm>
            <a:off x="4419600" y="32004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45,4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32"/>
          <p:cNvSpPr/>
          <p:nvPr/>
        </p:nvSpPr>
        <p:spPr>
          <a:xfrm>
            <a:off x="5410200" y="3048000"/>
            <a:ext cx="1546860" cy="1085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5"/>
          <p:cNvSpPr txBox="1"/>
          <p:nvPr/>
        </p:nvSpPr>
        <p:spPr>
          <a:xfrm>
            <a:off x="5791200" y="32004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45,4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4" name="object 32"/>
          <p:cNvSpPr/>
          <p:nvPr/>
        </p:nvSpPr>
        <p:spPr>
          <a:xfrm>
            <a:off x="4267200" y="4191000"/>
            <a:ext cx="167640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45,5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5" name="object 32"/>
          <p:cNvSpPr/>
          <p:nvPr/>
        </p:nvSpPr>
        <p:spPr>
          <a:xfrm>
            <a:off x="5486400" y="4191000"/>
            <a:ext cx="167640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31,6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6" name="object 40"/>
          <p:cNvSpPr/>
          <p:nvPr/>
        </p:nvSpPr>
        <p:spPr>
          <a:xfrm>
            <a:off x="4267200" y="5334000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 txBox="1"/>
          <p:nvPr/>
        </p:nvSpPr>
        <p:spPr>
          <a:xfrm>
            <a:off x="4648200" y="5562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14,4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8" name="object 40"/>
          <p:cNvSpPr/>
          <p:nvPr/>
        </p:nvSpPr>
        <p:spPr>
          <a:xfrm>
            <a:off x="5486400" y="5334000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2"/>
          <p:cNvSpPr txBox="1"/>
          <p:nvPr/>
        </p:nvSpPr>
        <p:spPr>
          <a:xfrm>
            <a:off x="5867400" y="5562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smtClean="0">
                <a:latin typeface="Times New Roman"/>
                <a:cs typeface="Times New Roman"/>
              </a:rPr>
              <a:t>14,4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914400"/>
            <a:ext cx="8428533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соответствии: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sz="2000" b="1" i="1" dirty="0">
                <a:latin typeface="Times New Roman"/>
                <a:cs typeface="Times New Roman"/>
              </a:rPr>
              <a:t>статьей 28 </a:t>
            </a:r>
            <a:r>
              <a:rPr sz="2000" b="1" i="1" spc="-5" dirty="0">
                <a:latin typeface="Times New Roman"/>
                <a:cs typeface="Times New Roman"/>
              </a:rPr>
              <a:t>Федерального </a:t>
            </a:r>
            <a:r>
              <a:rPr sz="2000" b="1" i="1" spc="-10" dirty="0">
                <a:latin typeface="Times New Roman"/>
                <a:cs typeface="Times New Roman"/>
              </a:rPr>
              <a:t>закона </a:t>
            </a:r>
            <a:r>
              <a:rPr sz="2000" b="1" i="1" dirty="0">
                <a:latin typeface="Times New Roman"/>
                <a:cs typeface="Times New Roman"/>
              </a:rPr>
              <a:t>от 06.10.2003 № 131-ФЗ </a:t>
            </a:r>
            <a:r>
              <a:rPr sz="2000" b="1" i="1" spc="-10" dirty="0">
                <a:latin typeface="Times New Roman"/>
                <a:cs typeface="Times New Roman"/>
              </a:rPr>
              <a:t>(ред. </a:t>
            </a:r>
            <a:r>
              <a:rPr sz="2000" b="1" i="1" dirty="0">
                <a:latin typeface="Times New Roman"/>
                <a:cs typeface="Times New Roman"/>
              </a:rPr>
              <a:t>от  29.06.2015) </a:t>
            </a:r>
            <a:r>
              <a:rPr sz="2000" b="1" i="1" spc="5" dirty="0">
                <a:latin typeface="Times New Roman"/>
                <a:cs typeface="Times New Roman"/>
              </a:rPr>
              <a:t>«Об </a:t>
            </a:r>
            <a:r>
              <a:rPr sz="2000" b="1" i="1" dirty="0">
                <a:latin typeface="Times New Roman"/>
                <a:cs typeface="Times New Roman"/>
              </a:rPr>
              <a:t>общих принципах организации </a:t>
            </a:r>
            <a:r>
              <a:rPr sz="2000" b="1" i="1" spc="-5" dirty="0">
                <a:latin typeface="Times New Roman"/>
                <a:cs typeface="Times New Roman"/>
              </a:rPr>
              <a:t>местного</a:t>
            </a:r>
            <a:r>
              <a:rPr sz="2000" b="1" i="1" spc="-1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самоуправления  </a:t>
            </a:r>
            <a:r>
              <a:rPr sz="2000" b="1" i="1" dirty="0">
                <a:latin typeface="Times New Roman"/>
                <a:cs typeface="Times New Roman"/>
              </a:rPr>
              <a:t>в </a:t>
            </a:r>
            <a:r>
              <a:rPr sz="2000" b="1" i="1" spc="-15" dirty="0">
                <a:latin typeface="Times New Roman"/>
                <a:cs typeface="Times New Roman"/>
              </a:rPr>
              <a:t>Российской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Федерации»;</a:t>
            </a:r>
            <a:endParaRPr sz="2000" dirty="0">
              <a:latin typeface="Times New Roman"/>
              <a:cs typeface="Times New Roman"/>
            </a:endParaRP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статьей</a:t>
            </a:r>
            <a:r>
              <a:rPr sz="2000" b="1" i="1" dirty="0" smtClean="0">
                <a:latin typeface="Times New Roman"/>
                <a:cs typeface="Times New Roman"/>
              </a:rPr>
              <a:t> 1</a:t>
            </a:r>
            <a:r>
              <a:rPr lang="ru-RU" sz="2000" b="1" i="1" dirty="0" smtClean="0">
                <a:latin typeface="Times New Roman"/>
                <a:cs typeface="Times New Roman"/>
              </a:rPr>
              <a:t>2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5" dirty="0" smtClean="0">
                <a:latin typeface="Times New Roman"/>
                <a:cs typeface="Times New Roman"/>
              </a:rPr>
              <a:t>Устава Кондинского района</a:t>
            </a:r>
            <a:r>
              <a:rPr sz="2000" b="1" i="1" spc="5" dirty="0" smtClean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решением Думы Кондинского района от 15.09.2001г № 134 «Об утверждении Положения о порядке организации и проведения публичных слушаний в муниципальном образовании Кондинский район»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решением Думы Кондинского района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от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01.</a:t>
            </a:r>
            <a:r>
              <a:rPr sz="2000" b="1" i="1" dirty="0" smtClean="0">
                <a:latin typeface="Times New Roman"/>
                <a:cs typeface="Times New Roman"/>
              </a:rPr>
              <a:t>1</a:t>
            </a:r>
            <a:r>
              <a:rPr lang="ru-RU" sz="2000" b="1" i="1" dirty="0" smtClean="0">
                <a:latin typeface="Times New Roman"/>
                <a:cs typeface="Times New Roman"/>
              </a:rPr>
              <a:t>1</a:t>
            </a:r>
            <a:r>
              <a:rPr sz="2000" b="1" i="1" smtClean="0">
                <a:latin typeface="Times New Roman"/>
                <a:cs typeface="Times New Roman"/>
              </a:rPr>
              <a:t>.201</a:t>
            </a:r>
            <a:r>
              <a:rPr lang="ru-RU" sz="2000" b="1" i="1" dirty="0" smtClean="0">
                <a:latin typeface="Times New Roman"/>
                <a:cs typeface="Times New Roman"/>
              </a:rPr>
              <a:t>6г.</a:t>
            </a:r>
            <a:r>
              <a:rPr sz="2000" b="1" i="1" spc="-15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№</a:t>
            </a:r>
            <a:r>
              <a:rPr lang="ru-RU" sz="2000" b="1" i="1" spc="5" dirty="0" smtClean="0">
                <a:latin typeface="Times New Roman"/>
                <a:cs typeface="Times New Roman"/>
              </a:rPr>
              <a:t> 171</a:t>
            </a:r>
            <a:endParaRPr sz="2000" dirty="0">
              <a:latin typeface="Times New Roman"/>
              <a:cs typeface="Times New Roman"/>
            </a:endParaRPr>
          </a:p>
          <a:p>
            <a:pPr marL="12700" marR="26543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«О </a:t>
            </a:r>
            <a:r>
              <a:rPr sz="2000" b="1" i="1" spc="-5" dirty="0">
                <a:latin typeface="Times New Roman"/>
                <a:cs typeface="Times New Roman"/>
              </a:rPr>
              <a:t>назначении публичных слушаний </a:t>
            </a:r>
            <a:r>
              <a:rPr sz="2000" b="1" i="1" dirty="0">
                <a:latin typeface="Times New Roman"/>
                <a:cs typeface="Times New Roman"/>
              </a:rPr>
              <a:t>по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проекту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решения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Думы</a:t>
            </a:r>
            <a:r>
              <a:rPr sz="2000" b="1" i="1" dirty="0" smtClean="0">
                <a:latin typeface="Times New Roman"/>
                <a:cs typeface="Times New Roman"/>
              </a:rPr>
              <a:t>  </a:t>
            </a:r>
            <a:r>
              <a:rPr lang="ru-RU" sz="2000" b="1" i="1" dirty="0" smtClean="0">
                <a:latin typeface="Times New Roman"/>
                <a:cs typeface="Times New Roman"/>
              </a:rPr>
              <a:t>Кондинского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района «О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бюджете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муниципального образования Кондинский район </a:t>
            </a:r>
            <a:r>
              <a:rPr sz="2000" b="1" i="1" dirty="0" smtClean="0">
                <a:latin typeface="Times New Roman"/>
                <a:cs typeface="Times New Roman"/>
              </a:rPr>
              <a:t>на</a:t>
            </a:r>
            <a:r>
              <a:rPr sz="2000" b="1" i="1" spc="-130" dirty="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201</a:t>
            </a:r>
            <a:r>
              <a:rPr lang="ru-RU" sz="2000" b="1" i="1" spc="5" dirty="0" smtClean="0">
                <a:latin typeface="Times New Roman"/>
                <a:cs typeface="Times New Roman"/>
              </a:rPr>
              <a:t>7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5" dirty="0" smtClean="0">
                <a:latin typeface="Times New Roman"/>
                <a:cs typeface="Times New Roman"/>
              </a:rPr>
              <a:t>год и на плановый период 2018 и 2019 годов</a:t>
            </a:r>
            <a:r>
              <a:rPr sz="2000" b="1" i="1" spc="-5" dirty="0" smtClean="0">
                <a:latin typeface="Times New Roman"/>
                <a:cs typeface="Times New Roman"/>
              </a:rPr>
              <a:t>».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34003"/>
            <a:ext cx="9144000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5275" y="19811"/>
            <a:ext cx="271424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9064" y="19811"/>
            <a:ext cx="75285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1464" y="19811"/>
            <a:ext cx="576834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9347" y="19811"/>
            <a:ext cx="644651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sz="3600" spc="-5" dirty="0"/>
              <a:t>Жилищно</a:t>
            </a:r>
            <a:r>
              <a:rPr sz="3600" spc="-5" dirty="0">
                <a:latin typeface="Times New Roman"/>
                <a:cs typeface="Times New Roman"/>
              </a:rPr>
              <a:t>-</a:t>
            </a:r>
            <a:r>
              <a:rPr sz="3600" spc="-5" dirty="0"/>
              <a:t>коммунальное</a:t>
            </a:r>
            <a:r>
              <a:rPr sz="3600" spc="-75" dirty="0"/>
              <a:t> </a:t>
            </a:r>
            <a:r>
              <a:rPr sz="3600" spc="-20" dirty="0"/>
              <a:t>хозяйство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900682"/>
            <a:ext cx="9144000" cy="1156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4071" y="920496"/>
            <a:ext cx="647700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2379" y="920496"/>
            <a:ext cx="557784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9600" y="914401"/>
            <a:ext cx="8000999" cy="1561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181,5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</a:t>
            </a:r>
            <a:b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2018 год – 164,5 млн. рублей,  2019 год – 174,2 млн. рублей 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18731" y="2531364"/>
            <a:ext cx="2307335" cy="19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" y="2133600"/>
            <a:ext cx="2397252" cy="1808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 useBgFill="1">
        <p:nvSpPr>
          <p:cNvPr id="21" name="object 21"/>
          <p:cNvSpPr/>
          <p:nvPr/>
        </p:nvSpPr>
        <p:spPr>
          <a:xfrm>
            <a:off x="304800" y="4343400"/>
            <a:ext cx="3124200" cy="1524000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wrap="square" lIns="0" tIns="0" rIns="0" bIns="0" rtlCol="0"/>
          <a:lstStyle/>
          <a:p>
            <a:pPr algn="ctr">
              <a:lnSpc>
                <a:spcPts val="1789"/>
              </a:lnSpc>
            </a:pPr>
            <a:r>
              <a:rPr lang="ru-RU" b="1" spc="-15" dirty="0" smtClean="0">
                <a:latin typeface="Times New Roman"/>
                <a:cs typeface="Times New Roman"/>
              </a:rPr>
              <a:t>П</a:t>
            </a:r>
            <a:r>
              <a:rPr lang="ru-RU" b="1" spc="-5" dirty="0" smtClean="0">
                <a:latin typeface="Times New Roman"/>
                <a:cs typeface="Times New Roman"/>
              </a:rPr>
              <a:t>ри</a:t>
            </a:r>
            <a:r>
              <a:rPr lang="ru-RU" b="1" dirty="0" smtClean="0">
                <a:latin typeface="Times New Roman"/>
                <a:cs typeface="Times New Roman"/>
              </a:rPr>
              <a:t>о</a:t>
            </a:r>
            <a:r>
              <a:rPr lang="ru-RU" b="1" spc="-5" dirty="0" smtClean="0">
                <a:latin typeface="Times New Roman"/>
                <a:cs typeface="Times New Roman"/>
              </a:rPr>
              <a:t>бре</a:t>
            </a:r>
            <a:r>
              <a:rPr lang="ru-RU" b="1" spc="-25" dirty="0" smtClean="0">
                <a:latin typeface="Times New Roman"/>
                <a:cs typeface="Times New Roman"/>
              </a:rPr>
              <a:t>т</a:t>
            </a:r>
            <a:r>
              <a:rPr lang="ru-RU" b="1" spc="-5" dirty="0" smtClean="0">
                <a:latin typeface="Times New Roman"/>
                <a:cs typeface="Times New Roman"/>
              </a:rPr>
              <a:t>ение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ru-RU" b="1" spc="-5" dirty="0" smtClean="0">
                <a:latin typeface="Times New Roman"/>
                <a:cs typeface="Times New Roman"/>
              </a:rPr>
              <a:t>жилья</a:t>
            </a:r>
          </a:p>
          <a:p>
            <a:pPr algn="ctr">
              <a:lnSpc>
                <a:spcPts val="1789"/>
              </a:lnSpc>
            </a:pPr>
            <a:endParaRPr lang="ru-RU" dirty="0" smtClean="0">
              <a:latin typeface="Times New Roman"/>
              <a:cs typeface="Times New Roman"/>
            </a:endParaRPr>
          </a:p>
          <a:p>
            <a:pPr algn="ctr">
              <a:spcBef>
                <a:spcPts val="34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 2017 год - 43,3  </a:t>
            </a:r>
            <a:r>
              <a:rPr lang="ru-RU" b="1" spc="-5" dirty="0" smtClean="0">
                <a:latin typeface="Times New Roman"/>
                <a:cs typeface="Times New Roman"/>
              </a:rPr>
              <a:t>млн.</a:t>
            </a:r>
            <a:r>
              <a:rPr lang="ru-RU" b="1" spc="-80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рублей          </a:t>
            </a:r>
          </a:p>
          <a:p>
            <a:pPr algn="ctr">
              <a:spcBef>
                <a:spcPts val="34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 2018 год – 43,2 млн. рублей</a:t>
            </a:r>
          </a:p>
          <a:p>
            <a:pPr algn="ctr">
              <a:spcBef>
                <a:spcPts val="340"/>
              </a:spcBef>
            </a:pPr>
            <a:r>
              <a:rPr lang="ru-RU" b="1" spc="-10" dirty="0" smtClean="0">
                <a:latin typeface="Times New Roman"/>
                <a:cs typeface="Times New Roman"/>
              </a:rPr>
              <a:t>2019 год – 31,9 млн. рублей</a:t>
            </a:r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584191" y="4117847"/>
            <a:ext cx="240791" cy="332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05400" y="2209800"/>
            <a:ext cx="3048000" cy="1831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5800" y="4343400"/>
            <a:ext cx="3886200" cy="16002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b="1" spc="-25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к  о</a:t>
            </a:r>
            <a:r>
              <a:rPr lang="ru-RU" b="1" spc="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spc="-1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периоду </a:t>
            </a:r>
            <a:br>
              <a:rPr lang="ru-RU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2017 год -22,6 млн. рублей, </a:t>
            </a:r>
            <a:br>
              <a:rPr lang="ru-RU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2018 год- 15,1 млн. рублей,   </a:t>
            </a:r>
            <a:br>
              <a:rPr lang="ru-RU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  2019 год – 15,1 млн. рублей.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28800" y="6525768"/>
            <a:ext cx="240792" cy="3322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28359" y="6312408"/>
            <a:ext cx="240791" cy="3322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Picture 5" descr="Герб-3вариант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http://invest72.ru/upload/resize_cache/iblock/d4a/980_653_2/%D0%B2%D0%B8%D0%B4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" y="50"/>
            <a:ext cx="9143246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5503" y="39623"/>
            <a:ext cx="705612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7159" y="39623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351280">
              <a:lnSpc>
                <a:spcPct val="100000"/>
              </a:lnSpc>
            </a:pPr>
            <a:r>
              <a:rPr sz="4000" spc="-5" dirty="0"/>
              <a:t>Охрана </a:t>
            </a:r>
            <a:r>
              <a:rPr sz="4000" spc="-15" dirty="0"/>
              <a:t>окружающей</a:t>
            </a:r>
            <a:r>
              <a:rPr sz="4000" spc="-30" dirty="0"/>
              <a:t> </a:t>
            </a:r>
            <a:r>
              <a:rPr sz="4000" spc="-15" dirty="0"/>
              <a:t>среды</a:t>
            </a:r>
            <a:endParaRPr sz="4000" dirty="0"/>
          </a:p>
        </p:txBody>
      </p:sp>
      <p:sp>
        <p:nvSpPr>
          <p:cNvPr id="16" name="object 16"/>
          <p:cNvSpPr/>
          <p:nvPr/>
        </p:nvSpPr>
        <p:spPr>
          <a:xfrm>
            <a:off x="228600" y="4572000"/>
            <a:ext cx="31242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81600" y="2743200"/>
            <a:ext cx="3276600" cy="1482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Предоставление субсидии на возмещение недополученных доходов и затрат организациям, осуществляющим реализацию услуги по утилизации (захоронению) твердых бытовых отходов</a:t>
            </a:r>
          </a:p>
          <a:p>
            <a:pPr marL="12700" marR="5080" algn="just">
              <a:lnSpc>
                <a:spcPct val="863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1000" y="2819400"/>
            <a:ext cx="2939796" cy="1392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6316" y="5792723"/>
            <a:ext cx="557783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2600" y="5715000"/>
            <a:ext cx="557783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0400" y="4191000"/>
            <a:ext cx="557783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0000" y="4191000"/>
            <a:ext cx="68580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6000" y="5638800"/>
            <a:ext cx="1679575" cy="1080135"/>
          </a:xfrm>
          <a:custGeom>
            <a:avLst/>
            <a:gdLst/>
            <a:ahLst/>
            <a:cxnLst/>
            <a:rect l="l" t="t" r="r" b="b"/>
            <a:pathLst>
              <a:path w="1679575" h="1080134">
                <a:moveTo>
                  <a:pt x="1586483" y="0"/>
                </a:moveTo>
                <a:lnTo>
                  <a:pt x="92837" y="0"/>
                </a:lnTo>
                <a:lnTo>
                  <a:pt x="56685" y="7291"/>
                </a:lnTo>
                <a:lnTo>
                  <a:pt x="27178" y="27174"/>
                </a:lnTo>
                <a:lnTo>
                  <a:pt x="7290" y="56664"/>
                </a:lnTo>
                <a:lnTo>
                  <a:pt x="0" y="92773"/>
                </a:lnTo>
                <a:lnTo>
                  <a:pt x="0" y="986790"/>
                </a:lnTo>
                <a:lnTo>
                  <a:pt x="7290" y="1022899"/>
                </a:lnTo>
                <a:lnTo>
                  <a:pt x="27177" y="1052388"/>
                </a:lnTo>
                <a:lnTo>
                  <a:pt x="56685" y="1072272"/>
                </a:lnTo>
                <a:lnTo>
                  <a:pt x="92837" y="1079563"/>
                </a:lnTo>
                <a:lnTo>
                  <a:pt x="1586483" y="1079563"/>
                </a:lnTo>
                <a:lnTo>
                  <a:pt x="1622635" y="1072272"/>
                </a:lnTo>
                <a:lnTo>
                  <a:pt x="1652143" y="1052388"/>
                </a:lnTo>
                <a:lnTo>
                  <a:pt x="1672030" y="1022899"/>
                </a:lnTo>
                <a:lnTo>
                  <a:pt x="1679321" y="986790"/>
                </a:lnTo>
                <a:lnTo>
                  <a:pt x="1679321" y="92773"/>
                </a:lnTo>
                <a:lnTo>
                  <a:pt x="1672030" y="56664"/>
                </a:lnTo>
                <a:lnTo>
                  <a:pt x="1652143" y="27174"/>
                </a:lnTo>
                <a:lnTo>
                  <a:pt x="1622635" y="7291"/>
                </a:lnTo>
                <a:lnTo>
                  <a:pt x="158648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Picture 5" descr="Герб-3вариа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Documents and Settings\02-2222\Рабочий стол\«Видный» микрорайон в Тюмени_ Официальный сайт «Брусники»_files\vidn-niz-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419600"/>
            <a:ext cx="3124200" cy="1828800"/>
          </a:xfrm>
          <a:prstGeom prst="rect">
            <a:avLst/>
          </a:prstGeom>
          <a:noFill/>
        </p:spPr>
      </p:pic>
      <p:sp>
        <p:nvSpPr>
          <p:cNvPr id="26" name="object 22"/>
          <p:cNvSpPr txBox="1"/>
          <p:nvPr/>
        </p:nvSpPr>
        <p:spPr>
          <a:xfrm>
            <a:off x="609600" y="1219200"/>
            <a:ext cx="8077200" cy="63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год – 4,4 млн. рублей,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 год – 2,9 млн. рублей, 2019 год – 2,9 млн. рублей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1611" y="0"/>
            <a:ext cx="3633216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0364" y="0"/>
            <a:ext cx="790956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5992240" y="1629917"/>
            <a:ext cx="2872740" cy="2113915"/>
          </a:xfrm>
          <a:custGeom>
            <a:avLst/>
            <a:gdLst/>
            <a:ahLst/>
            <a:cxnLst/>
            <a:rect l="l" t="t" r="r" b="b"/>
            <a:pathLst>
              <a:path w="2872740" h="2113915">
                <a:moveTo>
                  <a:pt x="0" y="2113533"/>
                </a:moveTo>
                <a:lnTo>
                  <a:pt x="2872232" y="2113533"/>
                </a:lnTo>
                <a:lnTo>
                  <a:pt x="2872232" y="0"/>
                </a:lnTo>
                <a:lnTo>
                  <a:pt x="0" y="0"/>
                </a:lnTo>
                <a:lnTo>
                  <a:pt x="0" y="2113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8191" y="1895855"/>
            <a:ext cx="2610612" cy="1418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0509" y="325745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610"/>
                </a:moveTo>
                <a:lnTo>
                  <a:pt x="88610" y="88610"/>
                </a:lnTo>
                <a:lnTo>
                  <a:pt x="88610" y="0"/>
                </a:lnTo>
                <a:lnTo>
                  <a:pt x="0" y="0"/>
                </a:lnTo>
                <a:lnTo>
                  <a:pt x="0" y="8861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0509" y="325745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610"/>
                </a:moveTo>
                <a:lnTo>
                  <a:pt x="88610" y="88610"/>
                </a:lnTo>
                <a:lnTo>
                  <a:pt x="88610" y="0"/>
                </a:lnTo>
                <a:lnTo>
                  <a:pt x="0" y="0"/>
                </a:lnTo>
                <a:lnTo>
                  <a:pt x="0" y="88610"/>
                </a:lnTo>
                <a:close/>
              </a:path>
            </a:pathLst>
          </a:custGeom>
          <a:ln w="9525">
            <a:solidFill>
              <a:srgbClr val="345B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0509" y="351907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610"/>
                </a:moveTo>
                <a:lnTo>
                  <a:pt x="88610" y="88610"/>
                </a:lnTo>
                <a:lnTo>
                  <a:pt x="88610" y="0"/>
                </a:lnTo>
                <a:lnTo>
                  <a:pt x="0" y="0"/>
                </a:lnTo>
                <a:lnTo>
                  <a:pt x="0" y="8861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0509" y="351907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610"/>
                </a:moveTo>
                <a:lnTo>
                  <a:pt x="88610" y="88610"/>
                </a:lnTo>
                <a:lnTo>
                  <a:pt x="88610" y="0"/>
                </a:lnTo>
                <a:lnTo>
                  <a:pt x="0" y="0"/>
                </a:lnTo>
                <a:lnTo>
                  <a:pt x="0" y="88610"/>
                </a:lnTo>
                <a:close/>
              </a:path>
            </a:pathLst>
          </a:custGeom>
          <a:ln w="9525">
            <a:solidFill>
              <a:srgbClr val="8A35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37095" y="3187446"/>
            <a:ext cx="151320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Окружной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бюджет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spc="-5" dirty="0">
                <a:latin typeface="Times New Roman"/>
                <a:cs typeface="Times New Roman"/>
              </a:rPr>
              <a:t>Местный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бюджет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2240" y="1629917"/>
            <a:ext cx="2872740" cy="2113915"/>
          </a:xfrm>
          <a:custGeom>
            <a:avLst/>
            <a:gdLst/>
            <a:ahLst/>
            <a:cxnLst/>
            <a:rect l="l" t="t" r="r" b="b"/>
            <a:pathLst>
              <a:path w="2872740" h="2113915">
                <a:moveTo>
                  <a:pt x="0" y="2113533"/>
                </a:moveTo>
                <a:lnTo>
                  <a:pt x="2872232" y="2113533"/>
                </a:lnTo>
                <a:lnTo>
                  <a:pt x="2872232" y="0"/>
                </a:lnTo>
                <a:lnTo>
                  <a:pt x="0" y="0"/>
                </a:lnTo>
                <a:lnTo>
                  <a:pt x="0" y="2113533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5559" y="1700783"/>
            <a:ext cx="826008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75297" y="1778634"/>
            <a:ext cx="483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604,3</a:t>
            </a:r>
            <a:endParaRPr sz="16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79792" y="2392679"/>
            <a:ext cx="1046988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10296" y="2518409"/>
            <a:ext cx="6362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1 286,0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45400" y="1653794"/>
            <a:ext cx="98933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795527"/>
            <a:ext cx="9372600" cy="10332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8600" y="914400"/>
            <a:ext cx="8763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757680" algn="l"/>
              </a:tabLst>
            </a:pPr>
            <a:r>
              <a:rPr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20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lang="ru-RU" sz="20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1 890,3</a:t>
            </a: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r>
              <a:rPr lang="ru-RU" sz="20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2018 год – 1 778,9 млн.рублей,                         2019 год –  1 623,1 млн.рублей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58940" y="813816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2400" y="1600200"/>
            <a:ext cx="1729739" cy="12557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78509" y="2844383"/>
            <a:ext cx="1563370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86200"/>
              </a:lnSpc>
            </a:pPr>
            <a:r>
              <a:rPr sz="1200" b="1" spc="-5" dirty="0">
                <a:latin typeface="Times New Roman"/>
                <a:cs typeface="Times New Roman"/>
              </a:rPr>
              <a:t>Субвенции </a:t>
            </a:r>
            <a:r>
              <a:rPr sz="1200" b="1" dirty="0">
                <a:latin typeface="Times New Roman"/>
                <a:cs typeface="Times New Roman"/>
              </a:rPr>
              <a:t>на  реализацию  </a:t>
            </a:r>
            <a:r>
              <a:rPr sz="1200" b="1" spc="-5" dirty="0">
                <a:latin typeface="Times New Roman"/>
                <a:cs typeface="Times New Roman"/>
              </a:rPr>
              <a:t>об</a:t>
            </a:r>
            <a:r>
              <a:rPr sz="1200" b="1" spc="-35" dirty="0">
                <a:latin typeface="Times New Roman"/>
                <a:cs typeface="Times New Roman"/>
              </a:rPr>
              <a:t>щ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обра</a:t>
            </a:r>
            <a:r>
              <a:rPr sz="1200" b="1" spc="-15" dirty="0">
                <a:latin typeface="Times New Roman"/>
                <a:cs typeface="Times New Roman"/>
              </a:rPr>
              <a:t>з</a:t>
            </a:r>
            <a:r>
              <a:rPr sz="1200" b="1" spc="-2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40" dirty="0">
                <a:latin typeface="Times New Roman"/>
                <a:cs typeface="Times New Roman"/>
              </a:rPr>
              <a:t>а</a:t>
            </a:r>
            <a:r>
              <a:rPr sz="1200" b="1" dirty="0">
                <a:latin typeface="Times New Roman"/>
                <a:cs typeface="Times New Roman"/>
              </a:rPr>
              <a:t>т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льных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1600" y="3276600"/>
            <a:ext cx="71310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программ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67200" y="1600200"/>
            <a:ext cx="1752600" cy="1231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5428" y="3297935"/>
            <a:ext cx="481584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048000" y="2819400"/>
            <a:ext cx="2506980" cy="12625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42240" marR="5080" algn="ctr">
              <a:lnSpc>
                <a:spcPts val="1240"/>
              </a:lnSpc>
              <a:spcBef>
                <a:spcPts val="5"/>
              </a:spcBef>
            </a:pPr>
            <a:r>
              <a:rPr sz="1200" b="1" spc="-10" dirty="0">
                <a:latin typeface="Times New Roman"/>
                <a:cs typeface="Times New Roman"/>
              </a:rPr>
              <a:t>Субвенции </a:t>
            </a:r>
            <a:r>
              <a:rPr sz="1200" b="1" spc="-5" dirty="0">
                <a:latin typeface="Times New Roman"/>
                <a:cs typeface="Times New Roman"/>
              </a:rPr>
              <a:t>на </a:t>
            </a:r>
            <a:r>
              <a:rPr sz="1200" b="1" dirty="0">
                <a:latin typeface="Times New Roman"/>
                <a:cs typeface="Times New Roman"/>
              </a:rPr>
              <a:t>реализацию  </a:t>
            </a:r>
            <a:r>
              <a:rPr sz="1200" b="1" spc="-5" dirty="0">
                <a:latin typeface="Times New Roman"/>
                <a:cs typeface="Times New Roman"/>
              </a:rPr>
              <a:t>дошкольными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образовательными</a:t>
            </a:r>
            <a:endParaRPr sz="1200" dirty="0">
              <a:latin typeface="Times New Roman"/>
              <a:cs typeface="Times New Roman"/>
            </a:endParaRPr>
          </a:p>
          <a:p>
            <a:pPr marL="411480" marR="272415" indent="-635" algn="ctr">
              <a:lnSpc>
                <a:spcPts val="1240"/>
              </a:lnSpc>
              <a:spcBef>
                <a:spcPts val="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учреждениями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lang="ru-RU" sz="1200" b="1" spc="-5" dirty="0" smtClean="0">
                <a:latin typeface="Times New Roman"/>
                <a:cs typeface="Times New Roman"/>
              </a:rPr>
              <a:t>программ</a:t>
            </a:r>
            <a:r>
              <a:rPr sz="1200" b="1" spc="-5" dirty="0" smtClean="0">
                <a:latin typeface="Times New Roman"/>
                <a:cs typeface="Times New Roman"/>
              </a:rPr>
              <a:t>  </a:t>
            </a:r>
            <a:r>
              <a:rPr lang="ru-RU" sz="1200" b="1" spc="-10" dirty="0" smtClean="0">
                <a:latin typeface="Times New Roman"/>
                <a:cs typeface="Times New Roman"/>
              </a:rPr>
              <a:t>дошкольного образования</a:t>
            </a:r>
            <a:endParaRPr lang="ru-RU" sz="1200" b="1" spc="-5" dirty="0" smtClean="0">
              <a:latin typeface="Times New Roman"/>
              <a:cs typeface="Times New Roman"/>
            </a:endParaRPr>
          </a:p>
          <a:p>
            <a:pPr marL="411480" marR="272415" indent="-635" algn="ctr">
              <a:lnSpc>
                <a:spcPts val="124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1647825" algn="ctr">
              <a:lnSpc>
                <a:spcPts val="2445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259,4</a:t>
            </a:r>
            <a:endParaRPr sz="2400" dirty="0" smtClean="0">
              <a:latin typeface="Times New Roman"/>
              <a:cs typeface="Times New Roman"/>
            </a:endParaRPr>
          </a:p>
          <a:p>
            <a:pPr marR="1649730" algn="ctr">
              <a:lnSpc>
                <a:spcPct val="100000"/>
              </a:lnSpc>
              <a:spcBef>
                <a:spcPts val="45"/>
              </a:spcBef>
            </a:pPr>
            <a:r>
              <a:rPr lang="ru-RU" sz="1200" b="1" spc="-95" dirty="0" smtClean="0">
                <a:latin typeface="Times New Roman"/>
                <a:cs typeface="Times New Roman"/>
              </a:rPr>
              <a:t>млн.</a:t>
            </a:r>
            <a:r>
              <a:rPr sz="1200" b="1" spc="-95" dirty="0" smtClean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3400" y="3429000"/>
            <a:ext cx="73995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799,2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3400" y="3810000"/>
            <a:ext cx="8496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1144" y="3976115"/>
            <a:ext cx="1731264" cy="1427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4255" y="5065776"/>
            <a:ext cx="2174748" cy="9387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80388" y="5141976"/>
            <a:ext cx="318515" cy="4434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2168" y="5370576"/>
            <a:ext cx="2074164" cy="3840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6696" y="5554979"/>
            <a:ext cx="1203960" cy="3840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5800" y="5181600"/>
            <a:ext cx="182689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0"/>
              </a:lnSpc>
            </a:pP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ru-RU"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8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1450"/>
              </a:lnSpc>
              <a:spcBef>
                <a:spcPts val="125"/>
              </a:spcBef>
            </a:pP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бра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ьн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х 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69007" y="5554979"/>
            <a:ext cx="275844" cy="384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0647" y="4009644"/>
            <a:ext cx="1834896" cy="14386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48228" y="5087111"/>
            <a:ext cx="2750820" cy="943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3523" y="5201411"/>
            <a:ext cx="1482852" cy="3901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18332" y="5398008"/>
            <a:ext cx="2359152" cy="3840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54779" y="5582411"/>
            <a:ext cx="1242060" cy="3840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65191" y="5582411"/>
            <a:ext cx="275843" cy="3840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59880" y="3976115"/>
            <a:ext cx="1851660" cy="15331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3600" y="5004814"/>
            <a:ext cx="3581399" cy="13197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43600" y="5257800"/>
            <a:ext cx="297180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 </a:t>
            </a:r>
            <a:r>
              <a:rPr sz="14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учреждений</a:t>
            </a:r>
            <a:r>
              <a:rPr lang="ru-RU" sz="1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mtClean="0">
                <a:solidFill>
                  <a:srgbClr val="FFFFFF"/>
                </a:solidFill>
                <a:latin typeface="Times New Roman"/>
                <a:cs typeface="Times New Roman"/>
              </a:rPr>
              <a:t>доп</a:t>
            </a:r>
            <a:r>
              <a:rPr sz="1400" b="1" spc="-20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00" b="1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400" b="1" spc="5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00" b="1" smtClean="0">
                <a:solidFill>
                  <a:srgbClr val="FFFFFF"/>
                </a:solidFill>
                <a:latin typeface="Times New Roman"/>
                <a:cs typeface="Times New Roman"/>
              </a:rPr>
              <a:t>ельно</a:t>
            </a:r>
            <a:r>
              <a:rPr sz="1400" b="1" spc="-35" smtClean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400" b="1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образования и 1 учреждение молодежной политики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705600" y="6019802"/>
            <a:ext cx="1656588" cy="8381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58683" y="6108191"/>
            <a:ext cx="373379" cy="5257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2023" y="6108191"/>
            <a:ext cx="377951" cy="5257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086600" y="5791200"/>
            <a:ext cx="1035685" cy="99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lang="ru-RU" sz="3200" b="1" dirty="0" smtClean="0">
                <a:latin typeface="Times New Roman"/>
                <a:cs typeface="Times New Roman"/>
              </a:rPr>
              <a:t>251,4</a:t>
            </a:r>
            <a:endParaRPr sz="3200" b="1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60792" y="6449567"/>
            <a:ext cx="248411" cy="3474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89603" y="5867400"/>
            <a:ext cx="1629155" cy="99059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8888" y="6109715"/>
            <a:ext cx="371856" cy="5257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00600" y="6096000"/>
            <a:ext cx="377951" cy="5257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94403" y="6452614"/>
            <a:ext cx="1034796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033265" y="6002629"/>
            <a:ext cx="942340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b="1" dirty="0" smtClean="0">
                <a:latin typeface="Times New Roman"/>
                <a:cs typeface="Times New Roman"/>
              </a:rPr>
              <a:t>360,5</a:t>
            </a:r>
            <a:endParaRPr sz="320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818888" y="6452614"/>
            <a:ext cx="248412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1144" y="5839966"/>
            <a:ext cx="1802892" cy="10088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5855" y="5858254"/>
            <a:ext cx="635507" cy="8991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838200" y="5943600"/>
            <a:ext cx="1371600" cy="689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b="1" dirty="0" smtClean="0">
                <a:latin typeface="Times New Roman"/>
                <a:cs typeface="Times New Roman"/>
              </a:rPr>
              <a:t>1 049,0</a:t>
            </a:r>
            <a:endParaRPr sz="320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05000" y="6423659"/>
            <a:ext cx="248412" cy="3474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36064" y="5614415"/>
            <a:ext cx="1027176" cy="79552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18360" y="5676900"/>
            <a:ext cx="364236" cy="5135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53867" y="5981700"/>
            <a:ext cx="227075" cy="3169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286000" y="5791200"/>
            <a:ext cx="5403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4 837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86000" y="6096000"/>
            <a:ext cx="6057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1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100" b="1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100" b="1" spc="5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100" b="1" smtClean="0">
                <a:solidFill>
                  <a:srgbClr val="FFFFFF"/>
                </a:solidFill>
                <a:latin typeface="Times New Roman"/>
                <a:cs typeface="Times New Roman"/>
              </a:rPr>
              <a:t>овек</a:t>
            </a:r>
            <a:endParaRPr lang="ru-RU" sz="11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914900" y="5664708"/>
            <a:ext cx="1071372" cy="7985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47800" y="3505200"/>
            <a:ext cx="676656" cy="5212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10030" y="3553967"/>
            <a:ext cx="570865" cy="41402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483" y="207010"/>
                </a:moveTo>
                <a:lnTo>
                  <a:pt x="0" y="207010"/>
                </a:lnTo>
                <a:lnTo>
                  <a:pt x="285242" y="413893"/>
                </a:lnTo>
                <a:lnTo>
                  <a:pt x="570483" y="207010"/>
                </a:lnTo>
                <a:close/>
              </a:path>
              <a:path w="570864" h="414020">
                <a:moveTo>
                  <a:pt x="427863" y="0"/>
                </a:moveTo>
                <a:lnTo>
                  <a:pt x="142620" y="0"/>
                </a:lnTo>
                <a:lnTo>
                  <a:pt x="142620" y="207010"/>
                </a:lnTo>
                <a:lnTo>
                  <a:pt x="427863" y="207010"/>
                </a:lnTo>
                <a:lnTo>
                  <a:pt x="42786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81855" y="3473196"/>
            <a:ext cx="676655" cy="5212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61611" y="3553459"/>
            <a:ext cx="570865" cy="41402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611" y="206882"/>
                </a:moveTo>
                <a:lnTo>
                  <a:pt x="0" y="206882"/>
                </a:lnTo>
                <a:lnTo>
                  <a:pt x="285368" y="413892"/>
                </a:lnTo>
                <a:lnTo>
                  <a:pt x="570611" y="206882"/>
                </a:lnTo>
                <a:close/>
              </a:path>
              <a:path w="570864" h="414020">
                <a:moveTo>
                  <a:pt x="427989" y="0"/>
                </a:moveTo>
                <a:lnTo>
                  <a:pt x="142748" y="0"/>
                </a:lnTo>
                <a:lnTo>
                  <a:pt x="142748" y="206882"/>
                </a:lnTo>
                <a:lnTo>
                  <a:pt x="427989" y="206882"/>
                </a:lnTo>
                <a:lnTo>
                  <a:pt x="42798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05400" y="6044184"/>
            <a:ext cx="702563" cy="3169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15940" y="6044184"/>
            <a:ext cx="227075" cy="3169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505200" y="5181600"/>
            <a:ext cx="2208530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9535" algn="ctr">
              <a:lnSpc>
                <a:spcPts val="2050"/>
              </a:lnSpc>
            </a:pP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1800" dirty="0">
              <a:latin typeface="Times New Roman"/>
              <a:cs typeface="Times New Roman"/>
            </a:endParaRPr>
          </a:p>
          <a:p>
            <a:pPr marL="12700" marR="104139" algn="ctr">
              <a:lnSpc>
                <a:spcPts val="1450"/>
              </a:lnSpc>
              <a:spcBef>
                <a:spcPts val="13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учреждений</a:t>
            </a: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дошкольного 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marR="5080" algn="r">
              <a:lnSpc>
                <a:spcPts val="19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1 736</a:t>
            </a:r>
            <a:endParaRPr sz="1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182870" y="6086144"/>
            <a:ext cx="53594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1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овек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660892" y="6025896"/>
            <a:ext cx="227075" cy="3169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bject 28"/>
          <p:cNvSpPr txBox="1"/>
          <p:nvPr/>
        </p:nvSpPr>
        <p:spPr>
          <a:xfrm>
            <a:off x="1905000" y="1600200"/>
            <a:ext cx="2362200" cy="1270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86200"/>
              </a:lnSpc>
            </a:pPr>
            <a:r>
              <a:rPr lang="ru-RU" sz="1200" b="1" spc="-5" dirty="0" smtClean="0">
                <a:latin typeface="Times New Roman"/>
                <a:cs typeface="Times New Roman"/>
              </a:rPr>
              <a:t>Субвенции для обеспечения государственных гарантий на получение образования и осуществления переданных ОМС муниципальных образований АО отдельных государственных полномочий в области образования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4" name="Стрелка вверх 83"/>
          <p:cNvSpPr/>
          <p:nvPr/>
        </p:nvSpPr>
        <p:spPr>
          <a:xfrm>
            <a:off x="2819400" y="28194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flipV="1">
            <a:off x="457200" y="3429000"/>
            <a:ext cx="487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3714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4951" y="28955"/>
            <a:ext cx="363321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marL="3030855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771144" y="1039367"/>
            <a:ext cx="7851648" cy="1168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7958" y="1174750"/>
            <a:ext cx="737362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 </a:t>
            </a:r>
            <a:r>
              <a:rPr sz="1800" b="1" spc="-30" dirty="0">
                <a:latin typeface="Times New Roman"/>
                <a:cs typeface="Times New Roman"/>
              </a:rPr>
              <a:t>года </a:t>
            </a:r>
            <a:r>
              <a:rPr sz="1800" b="1" dirty="0">
                <a:latin typeface="Times New Roman"/>
                <a:cs typeface="Times New Roman"/>
              </a:rPr>
              <a:t>№ 597 «О 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388" y="3049523"/>
            <a:ext cx="844296" cy="288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3291" y="3049523"/>
            <a:ext cx="845819" cy="288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124200"/>
            <a:ext cx="766572" cy="208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2488" y="3066288"/>
            <a:ext cx="768096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2915" y="2971800"/>
            <a:ext cx="768096" cy="361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180" y="3328415"/>
            <a:ext cx="5698490" cy="0"/>
          </a:xfrm>
          <a:custGeom>
            <a:avLst/>
            <a:gdLst/>
            <a:ahLst/>
            <a:cxnLst/>
            <a:rect l="l" t="t" r="r" b="b"/>
            <a:pathLst>
              <a:path w="5698490">
                <a:moveTo>
                  <a:pt x="0" y="0"/>
                </a:moveTo>
                <a:lnTo>
                  <a:pt x="5698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8061" y="2766821"/>
            <a:ext cx="26377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2620" algn="l"/>
              </a:tabLst>
            </a:pPr>
            <a:r>
              <a:rPr sz="1600" b="1" spc="-5" dirty="0" smtClean="0">
                <a:latin typeface="Times New Roman"/>
                <a:cs typeface="Times New Roman"/>
              </a:rPr>
              <a:t>5</a:t>
            </a:r>
            <a:r>
              <a:rPr lang="ru-RU" sz="1600" b="1" spc="-5" dirty="0" smtClean="0">
                <a:latin typeface="Times New Roman"/>
                <a:cs typeface="Times New Roman"/>
              </a:rPr>
              <a:t>6 351,3</a:t>
            </a:r>
            <a:r>
              <a:rPr sz="1600" b="1" spc="-5" dirty="0">
                <a:latin typeface="Times New Roman"/>
                <a:cs typeface="Times New Roman"/>
              </a:rPr>
              <a:t>	</a:t>
            </a:r>
            <a:r>
              <a:rPr lang="ru-RU" sz="1600" b="1" spc="-5" dirty="0" smtClean="0">
                <a:latin typeface="Times New Roman"/>
                <a:cs typeface="Times New Roman"/>
              </a:rPr>
              <a:t>56 858,3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9200" y="2667000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62 841,0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1208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91382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1429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5064" y="2401823"/>
            <a:ext cx="121919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13051" y="2314702"/>
            <a:ext cx="34613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Общеобразовательные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7774" y="2286000"/>
            <a:ext cx="5973445" cy="1371600"/>
          </a:xfrm>
          <a:custGeom>
            <a:avLst/>
            <a:gdLst/>
            <a:ahLst/>
            <a:cxnLst/>
            <a:rect l="l" t="t" r="r" b="b"/>
            <a:pathLst>
              <a:path w="5973445" h="1371600">
                <a:moveTo>
                  <a:pt x="0" y="1371600"/>
                </a:moveTo>
                <a:lnTo>
                  <a:pt x="5973064" y="1371600"/>
                </a:lnTo>
                <a:lnTo>
                  <a:pt x="5973064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5388" y="4678679"/>
            <a:ext cx="826008" cy="179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3280" y="4503420"/>
            <a:ext cx="826007" cy="355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3488" y="4572000"/>
            <a:ext cx="749808" cy="281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8196" y="4495800"/>
            <a:ext cx="748284" cy="358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1380" y="4419600"/>
            <a:ext cx="749807" cy="434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1800" y="4850891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29710" y="4267201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49 492,8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3239" y="4945253"/>
            <a:ext cx="25228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6264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spc="75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	</a:t>
            </a: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1384" y="4945253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5508" y="3913632"/>
            <a:ext cx="121920" cy="1219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03496" y="3827653"/>
            <a:ext cx="250888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Дошкольные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</a:p>
          <a:p>
            <a:pPr marL="796925">
              <a:lnSpc>
                <a:spcPct val="100000"/>
              </a:lnSpc>
              <a:spcBef>
                <a:spcPts val="93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49 719,0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19400" y="3811270"/>
            <a:ext cx="5840730" cy="1368425"/>
          </a:xfrm>
          <a:custGeom>
            <a:avLst/>
            <a:gdLst/>
            <a:ahLst/>
            <a:cxnLst/>
            <a:rect l="l" t="t" r="r" b="b"/>
            <a:pathLst>
              <a:path w="5840730" h="1368425">
                <a:moveTo>
                  <a:pt x="0" y="1368170"/>
                </a:moveTo>
                <a:lnTo>
                  <a:pt x="5840476" y="1368170"/>
                </a:lnTo>
                <a:lnTo>
                  <a:pt x="5840476" y="0"/>
                </a:lnTo>
                <a:lnTo>
                  <a:pt x="0" y="0"/>
                </a:lnTo>
                <a:lnTo>
                  <a:pt x="0" y="1368170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74975" y="3927220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90244" y="6204203"/>
            <a:ext cx="847344" cy="161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3720" y="6077711"/>
            <a:ext cx="845819" cy="2880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7196" y="6077711"/>
            <a:ext cx="845820" cy="2880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9867" y="6096000"/>
            <a:ext cx="768095" cy="265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1820" y="6019800"/>
            <a:ext cx="769619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5296" y="6019800"/>
            <a:ext cx="769620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16" y="6356603"/>
            <a:ext cx="5709285" cy="0"/>
          </a:xfrm>
          <a:custGeom>
            <a:avLst/>
            <a:gdLst/>
            <a:ahLst/>
            <a:cxnLst/>
            <a:rect l="l" t="t" r="r" b="b"/>
            <a:pathLst>
              <a:path w="5709285">
                <a:moveTo>
                  <a:pt x="0" y="0"/>
                </a:moveTo>
                <a:lnTo>
                  <a:pt x="57089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44600" y="5791200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46 408,0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48077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sz="1600" b="1" spc="-5" dirty="0" smtClean="0">
                <a:latin typeface="Times New Roman"/>
                <a:cs typeface="Times New Roman"/>
              </a:rPr>
              <a:t>4</a:t>
            </a:r>
            <a:r>
              <a:rPr lang="ru-RU" sz="1600" b="1" spc="-5" dirty="0" smtClean="0">
                <a:latin typeface="Times New Roman"/>
                <a:cs typeface="Times New Roman"/>
              </a:rPr>
              <a:t>6 593,3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7874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81350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84445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13688" y="5442203"/>
            <a:ext cx="121919" cy="12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565" y="5327015"/>
            <a:ext cx="5988685" cy="1359535"/>
          </a:xfrm>
          <a:custGeom>
            <a:avLst/>
            <a:gdLst/>
            <a:ahLst/>
            <a:cxnLst/>
            <a:rect l="l" t="t" r="r" b="b"/>
            <a:pathLst>
              <a:path w="5988685" h="1359534">
                <a:moveTo>
                  <a:pt x="0" y="1359535"/>
                </a:moveTo>
                <a:lnTo>
                  <a:pt x="5988431" y="1359535"/>
                </a:lnTo>
                <a:lnTo>
                  <a:pt x="5988431" y="0"/>
                </a:lnTo>
                <a:lnTo>
                  <a:pt x="0" y="0"/>
                </a:lnTo>
                <a:lnTo>
                  <a:pt x="0" y="1359535"/>
                </a:lnTo>
                <a:close/>
              </a:path>
            </a:pathLst>
          </a:custGeom>
          <a:ln w="952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791" y="3619500"/>
            <a:ext cx="2542032" cy="1716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565" y="3811396"/>
            <a:ext cx="2157222" cy="13321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1176" y="5141974"/>
            <a:ext cx="2465831" cy="17160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52945" y="5334000"/>
            <a:ext cx="2081529" cy="13398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9944" y="2093976"/>
            <a:ext cx="2441448" cy="17465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2603" y="2286000"/>
            <a:ext cx="2057400" cy="13622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4967" y="2355088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4967" y="5375402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39000" y="3886201"/>
            <a:ext cx="12547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ts val="182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2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55 000,0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71422" y="5356225"/>
            <a:ext cx="473964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spc="-5" dirty="0">
                <a:latin typeface="Times New Roman"/>
                <a:cs typeface="Times New Roman"/>
              </a:rPr>
              <a:t>Учреждения дополнительного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1710"/>
              </a:lnSpc>
            </a:pPr>
            <a:endParaRPr sz="1600">
              <a:latin typeface="Times New Roman"/>
              <a:cs typeface="Times New Roman"/>
            </a:endParaRPr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bject 17"/>
          <p:cNvSpPr txBox="1"/>
          <p:nvPr/>
        </p:nvSpPr>
        <p:spPr>
          <a:xfrm>
            <a:off x="4267200" y="2971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6400800" y="4495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4267200" y="6019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47"/>
          <p:cNvSpPr txBox="1"/>
          <p:nvPr/>
        </p:nvSpPr>
        <p:spPr>
          <a:xfrm>
            <a:off x="5029200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46593,3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4343400"/>
            <a:ext cx="1882139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4495800"/>
            <a:ext cx="144780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МУК «Районный дворец культуры и искусств 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Конда</a:t>
            </a:r>
            <a:r>
              <a:rPr lang="ru-RU" sz="1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endParaRPr sz="1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52600" y="4495800"/>
            <a:ext cx="275844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4200" y="5410200"/>
            <a:ext cx="20574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86600" y="5486401"/>
            <a:ext cx="1600200" cy="107785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065" marR="5080" indent="-1905" algn="ctr">
              <a:lnSpc>
                <a:spcPts val="1240"/>
              </a:lnSpc>
              <a:spcBef>
                <a:spcPts val="5"/>
              </a:spcBef>
            </a:pP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МУК "Районный </a:t>
            </a:r>
            <a:r>
              <a:rPr lang="ru-RU" sz="12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Учинский</a:t>
            </a: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1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историко-этнографический</a:t>
            </a:r>
            <a:r>
              <a:rPr lang="ru-RU" sz="1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музей" имени Анатолия Николаевича Хомякова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»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86200" y="4724400"/>
            <a:ext cx="240791" cy="332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1200" y="5638800"/>
            <a:ext cx="20574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1444" y="6300215"/>
            <a:ext cx="274319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57400" y="5791200"/>
            <a:ext cx="1676400" cy="8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560"/>
              </a:lnSpc>
            </a:pPr>
            <a:r>
              <a:rPr lang="ru-RU" sz="13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МУК «</a:t>
            </a:r>
            <a:r>
              <a:rPr lang="ru-RU" sz="13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Кондинская</a:t>
            </a:r>
            <a:r>
              <a:rPr lang="ru-RU" sz="13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3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межпоселенческая</a:t>
            </a:r>
            <a:r>
              <a:rPr lang="ru-RU" sz="13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централизованная библиотечная система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95600" y="6484620"/>
            <a:ext cx="275844" cy="373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/>
              <a:t>Культура </a:t>
            </a:r>
            <a:r>
              <a:rPr sz="4000" spc="-5" dirty="0"/>
              <a:t>и</a:t>
            </a:r>
            <a:r>
              <a:rPr sz="4000" spc="-25" dirty="0"/>
              <a:t> </a:t>
            </a:r>
            <a:r>
              <a:rPr sz="4000" spc="-15" dirty="0"/>
              <a:t>кинематография</a:t>
            </a:r>
            <a:endParaRPr sz="4000"/>
          </a:p>
        </p:txBody>
      </p:sp>
      <p:sp>
        <p:nvSpPr>
          <p:cNvPr id="33" name="object 33"/>
          <p:cNvSpPr/>
          <p:nvPr/>
        </p:nvSpPr>
        <p:spPr>
          <a:xfrm>
            <a:off x="304800" y="1066800"/>
            <a:ext cx="8458200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010400" y="914400"/>
            <a:ext cx="557783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1000" y="2057400"/>
            <a:ext cx="8436864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библиотечного обслуживания населения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межпоселенческими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библиотеками,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комплектование и обеспечение сохранности их библиотечных фондов, создание условий для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обеспечения   поселений, входящих в состав муниципального района, услугами по организации досуга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и  услугами организаций </a:t>
            </a:r>
            <a:endParaRPr sz="1300" b="1" dirty="0"/>
          </a:p>
        </p:txBody>
      </p:sp>
      <p:sp>
        <p:nvSpPr>
          <p:cNvPr id="49" name="object 49"/>
          <p:cNvSpPr/>
          <p:nvPr/>
        </p:nvSpPr>
        <p:spPr>
          <a:xfrm>
            <a:off x="2743200" y="2667000"/>
            <a:ext cx="324612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81200" y="3048000"/>
            <a:ext cx="1548384" cy="7071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286000" y="3124200"/>
            <a:ext cx="8064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90</a:t>
            </a:r>
            <a:r>
              <a:rPr lang="ru-RU" sz="1200" b="1" spc="-30" dirty="0" smtClean="0">
                <a:latin typeface="Times New Roman"/>
                <a:cs typeface="Times New Roman"/>
              </a:rPr>
              <a:t>штат</a:t>
            </a:r>
            <a:r>
              <a:rPr sz="1200" b="1" spc="-65" dirty="0" smtClean="0">
                <a:latin typeface="Times New Roman"/>
                <a:cs typeface="Times New Roman"/>
              </a:rPr>
              <a:t> </a:t>
            </a:r>
            <a:r>
              <a:rPr lang="ru-RU" sz="1200" b="1" spc="-5" dirty="0" smtClean="0">
                <a:latin typeface="Times New Roman"/>
                <a:cs typeface="Times New Roman"/>
              </a:rPr>
              <a:t>. </a:t>
            </a:r>
            <a:r>
              <a:rPr lang="ru-RU" sz="1200" b="1" spc="-5" dirty="0" err="1" smtClean="0">
                <a:latin typeface="Times New Roman"/>
                <a:cs typeface="Times New Roman"/>
              </a:rPr>
              <a:t>числ</a:t>
            </a:r>
            <a:r>
              <a:rPr lang="ru-RU" sz="1200" b="1" spc="-5" dirty="0" smtClean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659379" y="4953000"/>
            <a:ext cx="1191768" cy="7071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06267" y="4998720"/>
            <a:ext cx="684276" cy="4602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811272" y="5061330"/>
            <a:ext cx="80581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31,5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30" dirty="0">
                <a:latin typeface="Times New Roman"/>
                <a:cs typeface="Times New Roman"/>
              </a:rPr>
              <a:t>штат.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числ.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010400" y="3048000"/>
            <a:ext cx="1447800" cy="7101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/>
                <a:cs typeface="Times New Roman"/>
              </a:rPr>
              <a:t>20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1200" b="1" spc="-30" dirty="0" smtClean="0">
                <a:latin typeface="Times New Roman"/>
                <a:cs typeface="Times New Roman"/>
              </a:rPr>
              <a:t>штат.</a:t>
            </a:r>
            <a:r>
              <a:rPr lang="ru-RU" sz="1200" b="1" spc="-65" dirty="0" smtClean="0">
                <a:latin typeface="Times New Roman"/>
                <a:cs typeface="Times New Roman"/>
              </a:rPr>
              <a:t> </a:t>
            </a:r>
            <a:r>
              <a:rPr lang="ru-RU" sz="1200" b="1" spc="-65" dirty="0" err="1" smtClean="0">
                <a:latin typeface="Times New Roman"/>
                <a:cs typeface="Times New Roman"/>
              </a:rPr>
              <a:t>ч</a:t>
            </a:r>
            <a:r>
              <a:rPr lang="ru-RU" sz="1200" b="1" spc="-5" dirty="0" err="1" smtClean="0">
                <a:latin typeface="Times New Roman"/>
                <a:cs typeface="Times New Roman"/>
              </a:rPr>
              <a:t>исл</a:t>
            </a:r>
            <a:r>
              <a:rPr lang="ru-RU" sz="1200" b="1" spc="-5" dirty="0" smtClean="0">
                <a:latin typeface="Times New Roman"/>
                <a:cs typeface="Times New Roman"/>
              </a:rPr>
              <a:t>.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572000" y="3048000"/>
            <a:ext cx="362712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24400" y="4724400"/>
            <a:ext cx="288036" cy="4038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06311" y="4812791"/>
            <a:ext cx="288036" cy="4038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55635" y="4812791"/>
            <a:ext cx="245364" cy="403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70035" y="4812791"/>
            <a:ext cx="245364" cy="403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Picture 5" descr="Герб-3вариант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72200" y="3733800"/>
            <a:ext cx="2543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48200" y="5257800"/>
            <a:ext cx="2219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057400" y="44196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28600" y="3200400"/>
            <a:ext cx="178276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bject 56"/>
          <p:cNvSpPr/>
          <p:nvPr/>
        </p:nvSpPr>
        <p:spPr>
          <a:xfrm>
            <a:off x="2667000" y="3810000"/>
            <a:ext cx="1371600" cy="609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b="1" spc="-30" dirty="0" smtClean="0">
                <a:latin typeface="Times New Roman"/>
                <a:cs typeface="Times New Roman"/>
              </a:rPr>
              <a:t> 78,75</a:t>
            </a: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ru-RU" sz="1000" b="1" spc="-30" dirty="0" smtClean="0">
                <a:latin typeface="Times New Roman"/>
                <a:cs typeface="Times New Roman"/>
              </a:rPr>
              <a:t>штат.</a:t>
            </a:r>
            <a:r>
              <a:rPr lang="ru-RU" sz="1000" b="1" spc="-65" dirty="0" smtClean="0">
                <a:latin typeface="Times New Roman"/>
                <a:cs typeface="Times New Roman"/>
              </a:rPr>
              <a:t> </a:t>
            </a:r>
            <a:r>
              <a:rPr lang="ru-RU" sz="1000" b="1" spc="-65" dirty="0" err="1" smtClean="0">
                <a:latin typeface="Times New Roman"/>
                <a:cs typeface="Times New Roman"/>
              </a:rPr>
              <a:t>ч</a:t>
            </a:r>
            <a:r>
              <a:rPr lang="ru-RU" sz="1000" b="1" spc="-5" dirty="0" err="1" smtClean="0">
                <a:latin typeface="Times New Roman"/>
                <a:cs typeface="Times New Roman"/>
              </a:rPr>
              <a:t>исл</a:t>
            </a:r>
            <a:r>
              <a:rPr lang="ru-RU" sz="1000" b="1" spc="-5" dirty="0" smtClean="0">
                <a:latin typeface="Times New Roman"/>
                <a:cs typeface="Times New Roman"/>
              </a:rPr>
              <a:t>.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71" name="object 12"/>
          <p:cNvSpPr/>
          <p:nvPr/>
        </p:nvSpPr>
        <p:spPr>
          <a:xfrm>
            <a:off x="4191000" y="3505200"/>
            <a:ext cx="20574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100" b="1" spc="-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1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 учреждение культуры </a:t>
            </a:r>
          </a:p>
          <a:p>
            <a:pPr algn="ctr"/>
            <a:r>
              <a:rPr lang="ru-RU" sz="11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"Районный краеведческий музей имени Нины Степановны </a:t>
            </a:r>
            <a:r>
              <a:rPr lang="ru-RU" sz="11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Цехновой</a:t>
            </a:r>
            <a:r>
              <a:rPr lang="ru-RU" sz="11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endParaRPr sz="1100" dirty="0"/>
          </a:p>
        </p:txBody>
      </p:sp>
      <p:sp>
        <p:nvSpPr>
          <p:cNvPr id="43" name="object 9"/>
          <p:cNvSpPr txBox="1"/>
          <p:nvPr/>
        </p:nvSpPr>
        <p:spPr>
          <a:xfrm>
            <a:off x="838200" y="1143000"/>
            <a:ext cx="7620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2017 год – 149,54 млн. рублей, </a:t>
            </a:r>
            <a:b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2018 год – 101,3 млн.рублей, 2019 год – 99,1 млн. рублей</a:t>
            </a:r>
            <a:endParaRPr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/>
              <a:t>Культура </a:t>
            </a:r>
            <a:r>
              <a:rPr sz="4000" spc="-5" dirty="0"/>
              <a:t>и</a:t>
            </a:r>
            <a:r>
              <a:rPr sz="4000" spc="-25" dirty="0"/>
              <a:t> </a:t>
            </a:r>
            <a:r>
              <a:rPr sz="4000" spc="-15" dirty="0"/>
              <a:t>кинематография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989075" y="1136903"/>
            <a:ext cx="7406640" cy="142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036" y="1257553"/>
            <a:ext cx="701167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  <a:p>
            <a:pPr marL="597535" marR="58928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№597 «О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7739" y="4541520"/>
            <a:ext cx="3028188" cy="2031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3421" y="4736172"/>
            <a:ext cx="2440305" cy="144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7588" y="3837432"/>
            <a:ext cx="937260" cy="324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6615" y="3374135"/>
            <a:ext cx="937260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5644" y="3374135"/>
            <a:ext cx="937259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4715" y="3429000"/>
            <a:ext cx="859536" cy="728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3744" y="3429000"/>
            <a:ext cx="859536" cy="728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600" y="4114800"/>
            <a:ext cx="6387465" cy="0"/>
          </a:xfrm>
          <a:custGeom>
            <a:avLst/>
            <a:gdLst/>
            <a:ahLst/>
            <a:cxnLst/>
            <a:rect l="l" t="t" r="r" b="b"/>
            <a:pathLst>
              <a:path w="6387465">
                <a:moveTo>
                  <a:pt x="0" y="0"/>
                </a:moveTo>
                <a:lnTo>
                  <a:pt x="6387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48585" y="3124200"/>
            <a:ext cx="71247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lang="ru-RU" sz="1600" b="1" i="1" spc="-5" dirty="0" smtClean="0">
                <a:latin typeface="Times New Roman"/>
                <a:cs typeface="Times New Roman"/>
              </a:rPr>
              <a:t>32 113,8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3892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sz="1400" spc="-114" dirty="0" smtClean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3554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2836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7371" y="2756916"/>
            <a:ext cx="134112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46983" y="2661158"/>
            <a:ext cx="248475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Учреждения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культуры</a:t>
            </a:r>
            <a:endParaRPr sz="2000" dirty="0">
              <a:latin typeface="Times New Roman"/>
              <a:cs typeface="Times New Roman"/>
            </a:endParaRPr>
          </a:p>
          <a:p>
            <a:pPr marL="730250">
              <a:lnSpc>
                <a:spcPts val="1910"/>
              </a:lnSpc>
              <a:spcBef>
                <a:spcPts val="985"/>
              </a:spcBef>
            </a:pPr>
            <a:r>
              <a:rPr lang="ru-RU" sz="1600" b="1" i="1" spc="-5" dirty="0" smtClean="0">
                <a:latin typeface="Times New Roman"/>
                <a:cs typeface="Times New Roman"/>
              </a:rPr>
              <a:t>32 113,8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496" y="2590800"/>
            <a:ext cx="6717665" cy="1955164"/>
          </a:xfrm>
          <a:custGeom>
            <a:avLst/>
            <a:gdLst/>
            <a:ahLst/>
            <a:cxnLst/>
            <a:rect l="l" t="t" r="r" b="b"/>
            <a:pathLst>
              <a:path w="6717665" h="1955164">
                <a:moveTo>
                  <a:pt x="0" y="1954783"/>
                </a:moveTo>
                <a:lnTo>
                  <a:pt x="6717283" y="1954783"/>
                </a:lnTo>
                <a:lnTo>
                  <a:pt x="6717283" y="0"/>
                </a:lnTo>
                <a:lnTo>
                  <a:pt x="0" y="0"/>
                </a:lnTo>
                <a:lnTo>
                  <a:pt x="0" y="1954783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39494" y="2860166"/>
            <a:ext cx="55054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7150" y="2875915"/>
            <a:ext cx="1163320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ts val="1805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sz="1600" b="1" i="1" spc="-5" dirty="0" smtClean="0">
                <a:latin typeface="Times New Roman"/>
                <a:cs typeface="Times New Roman"/>
              </a:rPr>
              <a:t>3</a:t>
            </a:r>
            <a:r>
              <a:rPr lang="ru-RU" sz="1600" b="1" i="1" spc="-5" dirty="0" smtClean="0">
                <a:latin typeface="Times New Roman"/>
                <a:cs typeface="Times New Roman"/>
              </a:rPr>
              <a:t>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4220" y="4834126"/>
            <a:ext cx="2915412" cy="2023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9927" y="5029174"/>
            <a:ext cx="2327148" cy="1442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3728" y="5062726"/>
            <a:ext cx="3038855" cy="1795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800" y="5257837"/>
            <a:ext cx="2450973" cy="1453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bject 15"/>
          <p:cNvSpPr/>
          <p:nvPr/>
        </p:nvSpPr>
        <p:spPr>
          <a:xfrm flipH="1">
            <a:off x="2057394" y="3429000"/>
            <a:ext cx="914406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0167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5979" y="0"/>
            <a:ext cx="5830824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2340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112645">
              <a:lnSpc>
                <a:spcPct val="100000"/>
              </a:lnSpc>
            </a:pPr>
            <a:r>
              <a:rPr sz="4000" dirty="0"/>
              <a:t>Социальная</a:t>
            </a:r>
            <a:r>
              <a:rPr sz="4000" spc="-90" dirty="0"/>
              <a:t> </a:t>
            </a:r>
            <a:r>
              <a:rPr sz="4000" spc="-15" dirty="0"/>
              <a:t>политика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3188208" y="1295400"/>
            <a:ext cx="5955792" cy="1065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5532" y="1438655"/>
            <a:ext cx="4311396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5532" y="1648967"/>
            <a:ext cx="2703575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87165" y="1525397"/>
            <a:ext cx="40170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Компенсация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части родительской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платы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  присмотр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уход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детьми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3932" y="1648967"/>
            <a:ext cx="315467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0339" y="1325880"/>
            <a:ext cx="1261872" cy="870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8208" y="2286000"/>
            <a:ext cx="5955792" cy="1161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5532" y="2456688"/>
            <a:ext cx="4140708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51064" y="2456688"/>
            <a:ext cx="332231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8119" y="2456688"/>
            <a:ext cx="320040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5532" y="2667000"/>
            <a:ext cx="4410456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5532" y="2877311"/>
            <a:ext cx="1202436" cy="440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87165" y="2543428"/>
            <a:ext cx="4119879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жилых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помещений детям-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сиротам 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оставшимся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попечения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12791" y="2877311"/>
            <a:ext cx="315467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0339" y="2449067"/>
            <a:ext cx="1261872" cy="8702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8208" y="3505200"/>
            <a:ext cx="5955792" cy="10637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5532" y="3707891"/>
            <a:ext cx="4640579" cy="4404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5532" y="3918203"/>
            <a:ext cx="3723132" cy="4404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87165" y="3759454"/>
            <a:ext cx="434721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Дополнительные меры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социальной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поддержки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усыновителям,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приемным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родителям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33488" y="3918203"/>
            <a:ext cx="315468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6623" y="3605784"/>
            <a:ext cx="1261872" cy="8686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8208" y="4572000"/>
            <a:ext cx="5955792" cy="12893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0103" y="4575047"/>
            <a:ext cx="3864863" cy="4099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0103" y="4773167"/>
            <a:ext cx="4331208" cy="4099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0103" y="4969764"/>
            <a:ext cx="1597152" cy="4099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8844" y="4969764"/>
            <a:ext cx="312420" cy="4099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92852" y="4969764"/>
            <a:ext cx="2110740" cy="4099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0103" y="5166359"/>
            <a:ext cx="4568952" cy="4099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0103" y="5364479"/>
            <a:ext cx="3834384" cy="4099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83228" y="4653635"/>
            <a:ext cx="429450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400"/>
              </a:lnSpc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Улучшение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жилищных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условий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ветеранов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боевых действий, инвалидов, семей,  имеющих детей-инвалидов; 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проживающих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сельской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местности, в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том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числе 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семей и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</a:t>
            </a:r>
            <a:r>
              <a:rPr sz="15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специалистов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66076" y="5364479"/>
            <a:ext cx="295655" cy="4099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0339" y="4738115"/>
            <a:ext cx="1261872" cy="8686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8208" y="5806442"/>
            <a:ext cx="5955792" cy="105155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5532" y="6016752"/>
            <a:ext cx="4351020" cy="4404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75532" y="6227064"/>
            <a:ext cx="1385315" cy="44043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87165" y="6068974"/>
            <a:ext cx="405828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Дополнительное пенсионное обеспечение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выслугу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95671" y="6227064"/>
            <a:ext cx="315467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20339" y="5903976"/>
            <a:ext cx="1261872" cy="8686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6776" y="1362455"/>
            <a:ext cx="688848" cy="96773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6776" y="3579876"/>
            <a:ext cx="688848" cy="9677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bject 50"/>
          <p:cNvSpPr txBox="1"/>
          <p:nvPr/>
        </p:nvSpPr>
        <p:spPr>
          <a:xfrm>
            <a:off x="0" y="1447800"/>
            <a:ext cx="762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22,7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12954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14400" y="12954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828800" y="12954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object 58"/>
          <p:cNvSpPr txBox="1"/>
          <p:nvPr/>
        </p:nvSpPr>
        <p:spPr>
          <a:xfrm>
            <a:off x="0" y="15240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23,7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8" name="object 58"/>
          <p:cNvSpPr txBox="1"/>
          <p:nvPr/>
        </p:nvSpPr>
        <p:spPr>
          <a:xfrm>
            <a:off x="10668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23,7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69" name="object 58"/>
          <p:cNvSpPr txBox="1"/>
          <p:nvPr/>
        </p:nvSpPr>
        <p:spPr>
          <a:xfrm>
            <a:off x="19812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23,7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9144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8288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0" y="350520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914400" y="350520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828800" y="350520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9144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8288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9144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8288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object 58"/>
          <p:cNvSpPr txBox="1"/>
          <p:nvPr/>
        </p:nvSpPr>
        <p:spPr>
          <a:xfrm>
            <a:off x="1524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36,1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3" name="object 58"/>
          <p:cNvSpPr txBox="1"/>
          <p:nvPr/>
        </p:nvSpPr>
        <p:spPr>
          <a:xfrm>
            <a:off x="9906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21,7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4" name="object 58"/>
          <p:cNvSpPr txBox="1"/>
          <p:nvPr/>
        </p:nvSpPr>
        <p:spPr>
          <a:xfrm>
            <a:off x="19050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23,5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5" name="object 58"/>
          <p:cNvSpPr txBox="1"/>
          <p:nvPr/>
        </p:nvSpPr>
        <p:spPr>
          <a:xfrm>
            <a:off x="1524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78,9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6" name="object 58"/>
          <p:cNvSpPr txBox="1"/>
          <p:nvPr/>
        </p:nvSpPr>
        <p:spPr>
          <a:xfrm>
            <a:off x="9906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78,9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7" name="object 58"/>
          <p:cNvSpPr txBox="1"/>
          <p:nvPr/>
        </p:nvSpPr>
        <p:spPr>
          <a:xfrm>
            <a:off x="19050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78,9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8" name="object 58"/>
          <p:cNvSpPr txBox="1"/>
          <p:nvPr/>
        </p:nvSpPr>
        <p:spPr>
          <a:xfrm>
            <a:off x="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17,0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9" name="object 58"/>
          <p:cNvSpPr txBox="1"/>
          <p:nvPr/>
        </p:nvSpPr>
        <p:spPr>
          <a:xfrm>
            <a:off x="9144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21,7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0" name="object 58"/>
          <p:cNvSpPr txBox="1"/>
          <p:nvPr/>
        </p:nvSpPr>
        <p:spPr>
          <a:xfrm>
            <a:off x="18288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21,0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1" name="object 58"/>
          <p:cNvSpPr txBox="1"/>
          <p:nvPr/>
        </p:nvSpPr>
        <p:spPr>
          <a:xfrm>
            <a:off x="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9,4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2" name="object 58"/>
          <p:cNvSpPr txBox="1"/>
          <p:nvPr/>
        </p:nvSpPr>
        <p:spPr>
          <a:xfrm>
            <a:off x="9906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6,1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3" name="object 58"/>
          <p:cNvSpPr txBox="1"/>
          <p:nvPr/>
        </p:nvSpPr>
        <p:spPr>
          <a:xfrm>
            <a:off x="19050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6,1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6" name="object 58"/>
          <p:cNvSpPr txBox="1"/>
          <p:nvPr/>
        </p:nvSpPr>
        <p:spPr>
          <a:xfrm>
            <a:off x="0" y="9144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2017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7" name="object 58"/>
          <p:cNvSpPr txBox="1"/>
          <p:nvPr/>
        </p:nvSpPr>
        <p:spPr>
          <a:xfrm>
            <a:off x="9906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2018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8" name="object 58"/>
          <p:cNvSpPr txBox="1"/>
          <p:nvPr/>
        </p:nvSpPr>
        <p:spPr>
          <a:xfrm>
            <a:off x="19050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2019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744" y="28955"/>
            <a:ext cx="809244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7719" y="28955"/>
            <a:ext cx="716279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marL="985519">
              <a:lnSpc>
                <a:spcPct val="100000"/>
              </a:lnSpc>
            </a:pPr>
            <a:r>
              <a:rPr sz="4000" spc="-10" dirty="0" err="1" smtClean="0"/>
              <a:t>Средства</a:t>
            </a:r>
            <a:r>
              <a:rPr sz="4000" spc="-10" dirty="0" smtClean="0"/>
              <a:t> </a:t>
            </a:r>
            <a:r>
              <a:rPr sz="4000" spc="-20" dirty="0" err="1" smtClean="0"/>
              <a:t>массовой</a:t>
            </a:r>
            <a:r>
              <a:rPr sz="4000" spc="-30" dirty="0" smtClean="0"/>
              <a:t> </a:t>
            </a:r>
            <a:r>
              <a:rPr sz="4000" spc="-15" dirty="0" err="1" smtClean="0"/>
              <a:t>информации</a:t>
            </a:r>
            <a:endParaRPr sz="4000" dirty="0"/>
          </a:p>
        </p:txBody>
      </p:sp>
      <p:sp>
        <p:nvSpPr>
          <p:cNvPr id="8" name="object 8"/>
          <p:cNvSpPr/>
          <p:nvPr/>
        </p:nvSpPr>
        <p:spPr>
          <a:xfrm>
            <a:off x="397186" y="3076590"/>
            <a:ext cx="445007" cy="438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810001"/>
            <a:ext cx="445007" cy="533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648200"/>
            <a:ext cx="445007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091" y="2612898"/>
            <a:ext cx="3566795" cy="2614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6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73660" marR="5080">
              <a:lnSpc>
                <a:spcPct val="86300"/>
              </a:lnSpc>
            </a:pPr>
            <a:r>
              <a:rPr sz="1400" b="1" spc="-15" dirty="0">
                <a:latin typeface="Times New Roman"/>
                <a:cs typeface="Times New Roman"/>
              </a:rPr>
              <a:t>Подготовка, </a:t>
            </a:r>
            <a:r>
              <a:rPr sz="1400" b="1" spc="-5" dirty="0">
                <a:latin typeface="Times New Roman"/>
                <a:cs typeface="Times New Roman"/>
              </a:rPr>
              <a:t>размещение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информационных  материалов </a:t>
            </a:r>
            <a:r>
              <a:rPr sz="1400" b="1" dirty="0">
                <a:latin typeface="Times New Roman"/>
                <a:cs typeface="Times New Roman"/>
              </a:rPr>
              <a:t>о реализации социально-  </a:t>
            </a:r>
            <a:r>
              <a:rPr sz="1400" b="1" spc="-10" dirty="0">
                <a:latin typeface="Times New Roman"/>
                <a:cs typeface="Times New Roman"/>
              </a:rPr>
              <a:t>значимых </a:t>
            </a:r>
            <a:r>
              <a:rPr sz="1400" b="1" dirty="0">
                <a:latin typeface="Times New Roman"/>
                <a:cs typeface="Times New Roman"/>
              </a:rPr>
              <a:t>программ, </a:t>
            </a:r>
            <a:r>
              <a:rPr sz="1400" b="1" spc="-5" dirty="0">
                <a:latin typeface="Times New Roman"/>
                <a:cs typeface="Times New Roman"/>
              </a:rPr>
              <a:t>мероприятий,  </a:t>
            </a:r>
            <a:r>
              <a:rPr sz="1400" b="1" dirty="0">
                <a:latin typeface="Times New Roman"/>
                <a:cs typeface="Times New Roman"/>
              </a:rPr>
              <a:t>деятельности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ОМСУ</a:t>
            </a:r>
            <a:endParaRPr sz="1400" dirty="0">
              <a:latin typeface="Times New Roman"/>
              <a:cs typeface="Times New Roman"/>
            </a:endParaRPr>
          </a:p>
          <a:p>
            <a:pPr marL="73660" marR="203200">
              <a:lnSpc>
                <a:spcPct val="86100"/>
              </a:lnSpc>
              <a:spcBef>
                <a:spcPts val="1230"/>
              </a:spcBef>
            </a:pPr>
            <a:r>
              <a:rPr sz="1400" b="1" spc="-10" dirty="0">
                <a:latin typeface="Times New Roman"/>
                <a:cs typeface="Times New Roman"/>
              </a:rPr>
              <a:t>Опубликование нормативно-правовых  актов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самоуправления  муниципального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73660" marR="397510">
              <a:lnSpc>
                <a:spcPct val="86200"/>
              </a:lnSpc>
            </a:pPr>
            <a:r>
              <a:rPr sz="1400" b="1" spc="-10" dirty="0">
                <a:latin typeface="Times New Roman"/>
                <a:cs typeface="Times New Roman"/>
              </a:rPr>
              <a:t>Опубликование </a:t>
            </a:r>
            <a:r>
              <a:rPr sz="1400" b="1" spc="-5" dirty="0">
                <a:latin typeface="Times New Roman"/>
                <a:cs typeface="Times New Roman"/>
              </a:rPr>
              <a:t>материалов </a:t>
            </a:r>
            <a:r>
              <a:rPr sz="1400" b="1" dirty="0">
                <a:latin typeface="Times New Roman"/>
                <a:cs typeface="Times New Roman"/>
              </a:rPr>
              <a:t>о  деятельности </a:t>
            </a:r>
            <a:r>
              <a:rPr sz="1400" b="1" spc="-10" dirty="0">
                <a:latin typeface="Times New Roman"/>
                <a:cs typeface="Times New Roman"/>
              </a:rPr>
              <a:t>ОМСУ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lang="ru-RU" sz="1400" b="1" spc="-85" dirty="0" smtClean="0">
                <a:latin typeface="Times New Roman"/>
                <a:cs typeface="Times New Roman"/>
              </a:rPr>
              <a:t>Кондинского </a:t>
            </a:r>
            <a:r>
              <a:rPr sz="1400" b="1" dirty="0" smtClean="0">
                <a:latin typeface="Times New Roman"/>
                <a:cs typeface="Times New Roman"/>
              </a:rPr>
              <a:t>района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25039" y="1045463"/>
            <a:ext cx="4777740" cy="11643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680459" y="1098803"/>
            <a:ext cx="647700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8767" y="1098803"/>
            <a:ext cx="557784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 rot="10800000" flipV="1">
            <a:off x="2500376" y="418982"/>
            <a:ext cx="4137025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2200" b="1" spc="-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sz="2200" b="1" spc="-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22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lang="ru-RU"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16,4</a:t>
            </a:r>
            <a:r>
              <a:rPr sz="2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</a:p>
          <a:p>
            <a:pPr marL="12700" algn="ctr">
              <a:lnSpc>
                <a:spcPct val="100000"/>
              </a:lnSpc>
            </a:pPr>
            <a:r>
              <a:rPr lang="ru-RU" sz="22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2018 год – 10,6 млн. рублей</a:t>
            </a:r>
          </a:p>
          <a:p>
            <a:pPr marL="12700" algn="ctr">
              <a:lnSpc>
                <a:spcPct val="100000"/>
              </a:lnSpc>
            </a:pPr>
            <a:r>
              <a:rPr lang="ru-RU" sz="22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2019 год – 10,6 млн. рублей</a:t>
            </a:r>
          </a:p>
          <a:p>
            <a:pPr marL="12700"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39967" y="4101084"/>
            <a:ext cx="2264664" cy="19248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5589" y="2216404"/>
            <a:ext cx="2233930" cy="1894839"/>
          </a:xfrm>
          <a:custGeom>
            <a:avLst/>
            <a:gdLst/>
            <a:ahLst/>
            <a:cxnLst/>
            <a:rect l="l" t="t" r="r" b="b"/>
            <a:pathLst>
              <a:path w="2233929" h="1894839">
                <a:moveTo>
                  <a:pt x="2070608" y="0"/>
                </a:moveTo>
                <a:lnTo>
                  <a:pt x="162813" y="0"/>
                </a:lnTo>
                <a:lnTo>
                  <a:pt x="119532" y="5816"/>
                </a:lnTo>
                <a:lnTo>
                  <a:pt x="80640" y="22229"/>
                </a:lnTo>
                <a:lnTo>
                  <a:pt x="47688" y="47688"/>
                </a:lnTo>
                <a:lnTo>
                  <a:pt x="22229" y="80640"/>
                </a:lnTo>
                <a:lnTo>
                  <a:pt x="5816" y="119532"/>
                </a:lnTo>
                <a:lnTo>
                  <a:pt x="0" y="162813"/>
                </a:lnTo>
                <a:lnTo>
                  <a:pt x="0" y="1731899"/>
                </a:lnTo>
                <a:lnTo>
                  <a:pt x="5816" y="1775233"/>
                </a:lnTo>
                <a:lnTo>
                  <a:pt x="22229" y="1814162"/>
                </a:lnTo>
                <a:lnTo>
                  <a:pt x="47688" y="1847135"/>
                </a:lnTo>
                <a:lnTo>
                  <a:pt x="80640" y="1872605"/>
                </a:lnTo>
                <a:lnTo>
                  <a:pt x="119532" y="1889023"/>
                </a:lnTo>
                <a:lnTo>
                  <a:pt x="162813" y="1894840"/>
                </a:lnTo>
                <a:lnTo>
                  <a:pt x="2070608" y="1894840"/>
                </a:lnTo>
                <a:lnTo>
                  <a:pt x="2113889" y="1889023"/>
                </a:lnTo>
                <a:lnTo>
                  <a:pt x="2152781" y="1872605"/>
                </a:lnTo>
                <a:lnTo>
                  <a:pt x="2185733" y="1847135"/>
                </a:lnTo>
                <a:lnTo>
                  <a:pt x="2211192" y="1814162"/>
                </a:lnTo>
                <a:lnTo>
                  <a:pt x="2227605" y="1775233"/>
                </a:lnTo>
                <a:lnTo>
                  <a:pt x="2233421" y="1731899"/>
                </a:lnTo>
                <a:lnTo>
                  <a:pt x="2233421" y="162813"/>
                </a:lnTo>
                <a:lnTo>
                  <a:pt x="2227605" y="119532"/>
                </a:lnTo>
                <a:lnTo>
                  <a:pt x="2211192" y="80640"/>
                </a:lnTo>
                <a:lnTo>
                  <a:pt x="2185733" y="47688"/>
                </a:lnTo>
                <a:lnTo>
                  <a:pt x="2152781" y="22229"/>
                </a:lnTo>
                <a:lnTo>
                  <a:pt x="2113889" y="5816"/>
                </a:lnTo>
                <a:lnTo>
                  <a:pt x="207060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8991" y="3429000"/>
            <a:ext cx="745236" cy="762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5" descr="Герб-3вариант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233488"/>
            <a:ext cx="1857375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://konda-smi.ru/vestnik/fres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21336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90800"/>
            <a:ext cx="1778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54112"/>
          </a:xfrm>
        </p:spPr>
        <p:txBody>
          <a:bodyPr rtlCol="0">
            <a:normAutofit fontScale="90000"/>
          </a:bodyPr>
          <a:lstStyle/>
          <a:p>
            <a:pPr marL="360000"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Финансовая помощь, оказываемая городским и сельским поселениям Кондинского района на 2017-2019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годы (в тыс. рублей)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695325" y="1219200"/>
          <a:ext cx="6162675" cy="4724400"/>
        </p:xfrm>
        <a:graphic>
          <a:graphicData uri="http://schemas.openxmlformats.org/presentationml/2006/ole">
            <p:oleObj spid="_x0000_s96258" name="Диаграмма" r:id="rId4" imgW="6239066" imgH="4981766" progId="Excel.Sheet.8">
              <p:embed/>
            </p:oleObj>
          </a:graphicData>
        </a:graphic>
      </p:graphicFrame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 rot="5400000" flipV="1">
              <a:off x="-3190081" y="3339306"/>
              <a:ext cx="6858000" cy="179388"/>
            </a:xfrm>
            <a:prstGeom prst="rect">
              <a:avLst/>
            </a:prstGeom>
            <a:solidFill>
              <a:srgbClr val="0000CC"/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rot="5400000" flipV="1">
              <a:off x="-2904331" y="3339306"/>
              <a:ext cx="6858000" cy="179388"/>
            </a:xfrm>
            <a:prstGeom prst="rect">
              <a:avLst/>
            </a:prstGeom>
            <a:solidFill>
              <a:srgbClr val="92D050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 rot="5400000" flipV="1">
              <a:off x="-2599531" y="3339306"/>
              <a:ext cx="6858000" cy="179388"/>
            </a:xfrm>
            <a:prstGeom prst="rect">
              <a:avLst/>
            </a:prstGeom>
            <a:solidFill>
              <a:srgbClr val="FFFF66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 flipV="1">
              <a:off x="0" y="6510338"/>
              <a:ext cx="9144000" cy="179387"/>
            </a:xfrm>
            <a:prstGeom prst="rect">
              <a:avLst/>
            </a:prstGeom>
            <a:solidFill>
              <a:srgbClr val="0000CC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 flipV="1">
              <a:off x="0" y="6221413"/>
              <a:ext cx="9144000" cy="180975"/>
            </a:xfrm>
            <a:prstGeom prst="rect">
              <a:avLst/>
            </a:prstGeom>
            <a:solidFill>
              <a:srgbClr val="92D050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 flipV="1">
              <a:off x="0" y="5948363"/>
              <a:ext cx="9144000" cy="179387"/>
            </a:xfrm>
            <a:prstGeom prst="rect">
              <a:avLst/>
            </a:prstGeom>
            <a:solidFill>
              <a:srgbClr val="FFFF66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2054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214313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9400" y="123365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endParaRPr lang="ru-RU" sz="1400" b="1" dirty="0">
              <a:solidFill>
                <a:srgbClr val="A846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0" y="1059106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3833" y="0"/>
            <a:ext cx="9140167" cy="11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Межбюджетные трансферты городским и сельским                   поселениям Кондинского  района на 2015-2019 годы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4300" y="947738"/>
          <a:ext cx="8886252" cy="5446195"/>
        </p:xfrm>
        <a:graphic>
          <a:graphicData uri="http://schemas.openxmlformats.org/drawingml/2006/table">
            <a:tbl>
              <a:tblPr/>
              <a:tblGrid>
                <a:gridCol w="1815784"/>
                <a:gridCol w="771570"/>
                <a:gridCol w="994616"/>
                <a:gridCol w="1082182"/>
                <a:gridCol w="852528"/>
                <a:gridCol w="852528"/>
                <a:gridCol w="869050"/>
                <a:gridCol w="870701"/>
                <a:gridCol w="777293"/>
              </a:tblGrid>
              <a:tr h="220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31106" marR="31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(утвержденный бюджет)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7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%, к предыдущему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%, к предыдущему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620 720,6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473 347,0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365 994,6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77,3%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348 572,6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351 378,6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309 548,3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276 872,0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  <a:p>
                      <a:pPr algn="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278 910,3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сбалансированность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32 676,3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5 171,9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4 420,7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3 745,7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3745,7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3745,7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306 000,4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150 016,0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83 338,6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65 916,6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79,1%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68 722,6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104,3%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52601"/>
            <a:ext cx="8077200" cy="2769989"/>
          </a:xfrm>
        </p:spPr>
        <p:txBody>
          <a:bodyPr/>
          <a:lstStyle/>
          <a:p>
            <a:pPr algn="ctr"/>
            <a:r>
              <a:rPr lang="ru-RU" sz="3000" i="1" dirty="0" smtClean="0"/>
              <a:t>Поддержание стабильности и устойчивости бюджетной системы района, обеспечение сбалансированности бюджета района и бюджетов муниципальных образований района с учетом эффективного управления имеющимися ресурсами.</a:t>
            </a:r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27158" y="0"/>
            <a:ext cx="9116823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pPr algn="ctr"/>
            <a:r>
              <a:rPr lang="ru-RU" sz="3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ЦЕЛЬ БЮДЖЕТНОЙ ПОЛИТИКИ</a:t>
            </a:r>
            <a:endParaRPr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864100" y="1433513"/>
          <a:ext cx="4330700" cy="4054475"/>
        </p:xfrm>
        <a:graphic>
          <a:graphicData uri="http://schemas.openxmlformats.org/presentationml/2006/ole">
            <p:oleObj spid="_x0000_s97282" r:id="rId3" imgW="4328535" imgH="4054191" progId="Excel.Sheet.8">
              <p:embed/>
            </p:oleObj>
          </a:graphicData>
        </a:graphic>
      </p:graphicFrame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857250" y="71438"/>
            <a:ext cx="8143875" cy="615553"/>
          </a:xfrm>
        </p:spPr>
        <p:txBody>
          <a:bodyPr/>
          <a:lstStyle/>
          <a:p>
            <a:pPr marL="360000" algn="ctr"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дотации на выравнивание бюджетам городских и сельских поселений Кондинского района на 2015-2019 годы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04875" y="1487488"/>
          <a:ext cx="4197350" cy="4159250"/>
        </p:xfrm>
        <a:graphic>
          <a:graphicData uri="http://schemas.openxmlformats.org/presentationml/2006/ole">
            <p:oleObj spid="_x0000_s97283" r:id="rId4" imgW="4200508" imgH="4157832" progId="Excel.Sheet.8">
              <p:embed/>
            </p:oleObj>
          </a:graphicData>
        </a:graphic>
      </p:graphicFrame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 rot="5400000" flipV="1">
              <a:off x="-3190081" y="3339306"/>
              <a:ext cx="6858000" cy="179388"/>
            </a:xfrm>
            <a:prstGeom prst="rect">
              <a:avLst/>
            </a:prstGeom>
            <a:solidFill>
              <a:srgbClr val="0000CC"/>
            </a:solidFill>
            <a:ln w="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rot="5400000" flipV="1">
              <a:off x="-2904331" y="3339306"/>
              <a:ext cx="6858000" cy="179388"/>
            </a:xfrm>
            <a:prstGeom prst="rect">
              <a:avLst/>
            </a:prstGeom>
            <a:solidFill>
              <a:srgbClr val="92D050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 rot="5400000" flipV="1">
              <a:off x="-2599531" y="3339306"/>
              <a:ext cx="6858000" cy="179388"/>
            </a:xfrm>
            <a:prstGeom prst="rect">
              <a:avLst/>
            </a:prstGeom>
            <a:solidFill>
              <a:srgbClr val="FFFF66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 flipV="1">
              <a:off x="0" y="6510338"/>
              <a:ext cx="9144000" cy="179387"/>
            </a:xfrm>
            <a:prstGeom prst="rect">
              <a:avLst/>
            </a:prstGeom>
            <a:solidFill>
              <a:srgbClr val="0000CC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 flipV="1">
              <a:off x="0" y="6221413"/>
              <a:ext cx="9144000" cy="180975"/>
            </a:xfrm>
            <a:prstGeom prst="rect">
              <a:avLst/>
            </a:prstGeom>
            <a:solidFill>
              <a:srgbClr val="92D050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 flipV="1">
              <a:off x="0" y="5948363"/>
              <a:ext cx="9144000" cy="179387"/>
            </a:xfrm>
            <a:prstGeom prst="rect">
              <a:avLst/>
            </a:prstGeom>
            <a:solidFill>
              <a:srgbClr val="FFFF66"/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307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214313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6804025" y="551656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86688" cy="861774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источников финансирования дефицита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75" y="1143000"/>
          <a:ext cx="8858311" cy="5500733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250728"/>
                <a:gridCol w="853401"/>
                <a:gridCol w="798045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тыс.рублей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Источники</a:t>
                      </a:r>
                    </a:p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2015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кредитов от кредитных организаций бюджетами муниципальных районов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79 678,00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79 678,0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кредитных организаций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-57 852,00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-79 678,00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бюджетных кредитов от других бюджетов бюджетной системы Российской Федерации бюджетами муниципальных районов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72 319,20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75 612,20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90 216,9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47 971,3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50 894,2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-72 534,70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-75 612,20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--90 216,9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-46 256,1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-49 067,2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Возврат бюджетных кредитов, предоставленных юридическим лицам из бюджетов муниципальных районов в валюте Российской Федерации (досрочный завоз)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72 533,40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75 603,30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46 256,1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49 067,2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Возврат бюджетных кредитов, предоставленных юридическим лицам из бюджетов муниципальных районов в валюте Российской Федерации (долевое строительство)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8,90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8,90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Предоставление бюджетных кредитов юридическим лицам из бюджетов муниципальных районов в валюте Российской Федерации (досрочный завоз)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-72 319,20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-75 612,20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-47 971,3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-50 894,2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26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1" u="none" strike="noStrike" dirty="0">
                          <a:latin typeface="Arial"/>
                        </a:rPr>
                        <a:t>Изменение остатков средств на счетах по учету средств бюджета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65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Всего источников 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21 833,60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671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14313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636" y="2131186"/>
            <a:ext cx="6819265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350" dirty="0">
                <a:solidFill>
                  <a:srgbClr val="C0504D"/>
                </a:solidFill>
                <a:latin typeface="Arial"/>
                <a:cs typeface="Arial"/>
              </a:rPr>
              <a:t>Спасибо </a:t>
            </a:r>
            <a:r>
              <a:rPr sz="5400" spc="-390" dirty="0">
                <a:solidFill>
                  <a:srgbClr val="C0504D"/>
                </a:solidFill>
                <a:latin typeface="Arial"/>
                <a:cs typeface="Arial"/>
              </a:rPr>
              <a:t>за</a:t>
            </a:r>
            <a:r>
              <a:rPr sz="5400" spc="-2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5400" spc="-345" dirty="0">
                <a:solidFill>
                  <a:srgbClr val="C0504D"/>
                </a:solidFill>
                <a:latin typeface="Arial"/>
                <a:cs typeface="Arial"/>
              </a:rPr>
              <a:t>внимание!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3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/>
          <p:nvPr/>
        </p:nvSpPr>
        <p:spPr>
          <a:xfrm>
            <a:off x="0" y="50"/>
            <a:ext cx="9140167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447801"/>
            <a:ext cx="8077200" cy="5410200"/>
          </a:xfrm>
        </p:spPr>
        <p:txBody>
          <a:bodyPr/>
          <a:lstStyle/>
          <a:p>
            <a:pPr algn="just"/>
            <a:r>
              <a:rPr lang="ru-RU" sz="1600" dirty="0" smtClean="0"/>
              <a:t>- </a:t>
            </a:r>
            <a:r>
              <a:rPr lang="ru-RU" sz="1800" dirty="0" smtClean="0"/>
              <a:t>поддержание устойчивости функционирования бюджетной системы района при сбалансированном распределении бюджетных ресурсов на обеспечение текущих потребностей экономики и социальной сферы и решение задач их развития на долгосрочный период посредством разработки бюджетного прогноза района на долгосрочный период;</a:t>
            </a:r>
          </a:p>
          <a:p>
            <a:pPr algn="just"/>
            <a:r>
              <a:rPr lang="ru-RU" sz="1800" dirty="0" smtClean="0"/>
              <a:t>- принятие мер, направленных на увеличение доходной базы бюджета района;</a:t>
            </a:r>
          </a:p>
          <a:p>
            <a:pPr algn="just"/>
            <a:r>
              <a:rPr lang="ru-RU" sz="1800" dirty="0" smtClean="0"/>
              <a:t>- 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района;</a:t>
            </a:r>
          </a:p>
          <a:p>
            <a:pPr algn="just"/>
            <a:r>
              <a:rPr lang="ru-RU" sz="1800" dirty="0" smtClean="0"/>
              <a:t>- 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pPr algn="just"/>
            <a:r>
              <a:rPr lang="ru-RU" sz="1800" dirty="0" smtClean="0"/>
              <a:t>- повышение эффективности предоставления муниципальных  услуг; </a:t>
            </a:r>
          </a:p>
          <a:p>
            <a:pPr algn="just"/>
            <a:r>
              <a:rPr lang="ru-RU" sz="1800" dirty="0" smtClean="0"/>
              <a:t>повышение эффективности расходования бюджетных ассигнований на осуществление капитальных вложений;</a:t>
            </a:r>
          </a:p>
          <a:p>
            <a:pPr algn="just"/>
            <a:r>
              <a:rPr lang="ru-RU" sz="1800" dirty="0" smtClean="0"/>
              <a:t>- обеспечение открытости бюджетного процесса;</a:t>
            </a:r>
          </a:p>
          <a:p>
            <a:pPr algn="just"/>
            <a:r>
              <a:rPr lang="ru-RU" sz="1800" dirty="0" smtClean="0"/>
              <a:t>- совершенствование нормативно-правовой базы, регламентирующей бюджетный процесс.</a:t>
            </a:r>
          </a:p>
          <a:p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27158" y="0"/>
            <a:ext cx="9116823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ОСНОВНЫЕ ЗАДАЧИ БЮДЖЕТНОЙ ПОЛИТИКИ </a:t>
            </a:r>
          </a:p>
          <a:p>
            <a:pPr algn="ctr"/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2017 год и на плановый период 2018 и 2019 годов</a:t>
            </a:r>
            <a:endParaRPr sz="2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-9413"/>
            <a:ext cx="7900542" cy="1076449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marL="1080000" marR="5080" indent="-2396490" algn="ctr">
              <a:lnSpc>
                <a:spcPct val="60000"/>
              </a:lnSpc>
            </a:pPr>
            <a:r>
              <a:rPr lang="ru-RU" sz="2400" spc="-10" dirty="0" smtClean="0"/>
              <a:t>Основные характеристики бюджета </a:t>
            </a:r>
            <a:r>
              <a:rPr lang="ru-RU" sz="2400" spc="-25" dirty="0" smtClean="0"/>
              <a:t>Кондинского</a:t>
            </a:r>
            <a:r>
              <a:rPr sz="2400" spc="-10" dirty="0" smtClean="0"/>
              <a:t> </a:t>
            </a:r>
            <a:r>
              <a:rPr sz="2400" spc="-5" dirty="0" smtClean="0"/>
              <a:t>района</a:t>
            </a:r>
            <a:r>
              <a:rPr lang="ru-RU" sz="2400" spc="-5" dirty="0" smtClean="0"/>
              <a:t> </a:t>
            </a:r>
            <a:r>
              <a:rPr sz="2400" spc="-5" dirty="0" smtClean="0"/>
              <a:t>на </a:t>
            </a:r>
            <a:r>
              <a:rPr sz="2400" dirty="0" smtClean="0"/>
              <a:t>201</a:t>
            </a:r>
            <a:r>
              <a:rPr lang="ru-RU" sz="2400" dirty="0" smtClean="0"/>
              <a:t>7</a:t>
            </a:r>
            <a:r>
              <a:rPr sz="2400" spc="-40" dirty="0" smtClean="0"/>
              <a:t> </a:t>
            </a:r>
            <a:r>
              <a:rPr lang="ru-RU" sz="2400" spc="-45" dirty="0" smtClean="0"/>
              <a:t>год и на плановый период 2018 и 2019 годов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7964551" y="1078865"/>
            <a:ext cx="71882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5" dirty="0">
                <a:latin typeface="Times New Roman"/>
                <a:cs typeface="Times New Roman"/>
              </a:rPr>
              <a:t>Тыс.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733264"/>
            <a:ext cx="9143999" cy="112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38199" y="1341438"/>
          <a:ext cx="7838259" cy="4119318"/>
        </p:xfrm>
        <a:graphic>
          <a:graphicData uri="http://schemas.openxmlformats.org/drawingml/2006/table">
            <a:tbl>
              <a:tblPr/>
              <a:tblGrid>
                <a:gridCol w="2436699"/>
                <a:gridCol w="1080312"/>
                <a:gridCol w="1080312"/>
                <a:gridCol w="1080312"/>
                <a:gridCol w="1080312"/>
                <a:gridCol w="1080312"/>
              </a:tblGrid>
              <a:tr h="2938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 год (отчет)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2016 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5 157 361,5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3 506 961,9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3 593 894,3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3 206 778,6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3 091 821,6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2015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68,0%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69,7%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62,2%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59,9%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2016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102,5%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88,2%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68,0%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102,5%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89,2%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5 108 669,0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3 443 790,4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3 593 894,3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3 206 778,6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3 091 821,6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2015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70,3%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62,8%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60,5%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2016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93,1%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89,8%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89,2%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96,4%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48 692,5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63 171,5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sz="2900" spc="-45" dirty="0"/>
              <a:t>Доходы </a:t>
            </a:r>
            <a:r>
              <a:rPr sz="2900" spc="-5" dirty="0"/>
              <a:t>местного </a:t>
            </a:r>
            <a:r>
              <a:rPr sz="2900" spc="-30" dirty="0"/>
              <a:t>бюджета </a:t>
            </a:r>
            <a:r>
              <a:rPr sz="2900" dirty="0"/>
              <a:t>в</a:t>
            </a:r>
            <a:r>
              <a:rPr sz="2900" spc="-15" dirty="0"/>
              <a:t> </a:t>
            </a:r>
            <a:r>
              <a:rPr sz="2900" spc="-10" dirty="0"/>
              <a:t>расчете</a:t>
            </a:r>
            <a:endParaRPr sz="2900" dirty="0"/>
          </a:p>
          <a:p>
            <a:pPr marL="1440000" marR="5080" algn="ctr">
              <a:lnSpc>
                <a:spcPct val="100000"/>
              </a:lnSpc>
            </a:pPr>
            <a:r>
              <a:rPr sz="2900" dirty="0"/>
              <a:t>на 1</a:t>
            </a:r>
            <a:r>
              <a:rPr sz="2900" spc="-95" dirty="0"/>
              <a:t> </a:t>
            </a:r>
            <a:r>
              <a:rPr sz="2900" dirty="0"/>
              <a:t>жителя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8600" y="1676397"/>
          <a:ext cx="8381999" cy="4267202"/>
        </p:xfrm>
        <a:graphic>
          <a:graphicData uri="http://schemas.openxmlformats.org/drawingml/2006/table">
            <a:tbl>
              <a:tblPr/>
              <a:tblGrid>
                <a:gridCol w="1600200"/>
                <a:gridCol w="1219200"/>
                <a:gridCol w="1524000"/>
                <a:gridCol w="1322211"/>
                <a:gridCol w="1397000"/>
                <a:gridCol w="1319388"/>
              </a:tblGrid>
              <a:tr h="8204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Показатель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Исполнение за 2015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Утвержденный план на 2016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Проект на 2017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Проект на 2018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Проект на 2019 год 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64FF"/>
                    </a:solidFill>
                  </a:tcPr>
                </a:tc>
              </a:tr>
              <a:tr h="103269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тыс.рублей 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5 157 361,50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3 506 961,80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3 593 894,30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3 206 778,60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3 091 821,60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300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на 1 жителя, тыс.рублей 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160,8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109,3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113,6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97,7</a:t>
                      </a:r>
                    </a:p>
                  </a:txBody>
                  <a:tcPr marL="5279" marR="5279" marT="5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F"/>
                    </a:solidFill>
                  </a:tcPr>
                </a:tc>
              </a:tr>
              <a:tr h="523050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 на 01.01.2015 года – 32 073 чел.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111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 на 01.01.2016 года – 31 632 чел.</a:t>
                      </a:r>
                    </a:p>
                  </a:txBody>
                  <a:tcPr marL="5279" marR="5279" marT="52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165305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Кондинского района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на 2015 – 2019 годы, (%)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3"/>
          <p:cNvGraphicFramePr>
            <a:graphicFrameLocks noGrp="1"/>
          </p:cNvGraphicFramePr>
          <p:nvPr/>
        </p:nvGraphicFramePr>
        <p:xfrm>
          <a:off x="381000" y="1143000"/>
          <a:ext cx="84074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3600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и доля налогов, подлежащих уплате в бюджет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Кондинского района в 2017 году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9"/>
          <p:cNvGraphicFramePr>
            <a:graphicFrameLocks noGrp="1"/>
          </p:cNvGraphicFramePr>
          <p:nvPr/>
        </p:nvGraphicFramePr>
        <p:xfrm>
          <a:off x="550863" y="1066800"/>
          <a:ext cx="8542337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43000" y="1143000"/>
            <a:ext cx="2357438" cy="12858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Федеральные налоги и сборы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2636838"/>
            <a:ext cx="2362200" cy="1357312"/>
          </a:xfrm>
          <a:prstGeom prst="rect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 Налог на 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имущество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физических лиц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Земельный налог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325" y="1125538"/>
            <a:ext cx="2286000" cy="12858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Местные налоги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75" y="2571750"/>
            <a:ext cx="3143250" cy="3357563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Налог на доходы                        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физических лиц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Специальные налоговые 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режимы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 Госпошлина</a:t>
            </a:r>
          </a:p>
          <a:p>
            <a:pPr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3600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Кондинского района на 2015-2019 годы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381000" y="1238250"/>
          <a:ext cx="84582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</TotalTime>
  <Words>2259</Words>
  <Application>Microsoft Office PowerPoint</Application>
  <PresentationFormat>Экран (4:3)</PresentationFormat>
  <Paragraphs>600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Office Theme</vt:lpstr>
      <vt:lpstr>Диаграмма</vt:lpstr>
      <vt:lpstr>Лист Microsoft Office Excel 97-2003</vt:lpstr>
      <vt:lpstr>Слайд 1</vt:lpstr>
      <vt:lpstr>Слайд 2</vt:lpstr>
      <vt:lpstr>Цель бюджетной политики</vt:lpstr>
      <vt:lpstr>Цель бюджетной политики</vt:lpstr>
      <vt:lpstr>Основные характеристики бюджета Кондинского района на 2017 год и на плановый период 2018 и 2019 годов</vt:lpstr>
      <vt:lpstr>Доходы местного бюджета в расчете на 1 жителя</vt:lpstr>
      <vt:lpstr>Структура доходов бюджета Кондинского района                         на 2015 – 2019 годы, (%)</vt:lpstr>
      <vt:lpstr>Виды и доля налогов, подлежащих уплате в бюджет                              Кондинского района в 2017 году</vt:lpstr>
      <vt:lpstr>Динамика и структура налоговых доходов бюджета Кондинского района на 2015-2019 годы  годы </vt:lpstr>
      <vt:lpstr>Динамика неналоговых доходов бюджета Кондинского   района на 2015-2019 годы </vt:lpstr>
      <vt:lpstr>Динамика безвозмездных поступлений в бюджет  Кондинского района на 2015 – 2019 годы  </vt:lpstr>
      <vt:lpstr>Дорожный фонд муниципального образования Кондинский район</vt:lpstr>
      <vt:lpstr>Источники формирования Дорожного фонда муниципального образования Кондинский район</vt:lpstr>
      <vt:lpstr>Использование дорожного фонда муниципального образования Кондинский район</vt:lpstr>
      <vt:lpstr>Слайд 15</vt:lpstr>
      <vt:lpstr>Динамика расходов бюджета</vt:lpstr>
      <vt:lpstr>Структура расходов бюджета</vt:lpstr>
      <vt:lpstr>Общегосударственные вопросы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Образование</vt:lpstr>
      <vt:lpstr>Культура и кинематография</vt:lpstr>
      <vt:lpstr>Культура и кинематография</vt:lpstr>
      <vt:lpstr>Социальная политика</vt:lpstr>
      <vt:lpstr>Средства массовой информации</vt:lpstr>
      <vt:lpstr>Финансовая помощь, оказываемая городским и сельским поселениям Кондинского района на 2017-2019  годы (в тыс. рублей) </vt:lpstr>
      <vt:lpstr>Слайд 29</vt:lpstr>
      <vt:lpstr>Размер дотации на выравнивание бюджетам городских и сельских поселений Кондинского района на 2015-2019 годы</vt:lpstr>
      <vt:lpstr>Структура источников финансирования дефицита бюджета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Мария Петровна</dc:creator>
  <cp:lastModifiedBy>02-2211</cp:lastModifiedBy>
  <cp:revision>264</cp:revision>
  <dcterms:created xsi:type="dcterms:W3CDTF">2015-11-30T14:13:04Z</dcterms:created>
  <dcterms:modified xsi:type="dcterms:W3CDTF">2016-11-30T12:53:21Z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2015-11-30T00:00:00Z</vt:filetime>
  </property>
</Properties>
</file>