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8" r:id="rId2"/>
    <p:sldMasterId id="2147483674" r:id="rId3"/>
    <p:sldMasterId id="2147483680" r:id="rId4"/>
  </p:sldMasterIdLst>
  <p:notesMasterIdLst>
    <p:notesMasterId r:id="rId55"/>
  </p:notesMasterIdLst>
  <p:handoutMasterIdLst>
    <p:handoutMasterId r:id="rId56"/>
  </p:handoutMasterIdLst>
  <p:sldIdLst>
    <p:sldId id="256" r:id="rId5"/>
    <p:sldId id="257" r:id="rId6"/>
    <p:sldId id="388" r:id="rId7"/>
    <p:sldId id="389" r:id="rId8"/>
    <p:sldId id="309" r:id="rId9"/>
    <p:sldId id="366" r:id="rId10"/>
    <p:sldId id="368" r:id="rId11"/>
    <p:sldId id="370" r:id="rId12"/>
    <p:sldId id="371" r:id="rId13"/>
    <p:sldId id="372" r:id="rId14"/>
    <p:sldId id="373" r:id="rId15"/>
    <p:sldId id="375" r:id="rId16"/>
    <p:sldId id="307" r:id="rId17"/>
    <p:sldId id="391" r:id="rId18"/>
    <p:sldId id="308" r:id="rId19"/>
    <p:sldId id="285" r:id="rId20"/>
    <p:sldId id="361" r:id="rId21"/>
    <p:sldId id="362" r:id="rId22"/>
    <p:sldId id="350" r:id="rId23"/>
    <p:sldId id="329" r:id="rId24"/>
    <p:sldId id="390" r:id="rId25"/>
    <p:sldId id="348" r:id="rId26"/>
    <p:sldId id="349" r:id="rId27"/>
    <p:sldId id="347" r:id="rId28"/>
    <p:sldId id="351" r:id="rId29"/>
    <p:sldId id="330" r:id="rId30"/>
    <p:sldId id="355" r:id="rId31"/>
    <p:sldId id="392" r:id="rId32"/>
    <p:sldId id="393" r:id="rId33"/>
    <p:sldId id="394" r:id="rId34"/>
    <p:sldId id="352" r:id="rId35"/>
    <p:sldId id="338" r:id="rId36"/>
    <p:sldId id="340" r:id="rId37"/>
    <p:sldId id="358" r:id="rId38"/>
    <p:sldId id="359" r:id="rId39"/>
    <p:sldId id="364" r:id="rId40"/>
    <p:sldId id="353" r:id="rId41"/>
    <p:sldId id="344" r:id="rId42"/>
    <p:sldId id="365" r:id="rId43"/>
    <p:sldId id="360" r:id="rId44"/>
    <p:sldId id="334" r:id="rId45"/>
    <p:sldId id="343" r:id="rId46"/>
    <p:sldId id="376" r:id="rId47"/>
    <p:sldId id="378" r:id="rId48"/>
    <p:sldId id="380" r:id="rId49"/>
    <p:sldId id="381" r:id="rId50"/>
    <p:sldId id="383" r:id="rId51"/>
    <p:sldId id="384" r:id="rId52"/>
    <p:sldId id="386" r:id="rId53"/>
    <p:sldId id="387" r:id="rId5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3300"/>
    <a:srgbClr val="66FF66"/>
    <a:srgbClr val="9966FF"/>
    <a:srgbClr val="33CCFF"/>
    <a:srgbClr val="00FFFF"/>
    <a:srgbClr val="FF33CC"/>
    <a:srgbClr val="66CCFF"/>
    <a:srgbClr val="CCFFFF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>
        <p:scale>
          <a:sx n="90" d="100"/>
          <a:sy n="90" d="100"/>
        </p:scale>
        <p:origin x="-2244" y="-47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347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2-2215\Desktop\&#1087;&#1086;%20&#1076;&#1086;&#1093;&#1086;&#1076;&#1072;&#108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2-2215\Desktop\&#1087;&#1086;%20&#1076;&#1086;&#1093;&#1086;&#1076;&#1072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2-2215\Desktop\&#1087;&#1086;%20&#1076;&#1086;&#1093;&#1086;&#1076;&#1072;&#1084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76;&#1083;&#1103;%20&#1089;&#1083;&#1072;&#1081;&#1076;&#107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76;&#1083;&#1103;%20&#1089;&#1083;&#1072;&#1081;&#1076;&#107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1.9637462235649546E-2"/>
                  <c:y val="2.4308723080003272E-3"/>
                </c:manualLayout>
              </c:layout>
              <c:showVal val="1"/>
            </c:dLbl>
            <c:dLbl>
              <c:idx val="1"/>
              <c:layout>
                <c:manualLayout>
                  <c:x val="1.5105740181268883E-2"/>
                  <c:y val="4.8617446160006527E-3"/>
                </c:manualLayout>
              </c:layout>
              <c:showVal val="1"/>
            </c:dLbl>
            <c:dLbl>
              <c:idx val="2"/>
              <c:layout>
                <c:manualLayout>
                  <c:x val="1.057401812688822E-2"/>
                  <c:y val="4.861744616000652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 (ожидаемое)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6.2939722073178869E-2</c:v>
                </c:pt>
                <c:pt idx="1">
                  <c:v>8.3694079300219368E-2</c:v>
                </c:pt>
                <c:pt idx="2">
                  <c:v>0.10804536783869539</c:v>
                </c:pt>
                <c:pt idx="3">
                  <c:v>0.12387622491278506</c:v>
                </c:pt>
                <c:pt idx="4">
                  <c:v>0.12880540247714597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2.0833333333333412E-2"/>
                  <c:y val="-7.9365079365079413E-3"/>
                </c:manualLayout>
              </c:layout>
              <c:showVal val="1"/>
            </c:dLbl>
            <c:dLbl>
              <c:idx val="1"/>
              <c:layout>
                <c:manualLayout>
                  <c:x val="1.8518518518518583E-2"/>
                  <c:y val="-7.9365079365079413E-3"/>
                </c:manualLayout>
              </c:layout>
              <c:showVal val="1"/>
            </c:dLbl>
            <c:dLbl>
              <c:idx val="2"/>
              <c:layout>
                <c:manualLayout>
                  <c:x val="1.6203703703703703E-2"/>
                  <c:y val="-3.9682539682539802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 (ожидаемое)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3.3495795723414379E-2</c:v>
                </c:pt>
                <c:pt idx="1">
                  <c:v>3.8318105000179604E-2</c:v>
                </c:pt>
                <c:pt idx="2">
                  <c:v>3.0390101475730014E-2</c:v>
                </c:pt>
                <c:pt idx="3">
                  <c:v>3.4753291734677651E-2</c:v>
                </c:pt>
                <c:pt idx="4">
                  <c:v>2.7879829127682682E-2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1.6616314199395771E-2"/>
                  <c:y val="-7.2926169240009834E-3"/>
                </c:manualLayout>
              </c:layout>
              <c:showVal val="1"/>
            </c:dLbl>
            <c:dLbl>
              <c:idx val="2"/>
              <c:layout>
                <c:manualLayout>
                  <c:x val="9.0634441087617153E-3"/>
                  <c:y val="-7.2926169240009834E-3"/>
                </c:manualLayout>
              </c:layout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 (ожидаемое)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Лист1!$D$2:$D$6</c:f>
              <c:numCache>
                <c:formatCode>0.0%</c:formatCode>
                <c:ptCount val="5"/>
                <c:pt idx="0">
                  <c:v>0.90356450100750085</c:v>
                </c:pt>
                <c:pt idx="1">
                  <c:v>0.87798784045528588</c:v>
                </c:pt>
                <c:pt idx="2">
                  <c:v>0.8615645306855787</c:v>
                </c:pt>
                <c:pt idx="3">
                  <c:v>0.84137048335253795</c:v>
                </c:pt>
                <c:pt idx="4">
                  <c:v>0.84331476839517261</c:v>
                </c:pt>
              </c:numCache>
            </c:numRef>
          </c:val>
        </c:ser>
        <c:shape val="cylinder"/>
        <c:axId val="95370624"/>
        <c:axId val="95372416"/>
        <c:axId val="0"/>
      </c:bar3DChart>
      <c:catAx>
        <c:axId val="953706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95372416"/>
        <c:crosses val="autoZero"/>
        <c:auto val="1"/>
        <c:lblAlgn val="ctr"/>
        <c:lblOffset val="100"/>
      </c:catAx>
      <c:valAx>
        <c:axId val="95372416"/>
        <c:scaling>
          <c:orientation val="minMax"/>
        </c:scaling>
        <c:axPos val="b"/>
        <c:majorGridlines/>
        <c:numFmt formatCode="0.0%" sourceLinked="1"/>
        <c:tickLblPos val="nextTo"/>
        <c:crossAx val="95370624"/>
        <c:crosses val="autoZero"/>
        <c:crossBetween val="between"/>
      </c:valAx>
      <c:spPr>
        <a:noFill/>
        <a:ln w="27914">
          <a:noFill/>
        </a:ln>
      </c:spPr>
    </c:plotArea>
    <c:legend>
      <c:legendPos val="b"/>
      <c:layout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'слайд 9 в изм'!$B$2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'слайд 9 в изм'!$A$3:$A$7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9 в изм'!$B$3:$B$7</c:f>
              <c:numCache>
                <c:formatCode>#,##0.0</c:formatCode>
                <c:ptCount val="5"/>
                <c:pt idx="0">
                  <c:v>222751</c:v>
                </c:pt>
                <c:pt idx="1">
                  <c:v>289561.7</c:v>
                </c:pt>
                <c:pt idx="2">
                  <c:v>329357.8</c:v>
                </c:pt>
                <c:pt idx="3">
                  <c:v>331454.8</c:v>
                </c:pt>
                <c:pt idx="4">
                  <c:v>334885.8</c:v>
                </c:pt>
              </c:numCache>
            </c:numRef>
          </c:val>
        </c:ser>
        <c:ser>
          <c:idx val="1"/>
          <c:order val="1"/>
          <c:tx>
            <c:strRef>
              <c:f>'слайд 9 в изм'!$C$2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'слайд 9 в изм'!$A$3:$A$7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9 в изм'!$C$3:$C$7</c:f>
              <c:numCache>
                <c:formatCode>#,##0.0</c:formatCode>
                <c:ptCount val="5"/>
                <c:pt idx="0">
                  <c:v>31598.9</c:v>
                </c:pt>
                <c:pt idx="1">
                  <c:v>30135.8</c:v>
                </c:pt>
                <c:pt idx="2">
                  <c:v>32728.7</c:v>
                </c:pt>
                <c:pt idx="3">
                  <c:v>33383.300000000003</c:v>
                </c:pt>
                <c:pt idx="4">
                  <c:v>34051</c:v>
                </c:pt>
              </c:numCache>
            </c:numRef>
          </c:val>
        </c:ser>
        <c:ser>
          <c:idx val="2"/>
          <c:order val="2"/>
          <c:tx>
            <c:strRef>
              <c:f>'слайд 9 в изм'!$D$2</c:f>
              <c:strCache>
                <c:ptCount val="1"/>
                <c:pt idx="0">
                  <c:v>ЕНВД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'слайд 9 в изм'!$A$3:$A$7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9 в изм'!$D$3:$D$7</c:f>
              <c:numCache>
                <c:formatCode>#,##0.0</c:formatCode>
                <c:ptCount val="5"/>
                <c:pt idx="0">
                  <c:v>5892.3</c:v>
                </c:pt>
                <c:pt idx="1">
                  <c:v>6248.7</c:v>
                </c:pt>
                <c:pt idx="2">
                  <c:v>6125</c:v>
                </c:pt>
                <c:pt idx="3">
                  <c:v>6125</c:v>
                </c:pt>
                <c:pt idx="4">
                  <c:v>6125</c:v>
                </c:pt>
              </c:numCache>
            </c:numRef>
          </c:val>
        </c:ser>
        <c:ser>
          <c:idx val="3"/>
          <c:order val="3"/>
          <c:tx>
            <c:strRef>
              <c:f>'слайд 9 в изм'!$E$2</c:f>
              <c:strCache>
                <c:ptCount val="1"/>
                <c:pt idx="0">
                  <c:v>Остальные налоговые доходы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'слайд 9 в изм'!$A$3:$A$7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9 в изм'!$E$3:$E$7</c:f>
              <c:numCache>
                <c:formatCode>#,##0.0</c:formatCode>
                <c:ptCount val="5"/>
                <c:pt idx="0">
                  <c:v>74470.599999999991</c:v>
                </c:pt>
                <c:pt idx="1">
                  <c:v>12134.1</c:v>
                </c:pt>
                <c:pt idx="2">
                  <c:v>12285.400000000001</c:v>
                </c:pt>
                <c:pt idx="3">
                  <c:v>12285.4</c:v>
                </c:pt>
                <c:pt idx="4">
                  <c:v>12285.400000000001</c:v>
                </c:pt>
              </c:numCache>
            </c:numRef>
          </c:val>
        </c:ser>
        <c:shape val="cylinder"/>
        <c:axId val="84075648"/>
        <c:axId val="84077184"/>
        <c:axId val="0"/>
      </c:bar3DChart>
      <c:catAx>
        <c:axId val="84075648"/>
        <c:scaling>
          <c:orientation val="minMax"/>
        </c:scaling>
        <c:axPos val="b"/>
        <c:tickLblPos val="nextTo"/>
        <c:crossAx val="84077184"/>
        <c:crosses val="autoZero"/>
        <c:auto val="1"/>
        <c:lblAlgn val="ctr"/>
        <c:lblOffset val="100"/>
      </c:catAx>
      <c:valAx>
        <c:axId val="84077184"/>
        <c:scaling>
          <c:orientation val="minMax"/>
        </c:scaling>
        <c:axPos val="l"/>
        <c:majorGridlines/>
        <c:numFmt formatCode="#,##0.0" sourceLinked="1"/>
        <c:tickLblPos val="nextTo"/>
        <c:crossAx val="84075648"/>
        <c:crosses val="autoZero"/>
        <c:crossBetween val="between"/>
      </c:valAx>
      <c:spPr>
        <a:noFill/>
      </c:spPr>
    </c:plotArea>
    <c:legend>
      <c:legendPos val="r"/>
      <c:layout/>
    </c:legend>
    <c:plotVisOnly val="1"/>
  </c:chart>
  <c:spPr>
    <a:noFill/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'слайд 10 в изм'!$C$4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'слайд 10 в изм'!$B$5:$B$9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10 в изм'!$C$5:$C$9</c:f>
              <c:numCache>
                <c:formatCode>#,##0.0</c:formatCode>
                <c:ptCount val="5"/>
                <c:pt idx="0">
                  <c:v>54194.7</c:v>
                </c:pt>
                <c:pt idx="1">
                  <c:v>51996.2</c:v>
                </c:pt>
                <c:pt idx="2">
                  <c:v>48772</c:v>
                </c:pt>
                <c:pt idx="3">
                  <c:v>48460</c:v>
                </c:pt>
                <c:pt idx="4">
                  <c:v>48460</c:v>
                </c:pt>
              </c:numCache>
            </c:numRef>
          </c:val>
        </c:ser>
        <c:ser>
          <c:idx val="1"/>
          <c:order val="1"/>
          <c:tx>
            <c:strRef>
              <c:f>'слайд 10 в изм'!$D$4</c:f>
              <c:strCache>
                <c:ptCount val="1"/>
                <c:pt idx="0">
                  <c:v>Доходы от продажи активов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'слайд 10 в изм'!$B$5:$B$9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10 в изм'!$D$5:$D$9</c:f>
              <c:numCache>
                <c:formatCode>#,##0.0</c:formatCode>
                <c:ptCount val="5"/>
                <c:pt idx="0">
                  <c:v>68579.899999999994</c:v>
                </c:pt>
                <c:pt idx="1">
                  <c:v>43106.5</c:v>
                </c:pt>
                <c:pt idx="2">
                  <c:v>25095</c:v>
                </c:pt>
                <c:pt idx="3">
                  <c:v>24990</c:v>
                </c:pt>
                <c:pt idx="4">
                  <c:v>1990</c:v>
                </c:pt>
              </c:numCache>
            </c:numRef>
          </c:val>
        </c:ser>
        <c:ser>
          <c:idx val="2"/>
          <c:order val="2"/>
          <c:tx>
            <c:strRef>
              <c:f>'слайд 10 в изм'!$E$4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'слайд 10 в изм'!$B$5:$B$9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10 в изм'!$E$5:$E$9</c:f>
              <c:numCache>
                <c:formatCode>#,##0.0</c:formatCode>
                <c:ptCount val="5"/>
                <c:pt idx="0">
                  <c:v>32260.799999999996</c:v>
                </c:pt>
                <c:pt idx="1">
                  <c:v>43855.3</c:v>
                </c:pt>
                <c:pt idx="2">
                  <c:v>27424.6</c:v>
                </c:pt>
                <c:pt idx="3">
                  <c:v>28328.400000000001</c:v>
                </c:pt>
                <c:pt idx="4">
                  <c:v>28289.599999999897</c:v>
                </c:pt>
              </c:numCache>
            </c:numRef>
          </c:val>
        </c:ser>
        <c:ser>
          <c:idx val="3"/>
          <c:order val="3"/>
          <c:tx>
            <c:strRef>
              <c:f>'слайд 10 в изм'!$F$4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'слайд 10 в изм'!$B$5:$B$9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10 в изм'!$F$5:$F$9</c:f>
              <c:numCache>
                <c:formatCode>#,##0.0</c:formatCode>
                <c:ptCount val="5"/>
                <c:pt idx="0">
                  <c:v>23094.899999999896</c:v>
                </c:pt>
                <c:pt idx="1">
                  <c:v>14356.5</c:v>
                </c:pt>
                <c:pt idx="2">
                  <c:v>5731.4</c:v>
                </c:pt>
                <c:pt idx="3">
                  <c:v>5741.4</c:v>
                </c:pt>
                <c:pt idx="4">
                  <c:v>5101.4000000000005</c:v>
                </c:pt>
              </c:numCache>
            </c:numRef>
          </c:val>
        </c:ser>
        <c:shape val="cylinder"/>
        <c:axId val="82503168"/>
        <c:axId val="82504704"/>
        <c:axId val="0"/>
      </c:bar3DChart>
      <c:catAx>
        <c:axId val="82503168"/>
        <c:scaling>
          <c:orientation val="minMax"/>
        </c:scaling>
        <c:axPos val="b"/>
        <c:tickLblPos val="nextTo"/>
        <c:crossAx val="82504704"/>
        <c:crosses val="autoZero"/>
        <c:auto val="1"/>
        <c:lblAlgn val="ctr"/>
        <c:lblOffset val="100"/>
      </c:catAx>
      <c:valAx>
        <c:axId val="82504704"/>
        <c:scaling>
          <c:orientation val="minMax"/>
        </c:scaling>
        <c:axPos val="l"/>
        <c:majorGridlines/>
        <c:numFmt formatCode="#,##0.0" sourceLinked="1"/>
        <c:tickLblPos val="nextTo"/>
        <c:crossAx val="82503168"/>
        <c:crosses val="autoZero"/>
        <c:crossBetween val="between"/>
      </c:valAx>
      <c:spPr>
        <a:noFill/>
      </c:spPr>
    </c:plotArea>
    <c:legend>
      <c:legendPos val="r"/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Лист5!$A$6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66FFFF"/>
            </a:solidFill>
          </c:spPr>
          <c:cat>
            <c:strRef>
              <c:f>Лист5!$B$5:$F$5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Лист5!$B$6:$F$6</c:f>
              <c:numCache>
                <c:formatCode>#,##0.0</c:formatCode>
                <c:ptCount val="5"/>
                <c:pt idx="0">
                  <c:v>1166535.8</c:v>
                </c:pt>
                <c:pt idx="1">
                  <c:v>1111461.4000000004</c:v>
                </c:pt>
                <c:pt idx="2">
                  <c:v>760651.2</c:v>
                </c:pt>
                <c:pt idx="3">
                  <c:v>554040.6</c:v>
                </c:pt>
                <c:pt idx="4">
                  <c:v>553135</c:v>
                </c:pt>
              </c:numCache>
            </c:numRef>
          </c:val>
        </c:ser>
        <c:ser>
          <c:idx val="1"/>
          <c:order val="1"/>
          <c:tx>
            <c:strRef>
              <c:f>Лист5!$A$7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FF99"/>
            </a:solidFill>
          </c:spPr>
          <c:cat>
            <c:strRef>
              <c:f>Лист5!$B$5:$F$5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Лист5!$B$7:$F$7</c:f>
              <c:numCache>
                <c:formatCode>#,##0.0</c:formatCode>
                <c:ptCount val="5"/>
                <c:pt idx="0">
                  <c:v>1581002.1</c:v>
                </c:pt>
                <c:pt idx="1">
                  <c:v>736503</c:v>
                </c:pt>
                <c:pt idx="2">
                  <c:v>698546.6</c:v>
                </c:pt>
                <c:pt idx="3">
                  <c:v>535893.69999999576</c:v>
                </c:pt>
                <c:pt idx="4">
                  <c:v>472011.6</c:v>
                </c:pt>
              </c:numCache>
            </c:numRef>
          </c:val>
        </c:ser>
        <c:ser>
          <c:idx val="2"/>
          <c:order val="2"/>
          <c:tx>
            <c:strRef>
              <c:f>Лист5!$A$8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CCCC"/>
            </a:solidFill>
          </c:spPr>
          <c:cat>
            <c:strRef>
              <c:f>Лист5!$B$5:$F$5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Лист5!$B$8:$F$8</c:f>
              <c:numCache>
                <c:formatCode>#,##0.0</c:formatCode>
                <c:ptCount val="5"/>
                <c:pt idx="0">
                  <c:v>1442718.8</c:v>
                </c:pt>
                <c:pt idx="1">
                  <c:v>1469144</c:v>
                </c:pt>
                <c:pt idx="2">
                  <c:v>1558914.3</c:v>
                </c:pt>
                <c:pt idx="3">
                  <c:v>1495739</c:v>
                </c:pt>
                <c:pt idx="4">
                  <c:v>1494729</c:v>
                </c:pt>
              </c:numCache>
            </c:numRef>
          </c:val>
        </c:ser>
        <c:ser>
          <c:idx val="3"/>
          <c:order val="3"/>
          <c:tx>
            <c:strRef>
              <c:f>Лист5!$A$9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Лист5!$B$9:$F$9</c:f>
              <c:numCache>
                <c:formatCode>#,##0.0</c:formatCode>
                <c:ptCount val="5"/>
                <c:pt idx="0">
                  <c:v>556676</c:v>
                </c:pt>
                <c:pt idx="1">
                  <c:v>189538.5</c:v>
                </c:pt>
                <c:pt idx="2">
                  <c:v>14679.8</c:v>
                </c:pt>
                <c:pt idx="3">
                  <c:v>16032</c:v>
                </c:pt>
                <c:pt idx="4">
                  <c:v>14835.8</c:v>
                </c:pt>
              </c:numCache>
            </c:numRef>
          </c:val>
        </c:ser>
        <c:ser>
          <c:idx val="4"/>
          <c:order val="4"/>
          <c:tx>
            <c:strRef>
              <c:f>Лист5!$A$10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Лист5!$B$10:$F$10</c:f>
              <c:numCache>
                <c:formatCode>#,##0.0</c:formatCode>
                <c:ptCount val="5"/>
                <c:pt idx="0">
                  <c:v>66743</c:v>
                </c:pt>
                <c:pt idx="1">
                  <c:v>39964.6</c:v>
                </c:pt>
                <c:pt idx="2">
                  <c:v>1328.3</c:v>
                </c:pt>
                <c:pt idx="3">
                  <c:v>1328.3</c:v>
                </c:pt>
                <c:pt idx="4">
                  <c:v>1328.3</c:v>
                </c:pt>
              </c:numCache>
            </c:numRef>
          </c:val>
        </c:ser>
        <c:ser>
          <c:idx val="5"/>
          <c:order val="5"/>
          <c:tx>
            <c:strRef>
              <c:f>Лист5!$A$11</c:f>
              <c:strCache>
                <c:ptCount val="1"/>
                <c:pt idx="0">
                  <c:v>Доходы от возврата целевых средств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Лист5!$B$11:$F$11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tx>
            <c:strRef>
              <c:f>Лист5!$A$12</c:f>
              <c:strCache>
                <c:ptCount val="1"/>
                <c:pt idx="0">
                  <c:v>Возврат целевых средств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Лист5!$B$12:$F$12</c:f>
              <c:numCache>
                <c:formatCode>General</c:formatCode>
                <c:ptCount val="5"/>
                <c:pt idx="0" formatCode="#,##0.0">
                  <c:v>-8529</c:v>
                </c:pt>
              </c:numCache>
            </c:numRef>
          </c:val>
        </c:ser>
        <c:shape val="cylinder"/>
        <c:axId val="85979520"/>
        <c:axId val="85981056"/>
        <c:axId val="0"/>
      </c:bar3DChart>
      <c:catAx>
        <c:axId val="85979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5981056"/>
        <c:crosses val="autoZero"/>
        <c:auto val="1"/>
        <c:lblAlgn val="ctr"/>
        <c:lblOffset val="100"/>
      </c:catAx>
      <c:valAx>
        <c:axId val="85981056"/>
        <c:scaling>
          <c:orientation val="minMax"/>
        </c:scaling>
        <c:axPos val="l"/>
        <c:majorGridlines/>
        <c:numFmt formatCode="#,##0.0" sourceLinked="1"/>
        <c:tickLblPos val="nextTo"/>
        <c:crossAx val="85979520"/>
        <c:crosses val="autoZero"/>
        <c:crossBetween val="between"/>
      </c:valAx>
      <c:spPr>
        <a:noFill/>
      </c:spPr>
    </c:plotArea>
    <c:legend>
      <c:legendPos val="r"/>
      <c:spPr>
        <a:noFill/>
      </c:spPr>
      <c:txPr>
        <a:bodyPr/>
        <a:lstStyle/>
        <a:p>
          <a:pPr>
            <a:defRPr sz="1800"/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программный!$I$8</c:f>
              <c:strCache>
                <c:ptCount val="1"/>
                <c:pt idx="0">
                  <c:v>Прочие программы</c:v>
                </c:pt>
              </c:strCache>
            </c:strRef>
          </c:tx>
          <c:dLbls>
            <c:dLbl>
              <c:idx val="0"/>
              <c:layout>
                <c:manualLayout>
                  <c:x val="7.183908045977012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2931034482758621E-2"/>
                  <c:y val="-4.6296296296296979E-3"/>
                </c:manualLayout>
              </c:layout>
              <c:showVal val="1"/>
            </c:dLbl>
            <c:dLbl>
              <c:idx val="2"/>
              <c:layout>
                <c:manualLayout>
                  <c:x val="1.0057471264368014E-2"/>
                  <c:y val="-4.6296296296296788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</c:dLbls>
          <c:cat>
            <c:strRef>
              <c:f>программный!$J$7:$L$7</c:f>
              <c:strCache>
                <c:ptCount val="3"/>
                <c:pt idx="0">
                  <c:v>2016 год (отчет)</c:v>
                </c:pt>
                <c:pt idx="1">
                  <c:v>2017 год (план)</c:v>
                </c:pt>
                <c:pt idx="2">
                  <c:v>2018 год (проект)</c:v>
                </c:pt>
              </c:strCache>
            </c:strRef>
          </c:cat>
          <c:val>
            <c:numRef>
              <c:f>программный!$J$8:$L$8</c:f>
              <c:numCache>
                <c:formatCode>#,##0.0</c:formatCode>
                <c:ptCount val="3"/>
                <c:pt idx="0">
                  <c:v>159.1</c:v>
                </c:pt>
                <c:pt idx="1">
                  <c:v>300.60000000000002</c:v>
                </c:pt>
                <c:pt idx="2">
                  <c:v>340.2</c:v>
                </c:pt>
              </c:numCache>
            </c:numRef>
          </c:val>
        </c:ser>
        <c:ser>
          <c:idx val="1"/>
          <c:order val="1"/>
          <c:tx>
            <c:strRef>
              <c:f>программный!$I$9</c:f>
              <c:strCache>
                <c:ptCount val="1"/>
                <c:pt idx="0">
                  <c:v>Социально-экономическое развитие</c:v>
                </c:pt>
              </c:strCache>
            </c:strRef>
          </c:tx>
          <c:dLbls>
            <c:dLbl>
              <c:idx val="0"/>
              <c:layout>
                <c:manualLayout>
                  <c:x val="1.4367816091954019E-2"/>
                  <c:y val="-4.6296296296296979E-3"/>
                </c:manualLayout>
              </c:layout>
              <c:showVal val="1"/>
            </c:dLbl>
            <c:dLbl>
              <c:idx val="1"/>
              <c:layout>
                <c:manualLayout>
                  <c:x val="1.1494252873563218E-2"/>
                  <c:y val="6.9444444444445178E-3"/>
                </c:manualLayout>
              </c:layout>
              <c:showVal val="1"/>
            </c:dLbl>
            <c:dLbl>
              <c:idx val="2"/>
              <c:layout>
                <c:manualLayout>
                  <c:x val="1.005747126436809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программный!$J$7:$L$7</c:f>
              <c:strCache>
                <c:ptCount val="3"/>
                <c:pt idx="0">
                  <c:v>2016 год (отчет)</c:v>
                </c:pt>
                <c:pt idx="1">
                  <c:v>2017 год (план)</c:v>
                </c:pt>
                <c:pt idx="2">
                  <c:v>2018 год (проект)</c:v>
                </c:pt>
              </c:strCache>
            </c:strRef>
          </c:cat>
          <c:val>
            <c:numRef>
              <c:f>программный!$J$9:$L$9</c:f>
              <c:numCache>
                <c:formatCode>#,##0.0</c:formatCode>
                <c:ptCount val="3"/>
                <c:pt idx="0">
                  <c:v>2219.6999999999998</c:v>
                </c:pt>
                <c:pt idx="1">
                  <c:v>1280.0999999999999</c:v>
                </c:pt>
                <c:pt idx="2">
                  <c:v>945.6</c:v>
                </c:pt>
              </c:numCache>
            </c:numRef>
          </c:val>
        </c:ser>
        <c:ser>
          <c:idx val="2"/>
          <c:order val="2"/>
          <c:tx>
            <c:strRef>
              <c:f>программный!$I$10</c:f>
              <c:strCache>
                <c:ptCount val="1"/>
                <c:pt idx="0">
                  <c:v>Социально-культурное развитие</c:v>
                </c:pt>
              </c:strCache>
            </c:strRef>
          </c:tx>
          <c:dLbls>
            <c:dLbl>
              <c:idx val="0"/>
              <c:layout>
                <c:manualLayout>
                  <c:x val="1.4367816091954019E-2"/>
                  <c:y val="4.2437781360069039E-17"/>
                </c:manualLayout>
              </c:layout>
              <c:showVal val="1"/>
            </c:dLbl>
            <c:dLbl>
              <c:idx val="1"/>
              <c:layout>
                <c:manualLayout>
                  <c:x val="1.1494252873563218E-2"/>
                  <c:y val="-4.6296296296296979E-3"/>
                </c:manualLayout>
              </c:layout>
              <c:showVal val="1"/>
            </c:dLbl>
            <c:dLbl>
              <c:idx val="2"/>
              <c:layout>
                <c:manualLayout>
                  <c:x val="1.7241379310344841E-2"/>
                  <c:y val="9.259259259259461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программный!$J$7:$L$7</c:f>
              <c:strCache>
                <c:ptCount val="3"/>
                <c:pt idx="0">
                  <c:v>2016 год (отчет)</c:v>
                </c:pt>
                <c:pt idx="1">
                  <c:v>2017 год (план)</c:v>
                </c:pt>
                <c:pt idx="2">
                  <c:v>2018 год (проект)</c:v>
                </c:pt>
              </c:strCache>
            </c:strRef>
          </c:cat>
          <c:val>
            <c:numRef>
              <c:f>программный!$J$10:$L$10</c:f>
              <c:numCache>
                <c:formatCode>#,##0.0</c:formatCode>
                <c:ptCount val="3"/>
                <c:pt idx="0">
                  <c:v>2577.1</c:v>
                </c:pt>
                <c:pt idx="1">
                  <c:v>2137.6999999999998</c:v>
                </c:pt>
                <c:pt idx="2">
                  <c:v>2219.1</c:v>
                </c:pt>
              </c:numCache>
            </c:numRef>
          </c:val>
        </c:ser>
        <c:shape val="cylinder"/>
        <c:axId val="86504192"/>
        <c:axId val="86505728"/>
        <c:axId val="0"/>
      </c:bar3DChart>
      <c:catAx>
        <c:axId val="865041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86505728"/>
        <c:crosses val="autoZero"/>
        <c:auto val="1"/>
        <c:lblAlgn val="ctr"/>
        <c:lblOffset val="100"/>
      </c:catAx>
      <c:valAx>
        <c:axId val="86505728"/>
        <c:scaling>
          <c:orientation val="minMax"/>
        </c:scaling>
        <c:axPos val="l"/>
        <c:majorGridlines/>
        <c:numFmt formatCode="#,##0.0" sourceLinked="1"/>
        <c:tickLblPos val="nextTo"/>
        <c:crossAx val="86504192"/>
        <c:crosses val="autoZero"/>
        <c:crossBetween val="between"/>
      </c:valAx>
    </c:plotArea>
    <c:legend>
      <c:legendPos val="r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201</a:t>
            </a:r>
            <a:r>
              <a:rPr lang="ru-RU" sz="2000" dirty="0" smtClean="0"/>
              <a:t>8 </a:t>
            </a:r>
            <a:r>
              <a:rPr lang="ru-RU" sz="2000" dirty="0"/>
              <a:t>год</a:t>
            </a:r>
            <a:endParaRPr lang="en-US" sz="2000" dirty="0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Лист5!$B$6</c:f>
              <c:strCache>
                <c:ptCount val="1"/>
                <c:pt idx="0">
                  <c:v>2018</c:v>
                </c:pt>
              </c:strCache>
            </c:strRef>
          </c:tx>
          <c:explosion val="25"/>
          <c:dLbls>
            <c:dLbl>
              <c:idx val="4"/>
              <c:layout>
                <c:manualLayout>
                  <c:x val="6.7583114610673834E-3"/>
                  <c:y val="-4.9784558180227471E-2"/>
                </c:manualLayout>
              </c:layout>
              <c:showPercent val="1"/>
            </c:dLbl>
            <c:dLbl>
              <c:idx val="5"/>
              <c:layout>
                <c:manualLayout>
                  <c:x val="-3.4516841644794398E-2"/>
                  <c:y val="5.6450860309128027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Лист5!$A$7:$A$57</c:f>
              <c:strCache>
                <c:ptCount val="14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и муниципального долга</c:v>
                </c:pt>
                <c:pt idx="13">
                  <c:v>Межбюджетные трансферты бюджетам субъектов Российской Федерации и муниципальных образований общего характера</c:v>
                </c:pt>
              </c:strCache>
            </c:strRef>
          </c:cat>
          <c:val>
            <c:numRef>
              <c:f>Лист5!$B$7:$B$57</c:f>
              <c:numCache>
                <c:formatCode>#,##0.0</c:formatCode>
                <c:ptCount val="14"/>
                <c:pt idx="0">
                  <c:v>348919.1</c:v>
                </c:pt>
                <c:pt idx="1">
                  <c:v>2809.4</c:v>
                </c:pt>
                <c:pt idx="2">
                  <c:v>6978.4</c:v>
                </c:pt>
                <c:pt idx="3">
                  <c:v>333451.2</c:v>
                </c:pt>
                <c:pt idx="4">
                  <c:v>286852.7</c:v>
                </c:pt>
                <c:pt idx="5">
                  <c:v>108.1</c:v>
                </c:pt>
                <c:pt idx="6">
                  <c:v>1806676.3</c:v>
                </c:pt>
                <c:pt idx="7">
                  <c:v>262912</c:v>
                </c:pt>
                <c:pt idx="8">
                  <c:v>2833.5</c:v>
                </c:pt>
                <c:pt idx="9">
                  <c:v>191439.4</c:v>
                </c:pt>
                <c:pt idx="10">
                  <c:v>8762.6</c:v>
                </c:pt>
                <c:pt idx="11">
                  <c:v>8066.7</c:v>
                </c:pt>
                <c:pt idx="12">
                  <c:v>234.8</c:v>
                </c:pt>
                <c:pt idx="13">
                  <c:v>278910.3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574113617155473"/>
          <c:y val="1.3888888888889096E-2"/>
          <c:w val="0.30483517950087158"/>
          <c:h val="0.94444444444444464"/>
        </c:manualLayout>
      </c:layout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01.01.2015 г.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99392.8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01.01.2016 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117588.2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01.01.2017 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26654.5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01.01.2018 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59729.1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 01.01.2019 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Лист1!$F$2</c:f>
              <c:numCache>
                <c:formatCode>#,##0.0</c:formatCode>
                <c:ptCount val="1"/>
                <c:pt idx="0">
                  <c:v>39771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 01.01.2020 г.</c:v>
                </c:pt>
              </c:strCache>
            </c:strRef>
          </c:tx>
          <c:dLbls>
            <c:dLbl>
              <c:idx val="0"/>
              <c:layout>
                <c:manualLayout>
                  <c:x val="3.3333333333333257E-2"/>
                  <c:y val="0.15312500000000001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Лист1!$G$2</c:f>
              <c:numCache>
                <c:formatCode>#,##0.0</c:formatCode>
                <c:ptCount val="1"/>
                <c:pt idx="0">
                  <c:v>39771</c:v>
                </c:pt>
              </c:numCache>
            </c:numRef>
          </c:val>
        </c:ser>
        <c:shape val="cylinder"/>
        <c:axId val="124921344"/>
        <c:axId val="124922880"/>
        <c:axId val="0"/>
      </c:bar3DChart>
      <c:catAx>
        <c:axId val="12492134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922880"/>
        <c:crosses val="autoZero"/>
        <c:auto val="1"/>
        <c:lblAlgn val="ctr"/>
        <c:lblOffset val="100"/>
      </c:catAx>
      <c:valAx>
        <c:axId val="124922880"/>
        <c:scaling>
          <c:orientation val="minMax"/>
        </c:scaling>
        <c:axPos val="l"/>
        <c:majorGridlines/>
        <c:numFmt formatCode="#,##0.0" sourceLinked="1"/>
        <c:tickLblPos val="nextTo"/>
        <c:crossAx val="124921344"/>
        <c:crosses val="autoZero"/>
        <c:crossBetween val="between"/>
      </c:valAx>
    </c:plotArea>
    <c:legend>
      <c:legendPos val="r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3A858-E776-4197-AE1A-019DAC61D31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48BFD7-EEA5-4C5E-AE66-DB9960FF5EC7}">
      <dgm:prSet phldrT="[Текст]"/>
      <dgm:spPr/>
      <dgm:t>
        <a:bodyPr/>
        <a:lstStyle/>
        <a:p>
          <a:pPr algn="ctr"/>
          <a:r>
            <a:rPr lang="ru-RU" dirty="0" smtClean="0"/>
            <a:t>РФФПП</a:t>
          </a:r>
        </a:p>
        <a:p>
          <a:pPr algn="ctr"/>
          <a:r>
            <a:rPr lang="ru-RU" dirty="0" smtClean="0"/>
            <a:t>2018 – 267 228,5</a:t>
          </a:r>
        </a:p>
        <a:p>
          <a:pPr algn="ctr"/>
          <a:r>
            <a:rPr lang="ru-RU" dirty="0" smtClean="0"/>
            <a:t>2019 – 267 228,5</a:t>
          </a:r>
        </a:p>
        <a:p>
          <a:pPr algn="ctr"/>
          <a:r>
            <a:rPr lang="ru-RU" dirty="0" smtClean="0"/>
            <a:t>2020 – 267 228,5</a:t>
          </a:r>
          <a:endParaRPr lang="ru-RU" dirty="0"/>
        </a:p>
      </dgm:t>
    </dgm:pt>
    <dgm:pt modelId="{6491C9C2-CCA3-4F4A-8514-DAFA4559DEA7}" type="parTrans" cxnId="{5B6C231D-1997-4669-98B1-F036DC081DF8}">
      <dgm:prSet/>
      <dgm:spPr/>
      <dgm:t>
        <a:bodyPr/>
        <a:lstStyle/>
        <a:p>
          <a:endParaRPr lang="ru-RU"/>
        </a:p>
      </dgm:t>
    </dgm:pt>
    <dgm:pt modelId="{5CE3FD42-E521-45FA-A8A0-8932FBC20804}" type="sibTrans" cxnId="{5B6C231D-1997-4669-98B1-F036DC081DF8}">
      <dgm:prSet/>
      <dgm:spPr/>
      <dgm:t>
        <a:bodyPr/>
        <a:lstStyle/>
        <a:p>
          <a:endParaRPr lang="ru-RU"/>
        </a:p>
      </dgm:t>
    </dgm:pt>
    <dgm:pt modelId="{217C5788-E42E-4543-AB61-79AD72891253}">
      <dgm:prSet phldrT="[Текст]" custT="1"/>
      <dgm:spPr>
        <a:solidFill>
          <a:srgbClr val="FF33CC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Собственные средства</a:t>
          </a:r>
        </a:p>
        <a:p>
          <a:r>
            <a:rPr lang="ru-RU" sz="1800" b="1" dirty="0" smtClean="0">
              <a:solidFill>
                <a:schemeClr val="tx1"/>
              </a:solidFill>
            </a:rPr>
            <a:t>2018 – 107 388,9 </a:t>
          </a:r>
        </a:p>
        <a:p>
          <a:r>
            <a:rPr lang="ru-RU" sz="1800" b="1" dirty="0" smtClean="0">
              <a:solidFill>
                <a:schemeClr val="tx1"/>
              </a:solidFill>
            </a:rPr>
            <a:t>2019 – 105 736,5</a:t>
          </a:r>
        </a:p>
        <a:p>
          <a:r>
            <a:rPr lang="ru-RU" sz="1800" b="1" dirty="0" smtClean="0">
              <a:solidFill>
                <a:schemeClr val="tx1"/>
              </a:solidFill>
            </a:rPr>
            <a:t>2020 – 105 736,5</a:t>
          </a:r>
          <a:endParaRPr lang="ru-RU" sz="1800" b="1" dirty="0">
            <a:solidFill>
              <a:schemeClr val="tx1"/>
            </a:solidFill>
          </a:endParaRPr>
        </a:p>
      </dgm:t>
    </dgm:pt>
    <dgm:pt modelId="{E225906A-40D4-4A69-8ECF-63B4CA70BBF6}" type="parTrans" cxnId="{9EE7AEA4-1390-4C02-A30D-8DC0BAFBAC43}">
      <dgm:prSet/>
      <dgm:spPr/>
      <dgm:t>
        <a:bodyPr/>
        <a:lstStyle/>
        <a:p>
          <a:endParaRPr lang="ru-RU"/>
        </a:p>
      </dgm:t>
    </dgm:pt>
    <dgm:pt modelId="{EA068363-3A9A-49D8-B3F9-D92F71D34869}" type="sibTrans" cxnId="{9EE7AEA4-1390-4C02-A30D-8DC0BAFBAC43}">
      <dgm:prSet/>
      <dgm:spPr/>
      <dgm:t>
        <a:bodyPr/>
        <a:lstStyle/>
        <a:p>
          <a:endParaRPr lang="ru-RU"/>
        </a:p>
      </dgm:t>
    </dgm:pt>
    <dgm:pt modelId="{4635E2B7-E7CE-403B-A599-2E7135B37709}">
      <dgm:prSet phldrT="[Текст]" custT="1"/>
      <dgm:spPr>
        <a:solidFill>
          <a:srgbClr val="00FFFF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Субсидия из бюджета автономного округа на формирование РФФПП</a:t>
          </a:r>
        </a:p>
        <a:p>
          <a:r>
            <a:rPr lang="ru-RU" sz="1600" b="1" dirty="0" smtClean="0">
              <a:solidFill>
                <a:schemeClr val="tx1"/>
              </a:solidFill>
            </a:rPr>
            <a:t>2018 – 105 401,8</a:t>
          </a:r>
        </a:p>
        <a:p>
          <a:r>
            <a:rPr lang="ru-RU" sz="1600" b="1" dirty="0" smtClean="0">
              <a:solidFill>
                <a:schemeClr val="tx1"/>
              </a:solidFill>
            </a:rPr>
            <a:t>2019 – 107 054,2</a:t>
          </a:r>
        </a:p>
        <a:p>
          <a:r>
            <a:rPr lang="ru-RU" sz="1600" b="1" dirty="0" smtClean="0">
              <a:solidFill>
                <a:schemeClr val="tx1"/>
              </a:solidFill>
            </a:rPr>
            <a:t>2020 – 107 054,2</a:t>
          </a:r>
          <a:endParaRPr lang="ru-RU" sz="1600" b="1" dirty="0">
            <a:solidFill>
              <a:schemeClr val="tx1"/>
            </a:solidFill>
          </a:endParaRPr>
        </a:p>
      </dgm:t>
    </dgm:pt>
    <dgm:pt modelId="{1F83693E-1545-4508-8B56-94B5667F3700}" type="parTrans" cxnId="{9D805ED8-E799-4DCA-BC1B-4839AEC05094}">
      <dgm:prSet/>
      <dgm:spPr/>
      <dgm:t>
        <a:bodyPr/>
        <a:lstStyle/>
        <a:p>
          <a:endParaRPr lang="ru-RU"/>
        </a:p>
      </dgm:t>
    </dgm:pt>
    <dgm:pt modelId="{B005879A-DEBB-4443-A1DC-9F20F3C9E1C2}" type="sibTrans" cxnId="{9D805ED8-E799-4DCA-BC1B-4839AEC05094}">
      <dgm:prSet/>
      <dgm:spPr/>
      <dgm:t>
        <a:bodyPr/>
        <a:lstStyle/>
        <a:p>
          <a:endParaRPr lang="ru-RU"/>
        </a:p>
      </dgm:t>
    </dgm:pt>
    <dgm:pt modelId="{33D73742-86D1-4CBC-8D6F-951EF5D0CEA5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Субвенция на выравнивание поселений из окружного бюджета</a:t>
          </a:r>
        </a:p>
        <a:p>
          <a:r>
            <a:rPr lang="ru-RU" sz="1600" b="1" dirty="0" smtClean="0">
              <a:solidFill>
                <a:schemeClr val="tx1"/>
              </a:solidFill>
            </a:rPr>
            <a:t>2018 – 54 437,8</a:t>
          </a:r>
        </a:p>
        <a:p>
          <a:r>
            <a:rPr lang="ru-RU" sz="1600" b="1" dirty="0" smtClean="0">
              <a:solidFill>
                <a:schemeClr val="tx1"/>
              </a:solidFill>
            </a:rPr>
            <a:t>2019 – 54 437,8</a:t>
          </a:r>
        </a:p>
        <a:p>
          <a:r>
            <a:rPr lang="ru-RU" sz="1600" b="1" dirty="0" smtClean="0">
              <a:solidFill>
                <a:schemeClr val="tx1"/>
              </a:solidFill>
            </a:rPr>
            <a:t>2020 – 54 437,8</a:t>
          </a:r>
          <a:endParaRPr lang="ru-RU" sz="1600" b="1" dirty="0">
            <a:solidFill>
              <a:schemeClr val="tx1"/>
            </a:solidFill>
          </a:endParaRPr>
        </a:p>
      </dgm:t>
    </dgm:pt>
    <dgm:pt modelId="{9935B08C-FC87-4E3B-8C1C-87548D9CEF2A}" type="parTrans" cxnId="{2F0AEE47-EEA0-470D-8B49-4E70A758E5A3}">
      <dgm:prSet/>
      <dgm:spPr/>
      <dgm:t>
        <a:bodyPr/>
        <a:lstStyle/>
        <a:p>
          <a:endParaRPr lang="ru-RU"/>
        </a:p>
      </dgm:t>
    </dgm:pt>
    <dgm:pt modelId="{B60A0AA2-11A5-4466-9273-5C449B4F0EA8}" type="sibTrans" cxnId="{2F0AEE47-EEA0-470D-8B49-4E70A758E5A3}">
      <dgm:prSet/>
      <dgm:spPr/>
      <dgm:t>
        <a:bodyPr/>
        <a:lstStyle/>
        <a:p>
          <a:endParaRPr lang="ru-RU"/>
        </a:p>
      </dgm:t>
    </dgm:pt>
    <dgm:pt modelId="{289672F0-BA06-4428-B604-21ED96E19109}" type="pres">
      <dgm:prSet presAssocID="{55F3A858-E776-4197-AE1A-019DAC61D31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E7FF0D-CAE6-4F17-80CF-9BD1E6EABD46}" type="pres">
      <dgm:prSet presAssocID="{3948BFD7-EEA5-4C5E-AE66-DB9960FF5EC7}" presName="centerShape" presStyleLbl="node0" presStyleIdx="0" presStyleCnt="1" custScaleX="209567"/>
      <dgm:spPr/>
      <dgm:t>
        <a:bodyPr/>
        <a:lstStyle/>
        <a:p>
          <a:endParaRPr lang="ru-RU"/>
        </a:p>
      </dgm:t>
    </dgm:pt>
    <dgm:pt modelId="{4A5566E2-C3C8-44F5-8D26-6F5ABB012E9D}" type="pres">
      <dgm:prSet presAssocID="{E225906A-40D4-4A69-8ECF-63B4CA70BBF6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53B6B435-A6EE-4A61-B267-B4650B114A48}" type="pres">
      <dgm:prSet presAssocID="{217C5788-E42E-4543-AB61-79AD72891253}" presName="node" presStyleLbl="node1" presStyleIdx="0" presStyleCnt="3" custScaleX="121217" custRadScaleRad="140450" custRadScaleInc="-6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A0FBB-2668-41BC-85EF-B2308F32E4F1}" type="pres">
      <dgm:prSet presAssocID="{1F83693E-1545-4508-8B56-94B5667F3700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C214D9D9-84E1-4B31-8C87-2157E4BB4BFA}" type="pres">
      <dgm:prSet presAssocID="{4635E2B7-E7CE-403B-A599-2E7135B37709}" presName="node" presStyleLbl="node1" presStyleIdx="1" presStyleCnt="3" custScaleX="167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CA204-7A90-4BCE-B05D-56D3EFDE74C0}" type="pres">
      <dgm:prSet presAssocID="{9935B08C-FC87-4E3B-8C1C-87548D9CEF2A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B1D0D9DF-E4EA-45E7-A8EC-E62E6163F7A0}" type="pres">
      <dgm:prSet presAssocID="{33D73742-86D1-4CBC-8D6F-951EF5D0CEA5}" presName="node" presStyleLbl="node1" presStyleIdx="2" presStyleCnt="3" custScaleX="127420" custRadScaleRad="132877" custRadScaleInc="8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805ED8-E799-4DCA-BC1B-4839AEC05094}" srcId="{3948BFD7-EEA5-4C5E-AE66-DB9960FF5EC7}" destId="{4635E2B7-E7CE-403B-A599-2E7135B37709}" srcOrd="1" destOrd="0" parTransId="{1F83693E-1545-4508-8B56-94B5667F3700}" sibTransId="{B005879A-DEBB-4443-A1DC-9F20F3C9E1C2}"/>
    <dgm:cxn modelId="{170CDEEF-CC1C-4AA0-AF95-768F4DE2F4D1}" type="presOf" srcId="{1F83693E-1545-4508-8B56-94B5667F3700}" destId="{D80A0FBB-2668-41BC-85EF-B2308F32E4F1}" srcOrd="0" destOrd="0" presId="urn:microsoft.com/office/officeart/2005/8/layout/radial4"/>
    <dgm:cxn modelId="{2F0AEE47-EEA0-470D-8B49-4E70A758E5A3}" srcId="{3948BFD7-EEA5-4C5E-AE66-DB9960FF5EC7}" destId="{33D73742-86D1-4CBC-8D6F-951EF5D0CEA5}" srcOrd="2" destOrd="0" parTransId="{9935B08C-FC87-4E3B-8C1C-87548D9CEF2A}" sibTransId="{B60A0AA2-11A5-4466-9273-5C449B4F0EA8}"/>
    <dgm:cxn modelId="{259F6568-E505-4B63-8B4A-50A2A9512B02}" type="presOf" srcId="{E225906A-40D4-4A69-8ECF-63B4CA70BBF6}" destId="{4A5566E2-C3C8-44F5-8D26-6F5ABB012E9D}" srcOrd="0" destOrd="0" presId="urn:microsoft.com/office/officeart/2005/8/layout/radial4"/>
    <dgm:cxn modelId="{E0F222A7-42F8-49A1-BC12-89989DC6FE94}" type="presOf" srcId="{217C5788-E42E-4543-AB61-79AD72891253}" destId="{53B6B435-A6EE-4A61-B267-B4650B114A48}" srcOrd="0" destOrd="0" presId="urn:microsoft.com/office/officeart/2005/8/layout/radial4"/>
    <dgm:cxn modelId="{2CE3E502-C5FE-4141-8BB3-8742EBA44C72}" type="presOf" srcId="{9935B08C-FC87-4E3B-8C1C-87548D9CEF2A}" destId="{02ECA204-7A90-4BCE-B05D-56D3EFDE74C0}" srcOrd="0" destOrd="0" presId="urn:microsoft.com/office/officeart/2005/8/layout/radial4"/>
    <dgm:cxn modelId="{7003B3F3-368D-43E1-AB64-039716F63024}" type="presOf" srcId="{55F3A858-E776-4197-AE1A-019DAC61D31E}" destId="{289672F0-BA06-4428-B604-21ED96E19109}" srcOrd="0" destOrd="0" presId="urn:microsoft.com/office/officeart/2005/8/layout/radial4"/>
    <dgm:cxn modelId="{9EE7AEA4-1390-4C02-A30D-8DC0BAFBAC43}" srcId="{3948BFD7-EEA5-4C5E-AE66-DB9960FF5EC7}" destId="{217C5788-E42E-4543-AB61-79AD72891253}" srcOrd="0" destOrd="0" parTransId="{E225906A-40D4-4A69-8ECF-63B4CA70BBF6}" sibTransId="{EA068363-3A9A-49D8-B3F9-D92F71D34869}"/>
    <dgm:cxn modelId="{0D47E6B0-C7C9-42D1-9D3F-A38E33453B91}" type="presOf" srcId="{4635E2B7-E7CE-403B-A599-2E7135B37709}" destId="{C214D9D9-84E1-4B31-8C87-2157E4BB4BFA}" srcOrd="0" destOrd="0" presId="urn:microsoft.com/office/officeart/2005/8/layout/radial4"/>
    <dgm:cxn modelId="{5B6C231D-1997-4669-98B1-F036DC081DF8}" srcId="{55F3A858-E776-4197-AE1A-019DAC61D31E}" destId="{3948BFD7-EEA5-4C5E-AE66-DB9960FF5EC7}" srcOrd="0" destOrd="0" parTransId="{6491C9C2-CCA3-4F4A-8514-DAFA4559DEA7}" sibTransId="{5CE3FD42-E521-45FA-A8A0-8932FBC20804}"/>
    <dgm:cxn modelId="{3E677079-6158-4A88-8D32-4DE8E3200084}" type="presOf" srcId="{3948BFD7-EEA5-4C5E-AE66-DB9960FF5EC7}" destId="{64E7FF0D-CAE6-4F17-80CF-9BD1E6EABD46}" srcOrd="0" destOrd="0" presId="urn:microsoft.com/office/officeart/2005/8/layout/radial4"/>
    <dgm:cxn modelId="{E218B1EA-5411-4176-B133-7B134165E67F}" type="presOf" srcId="{33D73742-86D1-4CBC-8D6F-951EF5D0CEA5}" destId="{B1D0D9DF-E4EA-45E7-A8EC-E62E6163F7A0}" srcOrd="0" destOrd="0" presId="urn:microsoft.com/office/officeart/2005/8/layout/radial4"/>
    <dgm:cxn modelId="{EED78833-4F27-4C60-8F07-464A4A88E6DD}" type="presParOf" srcId="{289672F0-BA06-4428-B604-21ED96E19109}" destId="{64E7FF0D-CAE6-4F17-80CF-9BD1E6EABD46}" srcOrd="0" destOrd="0" presId="urn:microsoft.com/office/officeart/2005/8/layout/radial4"/>
    <dgm:cxn modelId="{3917E6DC-458D-47B2-B844-DB2284F3AA30}" type="presParOf" srcId="{289672F0-BA06-4428-B604-21ED96E19109}" destId="{4A5566E2-C3C8-44F5-8D26-6F5ABB012E9D}" srcOrd="1" destOrd="0" presId="urn:microsoft.com/office/officeart/2005/8/layout/radial4"/>
    <dgm:cxn modelId="{C2DC231C-2B80-4A58-B29D-E781BBC2A5C0}" type="presParOf" srcId="{289672F0-BA06-4428-B604-21ED96E19109}" destId="{53B6B435-A6EE-4A61-B267-B4650B114A48}" srcOrd="2" destOrd="0" presId="urn:microsoft.com/office/officeart/2005/8/layout/radial4"/>
    <dgm:cxn modelId="{C72BA6D8-61BC-4A36-9BAB-5CF3E5DEABB8}" type="presParOf" srcId="{289672F0-BA06-4428-B604-21ED96E19109}" destId="{D80A0FBB-2668-41BC-85EF-B2308F32E4F1}" srcOrd="3" destOrd="0" presId="urn:microsoft.com/office/officeart/2005/8/layout/radial4"/>
    <dgm:cxn modelId="{93B1DA22-8FB2-4408-A104-5F8EC1BE0125}" type="presParOf" srcId="{289672F0-BA06-4428-B604-21ED96E19109}" destId="{C214D9D9-84E1-4B31-8C87-2157E4BB4BFA}" srcOrd="4" destOrd="0" presId="urn:microsoft.com/office/officeart/2005/8/layout/radial4"/>
    <dgm:cxn modelId="{CECB0318-F761-46A9-BAF3-6FBBE64598E4}" type="presParOf" srcId="{289672F0-BA06-4428-B604-21ED96E19109}" destId="{02ECA204-7A90-4BCE-B05D-56D3EFDE74C0}" srcOrd="5" destOrd="0" presId="urn:microsoft.com/office/officeart/2005/8/layout/radial4"/>
    <dgm:cxn modelId="{FA753619-3E9D-4D94-8B9C-B82BBC076C79}" type="presParOf" srcId="{289672F0-BA06-4428-B604-21ED96E19109}" destId="{B1D0D9DF-E4EA-45E7-A8EC-E62E6163F7A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B1FDE3-AC29-476C-BCED-FA8BB85A086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F97EF6-65F2-46B6-8EA7-166603D05D90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Инициативное бюджетирование 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это совокупность разнообразных, основанных на гражданской инициативе практик по решению вопросов местного значения при непосредственном участии граждан в определении и выборе объектов расходования бюджетных средств, последующем контроле за реализацией отобранных проектов, а также в виде трудового участия и материальных (финансовых) взносов.</a:t>
          </a:r>
        </a:p>
        <a:p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Одновременно с этим, инициативное бюджетирование - </a:t>
          </a:r>
          <a:r>
            <a: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это механизм определения приоритетов в расходовании бюджетных средств с участием инициативных групп граждан.</a:t>
          </a:r>
          <a:endParaRPr lang="ru-RU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385FA80-BBBD-460A-A3F8-0EA7AE5BD1BF}" type="parTrans" cxnId="{28DEA515-F3B0-4CD3-B268-1BF1FB6D5D0D}">
      <dgm:prSet/>
      <dgm:spPr/>
      <dgm:t>
        <a:bodyPr/>
        <a:lstStyle/>
        <a:p>
          <a:endParaRPr lang="ru-RU"/>
        </a:p>
      </dgm:t>
    </dgm:pt>
    <dgm:pt modelId="{FBF237D5-38AE-4984-BB52-22D3F5DEED97}" type="sibTrans" cxnId="{28DEA515-F3B0-4CD3-B268-1BF1FB6D5D0D}">
      <dgm:prSet/>
      <dgm:spPr/>
      <dgm:t>
        <a:bodyPr/>
        <a:lstStyle/>
        <a:p>
          <a:endParaRPr lang="ru-RU"/>
        </a:p>
      </dgm:t>
    </dgm:pt>
    <dgm:pt modelId="{DC0F2CB3-AF58-4026-A2B0-5AE3C8A26B50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 бюджете Кондинского района на 2018-2020 годы на реализацию проектов инициативного бюджетирования за счет средств бюджета автономного округа  предусмотрены иные межбюджетные трансферты на содействие развитию исторических и иных местных традиций (приуроченные к юбилейным датам </a:t>
          </a:r>
          <a:r>
            <a:rPr lang="ru-RU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населенных пунктов)</a:t>
          </a:r>
          <a:endParaRPr lang="ru-RU" dirty="0" smtClean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2018 год – 0,0 тыс. рублей</a:t>
          </a:r>
        </a:p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2019 год – 1 500,0 тыс. рублей</a:t>
          </a:r>
        </a:p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2020 год – 1 500,0 тыс. рублей</a:t>
          </a:r>
          <a:endParaRPr lang="ru-RU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DAFF82-A0FF-4080-8A19-478BEDD93BF6}" type="parTrans" cxnId="{25818AD7-85C8-4D94-BA2C-FCD9677DB0AA}">
      <dgm:prSet/>
      <dgm:spPr/>
      <dgm:t>
        <a:bodyPr/>
        <a:lstStyle/>
        <a:p>
          <a:endParaRPr lang="ru-RU"/>
        </a:p>
      </dgm:t>
    </dgm:pt>
    <dgm:pt modelId="{2E9F4422-A21A-45FD-8795-BB7607C4CB4E}" type="sibTrans" cxnId="{25818AD7-85C8-4D94-BA2C-FCD9677DB0AA}">
      <dgm:prSet/>
      <dgm:spPr/>
      <dgm:t>
        <a:bodyPr/>
        <a:lstStyle/>
        <a:p>
          <a:endParaRPr lang="ru-RU"/>
        </a:p>
      </dgm:t>
    </dgm:pt>
    <dgm:pt modelId="{C38954A1-164C-4DF3-A641-5A9022FC4A02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Всем муниципальным образованиям Кондинского района рекомендовано разработать муниципальные правовые акты, учитывающие элементы инициативного бюджетирования при формировании расходных обязательств местного бюджета на 2018-2020 годы. Основные направления проектов инициативного бюджетирования, как правило это: благоустройство дворовых территорий, общественных территорий, памятных мест, детских и спортивных площадок, мест массового отдыха, тротуаров, ремонт дорог, элементов улично-дорожной сети</a:t>
          </a:r>
          <a:endParaRPr lang="ru-RU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2AF283-8B15-4829-AF72-308D8FE9EF25}" type="parTrans" cxnId="{AB76179A-753D-4E25-84C6-6F5292080C64}">
      <dgm:prSet/>
      <dgm:spPr/>
      <dgm:t>
        <a:bodyPr/>
        <a:lstStyle/>
        <a:p>
          <a:endParaRPr lang="ru-RU"/>
        </a:p>
      </dgm:t>
    </dgm:pt>
    <dgm:pt modelId="{A39F6234-BDFB-4DE4-A5CC-038B52470392}" type="sibTrans" cxnId="{AB76179A-753D-4E25-84C6-6F5292080C64}">
      <dgm:prSet/>
      <dgm:spPr/>
      <dgm:t>
        <a:bodyPr/>
        <a:lstStyle/>
        <a:p>
          <a:endParaRPr lang="ru-RU"/>
        </a:p>
      </dgm:t>
    </dgm:pt>
    <dgm:pt modelId="{2599E68D-A472-4347-AD17-75DBA4AC0B42}" type="pres">
      <dgm:prSet presAssocID="{5EB1FDE3-AC29-476C-BCED-FA8BB85A086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F24484-6D16-4250-9152-8ED9E006002A}" type="pres">
      <dgm:prSet presAssocID="{E1F97EF6-65F2-46B6-8EA7-166603D05D90}" presName="roof" presStyleLbl="dkBgShp" presStyleIdx="0" presStyleCnt="2"/>
      <dgm:spPr/>
      <dgm:t>
        <a:bodyPr/>
        <a:lstStyle/>
        <a:p>
          <a:endParaRPr lang="ru-RU"/>
        </a:p>
      </dgm:t>
    </dgm:pt>
    <dgm:pt modelId="{A9205EB2-B2BC-4A5C-B2AC-7BECE07ED086}" type="pres">
      <dgm:prSet presAssocID="{E1F97EF6-65F2-46B6-8EA7-166603D05D90}" presName="pillars" presStyleCnt="0"/>
      <dgm:spPr/>
    </dgm:pt>
    <dgm:pt modelId="{83DF1F0B-32F5-4287-B082-43F129F99D98}" type="pres">
      <dgm:prSet presAssocID="{E1F97EF6-65F2-46B6-8EA7-166603D05D90}" presName="pillar1" presStyleLbl="node1" presStyleIdx="0" presStyleCnt="2" custScaleY="107816" custLinFactNeighborX="-147" custLinFactNeighborY="1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BFB76-1BC4-412C-9BDB-FAF72A6A8217}" type="pres">
      <dgm:prSet presAssocID="{DC0F2CB3-AF58-4026-A2B0-5AE3C8A26B50}" presName="pillarX" presStyleLbl="node1" presStyleIdx="1" presStyleCnt="2" custScaleY="103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9350F-42EF-4F8B-B128-90B1135EE45B}" type="pres">
      <dgm:prSet presAssocID="{E1F97EF6-65F2-46B6-8EA7-166603D05D90}" presName="base" presStyleLbl="dkBgShp" presStyleIdx="1" presStyleCnt="2" custFlipVert="1" custScaleY="13421"/>
      <dgm:spPr>
        <a:solidFill>
          <a:schemeClr val="accent1">
            <a:lumMod val="20000"/>
            <a:lumOff val="80000"/>
          </a:schemeClr>
        </a:solidFill>
      </dgm:spPr>
    </dgm:pt>
  </dgm:ptLst>
  <dgm:cxnLst>
    <dgm:cxn modelId="{F5392047-A338-4DA1-870E-3D72D0222698}" type="presOf" srcId="{C38954A1-164C-4DF3-A641-5A9022FC4A02}" destId="{83DF1F0B-32F5-4287-B082-43F129F99D98}" srcOrd="0" destOrd="0" presId="urn:microsoft.com/office/officeart/2005/8/layout/hList3"/>
    <dgm:cxn modelId="{28DEA515-F3B0-4CD3-B268-1BF1FB6D5D0D}" srcId="{5EB1FDE3-AC29-476C-BCED-FA8BB85A0867}" destId="{E1F97EF6-65F2-46B6-8EA7-166603D05D90}" srcOrd="0" destOrd="0" parTransId="{A385FA80-BBBD-460A-A3F8-0EA7AE5BD1BF}" sibTransId="{FBF237D5-38AE-4984-BB52-22D3F5DEED97}"/>
    <dgm:cxn modelId="{25818AD7-85C8-4D94-BA2C-FCD9677DB0AA}" srcId="{E1F97EF6-65F2-46B6-8EA7-166603D05D90}" destId="{DC0F2CB3-AF58-4026-A2B0-5AE3C8A26B50}" srcOrd="1" destOrd="0" parTransId="{23DAFF82-A0FF-4080-8A19-478BEDD93BF6}" sibTransId="{2E9F4422-A21A-45FD-8795-BB7607C4CB4E}"/>
    <dgm:cxn modelId="{D8BA5A79-BD1B-4392-9F0C-6DB4E76E3BCD}" type="presOf" srcId="{E1F97EF6-65F2-46B6-8EA7-166603D05D90}" destId="{ABF24484-6D16-4250-9152-8ED9E006002A}" srcOrd="0" destOrd="0" presId="urn:microsoft.com/office/officeart/2005/8/layout/hList3"/>
    <dgm:cxn modelId="{AB76179A-753D-4E25-84C6-6F5292080C64}" srcId="{E1F97EF6-65F2-46B6-8EA7-166603D05D90}" destId="{C38954A1-164C-4DF3-A641-5A9022FC4A02}" srcOrd="0" destOrd="0" parTransId="{C72AF283-8B15-4829-AF72-308D8FE9EF25}" sibTransId="{A39F6234-BDFB-4DE4-A5CC-038B52470392}"/>
    <dgm:cxn modelId="{9A856CC9-5861-41B8-B5AF-DB7D73A7500A}" type="presOf" srcId="{DC0F2CB3-AF58-4026-A2B0-5AE3C8A26B50}" destId="{0DDBFB76-1BC4-412C-9BDB-FAF72A6A8217}" srcOrd="0" destOrd="0" presId="urn:microsoft.com/office/officeart/2005/8/layout/hList3"/>
    <dgm:cxn modelId="{9E47DCB8-B97E-4160-9FFB-A9992FAC2D84}" type="presOf" srcId="{5EB1FDE3-AC29-476C-BCED-FA8BB85A0867}" destId="{2599E68D-A472-4347-AD17-75DBA4AC0B42}" srcOrd="0" destOrd="0" presId="urn:microsoft.com/office/officeart/2005/8/layout/hList3"/>
    <dgm:cxn modelId="{13E616A1-BAFA-4760-9419-B0626D2F3D0D}" type="presParOf" srcId="{2599E68D-A472-4347-AD17-75DBA4AC0B42}" destId="{ABF24484-6D16-4250-9152-8ED9E006002A}" srcOrd="0" destOrd="0" presId="urn:microsoft.com/office/officeart/2005/8/layout/hList3"/>
    <dgm:cxn modelId="{B2F7F041-1C4F-4D48-9E41-25DD11692884}" type="presParOf" srcId="{2599E68D-A472-4347-AD17-75DBA4AC0B42}" destId="{A9205EB2-B2BC-4A5C-B2AC-7BECE07ED086}" srcOrd="1" destOrd="0" presId="urn:microsoft.com/office/officeart/2005/8/layout/hList3"/>
    <dgm:cxn modelId="{124E0544-37D2-4AFE-87B4-22DC776BA436}" type="presParOf" srcId="{A9205EB2-B2BC-4A5C-B2AC-7BECE07ED086}" destId="{83DF1F0B-32F5-4287-B082-43F129F99D98}" srcOrd="0" destOrd="0" presId="urn:microsoft.com/office/officeart/2005/8/layout/hList3"/>
    <dgm:cxn modelId="{EF1C98B4-0A34-4D92-BB94-C9FE432C1DF8}" type="presParOf" srcId="{A9205EB2-B2BC-4A5C-B2AC-7BECE07ED086}" destId="{0DDBFB76-1BC4-412C-9BDB-FAF72A6A8217}" srcOrd="1" destOrd="0" presId="urn:microsoft.com/office/officeart/2005/8/layout/hList3"/>
    <dgm:cxn modelId="{C8665D00-13D7-43BC-92FE-4CD445E05F53}" type="presParOf" srcId="{2599E68D-A472-4347-AD17-75DBA4AC0B42}" destId="{9ED9350F-42EF-4F8B-B128-90B1135EE45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0.0028</cdr:y>
    </cdr:from>
    <cdr:to>
      <cdr:x>0.08621</cdr:x>
      <cdr:y>0.04207</cdr:y>
    </cdr:to>
    <cdr:sp macro="" textlink="">
      <cdr:nvSpPr>
        <cdr:cNvPr id="2" name="object 12"/>
        <cdr:cNvSpPr txBox="1"/>
      </cdr:nvSpPr>
      <cdr:spPr>
        <a:xfrm xmlns:a="http://schemas.openxmlformats.org/drawingml/2006/main" rot="10800000" flipV="1">
          <a:off x="0" y="15388"/>
          <a:ext cx="762000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12700">
            <a:lnSpc>
              <a:spcPct val="100000"/>
            </a:lnSpc>
          </a:pPr>
          <a:r>
            <a:rPr lang="ru-RU" sz="1400" b="1" i="1" dirty="0" smtClean="0">
              <a:latin typeface="Times New Roman"/>
              <a:cs typeface="Times New Roman"/>
            </a:rPr>
            <a:t>млн.руб.</a:t>
          </a:r>
          <a:endParaRPr sz="1600" b="1" i="1" dirty="0">
            <a:latin typeface="Times New Roman"/>
            <a:cs typeface="Times New Roman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2A3E5-050E-4514-9BFF-466024F5478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09C10-C0D2-491D-8D81-FF2195B8F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08B83-9EDC-4251-A507-2B6A67251E8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B2471-63FE-47A3-B743-09358E4AD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065FE-0035-46D5-958C-1B2A5EB6696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C6CD3-45E8-4F0B-8375-54AEC65576C0}" type="datetime1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45021-33E9-49D7-AE73-7940FB0E90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B7DF-F394-412E-A130-9848AC27646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k object 17"/>
          <p:cNvSpPr/>
          <p:nvPr/>
        </p:nvSpPr>
        <p:spPr>
          <a:xfrm>
            <a:off x="595313" y="1968500"/>
            <a:ext cx="7678737" cy="1504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8"/>
          <p:cNvSpPr/>
          <p:nvPr/>
        </p:nvSpPr>
        <p:spPr>
          <a:xfrm>
            <a:off x="7386638" y="1936750"/>
            <a:ext cx="1058862" cy="1504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6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774AA1-918F-4259-9F5F-A0679ADBD5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035356-F3A4-4AC9-8535-49A4104840EC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bk object 17"/>
          <p:cNvSpPr/>
          <p:nvPr/>
        </p:nvSpPr>
        <p:spPr>
          <a:xfrm>
            <a:off x="0" y="0"/>
            <a:ext cx="9144000" cy="1249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3B10CA-85BC-4963-A190-5FA19D0484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864ACD-D7E0-43F8-8D2E-C76AB77E8AF4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5F04-1A0C-4170-9D4D-76DE135239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D509D-0C25-4E1D-8260-14CE7C91E81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45599-1307-4511-AE4F-965F2BF422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65CA-8A0F-47F3-973E-35FD60AA93CF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CC830-594E-4E56-B8CA-6B1DB07CC1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B7DF-F394-412E-A130-9848AC27646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k object 17"/>
          <p:cNvSpPr/>
          <p:nvPr/>
        </p:nvSpPr>
        <p:spPr>
          <a:xfrm>
            <a:off x="595313" y="1968500"/>
            <a:ext cx="7678737" cy="1504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8"/>
          <p:cNvSpPr/>
          <p:nvPr/>
        </p:nvSpPr>
        <p:spPr>
          <a:xfrm>
            <a:off x="7386638" y="1936750"/>
            <a:ext cx="1058862" cy="1504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6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3FFC87-2549-49CD-9C9D-4EB8F1FC4C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035356-F3A4-4AC9-8535-49A4104840EC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bk object 17"/>
          <p:cNvSpPr/>
          <p:nvPr/>
        </p:nvSpPr>
        <p:spPr>
          <a:xfrm>
            <a:off x="0" y="0"/>
            <a:ext cx="9144000" cy="1249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D5D38C-9E48-4BF3-B037-B203F2F796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864ACD-D7E0-43F8-8D2E-C76AB77E8AF4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D008-AAE8-48A3-BF68-0F787F2044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D509D-0C25-4E1D-8260-14CE7C91E81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0C96-7649-408B-8FA7-F86BF724FC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65CA-8A0F-47F3-973E-35FD60AA93CF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8FC32-6067-4961-A917-E60762C539D7}" type="datetime1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71482-674A-4716-A6D0-F259016F8A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B7DF-F394-412E-A130-9848AC27646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k object 17"/>
          <p:cNvSpPr/>
          <p:nvPr/>
        </p:nvSpPr>
        <p:spPr>
          <a:xfrm>
            <a:off x="595313" y="1968500"/>
            <a:ext cx="7678737" cy="1504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8"/>
          <p:cNvSpPr/>
          <p:nvPr/>
        </p:nvSpPr>
        <p:spPr>
          <a:xfrm>
            <a:off x="7386638" y="1936750"/>
            <a:ext cx="1058862" cy="1504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6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09E215-0066-4E8E-BB16-13F9A98BF5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035356-F3A4-4AC9-8535-49A4104840EC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bk object 17"/>
          <p:cNvSpPr/>
          <p:nvPr/>
        </p:nvSpPr>
        <p:spPr>
          <a:xfrm>
            <a:off x="0" y="0"/>
            <a:ext cx="9144000" cy="1249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EB8C56-F2BD-4889-8740-4DF8AD652C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864ACD-D7E0-43F8-8D2E-C76AB77E8AF4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2E650-7813-44A8-A59D-8D9A615417B4}" type="datetime1">
              <a:rPr lang="en-US" smtClean="0"/>
              <a:pPr/>
              <a:t>12/27/2017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5883" y="1969007"/>
            <a:ext cx="7677911" cy="1504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86828" y="1937004"/>
            <a:ext cx="1059179" cy="1504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E0A0D-2248-427F-A845-05D5A5F191DD}" type="datetime1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058F-01A0-4BBA-A334-322E2C834BC1}" type="datetime1">
              <a:rPr lang="en-US" smtClean="0"/>
              <a:pPr/>
              <a:t>12/27/2017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44FBD-0C1F-4A6B-B8B5-EFC3A18396DC}" type="datetime1">
              <a:rPr lang="en-US" smtClean="0"/>
              <a:pPr>
                <a:defRPr/>
              </a:pPr>
              <a:t>12/27/2017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80FDD-9FB4-4B84-A2B6-31C0BF590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989D3-A39D-4ADC-861B-E86BF9AF5A00}" type="datetime1">
              <a:rPr lang="en-US" smtClean="0"/>
              <a:pPr>
                <a:defRPr/>
              </a:pPr>
              <a:t>12/27/2017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ED4CE-80A5-46EE-8FF9-30E637E04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C024-434C-40B2-9A28-F64BEC9883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D509D-0C25-4E1D-8260-14CE7C91E81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91BE8-DB56-4BA2-BA3F-E0305C3439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65CA-8A0F-47F3-973E-35FD60AA93CF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89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1060" y="1700910"/>
            <a:ext cx="5881878" cy="2449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0A486-11B5-4D7E-A569-566960F2B737}" type="datetime1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6" r:id="rId6"/>
    <p:sldLayoutId id="2147483688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328613" y="-17463"/>
            <a:ext cx="8486775" cy="8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1630363" y="1700213"/>
            <a:ext cx="58832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DFCB5E-7F18-469F-89E4-E48AD25D0C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68359C-B1C0-42AB-8B68-118F7911E17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328613" y="-17463"/>
            <a:ext cx="8486775" cy="8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1630363" y="1700213"/>
            <a:ext cx="58832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6CFDAE-5335-458A-9A65-6729FF770C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68359C-B1C0-42AB-8B68-118F7911E17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328613" y="-17463"/>
            <a:ext cx="8486775" cy="8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1630363" y="1700213"/>
            <a:ext cx="58832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8C33C5-88BD-4263-97DB-DA7D97364B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68359C-B1C0-42AB-8B68-118F7911E17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image" Target="../media/image8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21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6.jpe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7.png"/><Relationship Id="rId24" Type="http://schemas.openxmlformats.org/officeDocument/2006/relationships/image" Target="../media/image39.jpeg"/><Relationship Id="rId5" Type="http://schemas.openxmlformats.org/officeDocument/2006/relationships/image" Target="../media/image19.png"/><Relationship Id="rId15" Type="http://schemas.openxmlformats.org/officeDocument/2006/relationships/image" Target="../media/image31.png"/><Relationship Id="rId23" Type="http://schemas.openxmlformats.org/officeDocument/2006/relationships/image" Target="../media/image8.jpe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6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5.jpeg"/><Relationship Id="rId7" Type="http://schemas.openxmlformats.org/officeDocument/2006/relationships/image" Target="../media/image25.png"/><Relationship Id="rId12" Type="http://schemas.openxmlformats.org/officeDocument/2006/relationships/image" Target="../media/image53.png"/><Relationship Id="rId17" Type="http://schemas.openxmlformats.org/officeDocument/2006/relationships/image" Target="../media/image57.png"/><Relationship Id="rId2" Type="http://schemas.openxmlformats.org/officeDocument/2006/relationships/image" Target="../media/image6.jpe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jpe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6.jpe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Relationship Id="rId9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10.jpeg"/><Relationship Id="rId7" Type="http://schemas.openxmlformats.org/officeDocument/2006/relationships/image" Target="../media/image6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.jpeg"/><Relationship Id="rId7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5.jpeg"/><Relationship Id="rId5" Type="http://schemas.openxmlformats.org/officeDocument/2006/relationships/image" Target="../media/image71.png"/><Relationship Id="rId10" Type="http://schemas.openxmlformats.org/officeDocument/2006/relationships/image" Target="../media/image74.png"/><Relationship Id="rId4" Type="http://schemas.openxmlformats.org/officeDocument/2006/relationships/image" Target="../media/image70.png"/><Relationship Id="rId9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9.png"/><Relationship Id="rId18" Type="http://schemas.openxmlformats.org/officeDocument/2006/relationships/image" Target="../media/image93.png"/><Relationship Id="rId26" Type="http://schemas.openxmlformats.org/officeDocument/2006/relationships/image" Target="../media/image8.jpeg"/><Relationship Id="rId3" Type="http://schemas.openxmlformats.org/officeDocument/2006/relationships/image" Target="../media/image80.png"/><Relationship Id="rId21" Type="http://schemas.openxmlformats.org/officeDocument/2006/relationships/image" Target="../media/image96.png"/><Relationship Id="rId7" Type="http://schemas.openxmlformats.org/officeDocument/2006/relationships/image" Target="../media/image84.png"/><Relationship Id="rId12" Type="http://schemas.openxmlformats.org/officeDocument/2006/relationships/image" Target="../media/image88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2" Type="http://schemas.openxmlformats.org/officeDocument/2006/relationships/image" Target="../media/image6.jpe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24" Type="http://schemas.openxmlformats.org/officeDocument/2006/relationships/image" Target="../media/image99.png"/><Relationship Id="rId5" Type="http://schemas.openxmlformats.org/officeDocument/2006/relationships/image" Target="../media/image82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10" Type="http://schemas.openxmlformats.org/officeDocument/2006/relationships/image" Target="../media/image25.png"/><Relationship Id="rId19" Type="http://schemas.openxmlformats.org/officeDocument/2006/relationships/image" Target="../media/image94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37.png"/><Relationship Id="rId22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26" Type="http://schemas.openxmlformats.org/officeDocument/2006/relationships/image" Target="../media/image122.jpeg"/><Relationship Id="rId3" Type="http://schemas.openxmlformats.org/officeDocument/2006/relationships/image" Target="../media/image101.png"/><Relationship Id="rId21" Type="http://schemas.openxmlformats.org/officeDocument/2006/relationships/image" Target="../media/image117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2" Type="http://schemas.openxmlformats.org/officeDocument/2006/relationships/image" Target="../media/image6.jpe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2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0.jpeg"/><Relationship Id="rId5" Type="http://schemas.openxmlformats.org/officeDocument/2006/relationships/image" Target="../media/image18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28" Type="http://schemas.openxmlformats.org/officeDocument/2006/relationships/image" Target="../media/image124.jpe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7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image" Target="../media/image10.jpeg"/><Relationship Id="rId7" Type="http://schemas.openxmlformats.org/officeDocument/2006/relationships/image" Target="../media/image1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3" Type="http://schemas.openxmlformats.org/officeDocument/2006/relationships/image" Target="../media/image10.jpeg"/><Relationship Id="rId7" Type="http://schemas.openxmlformats.org/officeDocument/2006/relationships/image" Target="../media/image1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39.png"/><Relationship Id="rId3" Type="http://schemas.openxmlformats.org/officeDocument/2006/relationships/image" Target="../media/image133.png"/><Relationship Id="rId7" Type="http://schemas.openxmlformats.org/officeDocument/2006/relationships/image" Target="../media/image28.png"/><Relationship Id="rId12" Type="http://schemas.openxmlformats.org/officeDocument/2006/relationships/image" Target="../media/image138.png"/><Relationship Id="rId17" Type="http://schemas.openxmlformats.org/officeDocument/2006/relationships/image" Target="../media/image141.png"/><Relationship Id="rId2" Type="http://schemas.openxmlformats.org/officeDocument/2006/relationships/image" Target="../media/image6.jpe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25.png"/><Relationship Id="rId5" Type="http://schemas.openxmlformats.org/officeDocument/2006/relationships/image" Target="../media/image135.jpeg"/><Relationship Id="rId15" Type="http://schemas.openxmlformats.org/officeDocument/2006/relationships/image" Target="../media/image140.png"/><Relationship Id="rId10" Type="http://schemas.openxmlformats.org/officeDocument/2006/relationships/image" Target="../media/image83.png"/><Relationship Id="rId4" Type="http://schemas.openxmlformats.org/officeDocument/2006/relationships/image" Target="../media/image134.png"/><Relationship Id="rId9" Type="http://schemas.openxmlformats.org/officeDocument/2006/relationships/image" Target="../media/image137.png"/><Relationship Id="rId1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jpeg"/><Relationship Id="rId3" Type="http://schemas.openxmlformats.org/officeDocument/2006/relationships/image" Target="../media/image10.jpeg"/><Relationship Id="rId7" Type="http://schemas.openxmlformats.org/officeDocument/2006/relationships/image" Target="../media/image14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image" Target="../media/image1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jpeg"/><Relationship Id="rId3" Type="http://schemas.openxmlformats.org/officeDocument/2006/relationships/image" Target="../media/image137.png"/><Relationship Id="rId7" Type="http://schemas.openxmlformats.org/officeDocument/2006/relationships/image" Target="../media/image150.jpeg"/><Relationship Id="rId12" Type="http://schemas.openxmlformats.org/officeDocument/2006/relationships/image" Target="../media/image155.png"/><Relationship Id="rId2" Type="http://schemas.openxmlformats.org/officeDocument/2006/relationships/image" Target="../media/image6.jpe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5" Type="http://schemas.openxmlformats.org/officeDocument/2006/relationships/image" Target="../media/image158.jpeg"/><Relationship Id="rId10" Type="http://schemas.openxmlformats.org/officeDocument/2006/relationships/image" Target="../media/image153.png"/><Relationship Id="rId4" Type="http://schemas.openxmlformats.org/officeDocument/2006/relationships/image" Target="../media/image83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18" Type="http://schemas.openxmlformats.org/officeDocument/2006/relationships/image" Target="../media/image172.png"/><Relationship Id="rId26" Type="http://schemas.openxmlformats.org/officeDocument/2006/relationships/image" Target="../media/image180.png"/><Relationship Id="rId3" Type="http://schemas.openxmlformats.org/officeDocument/2006/relationships/image" Target="../media/image159.png"/><Relationship Id="rId21" Type="http://schemas.openxmlformats.org/officeDocument/2006/relationships/image" Target="../media/image175.png"/><Relationship Id="rId34" Type="http://schemas.openxmlformats.org/officeDocument/2006/relationships/image" Target="../media/image8.jpeg"/><Relationship Id="rId7" Type="http://schemas.openxmlformats.org/officeDocument/2006/relationships/image" Target="../media/image27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5" Type="http://schemas.openxmlformats.org/officeDocument/2006/relationships/image" Target="../media/image179.png"/><Relationship Id="rId33" Type="http://schemas.openxmlformats.org/officeDocument/2006/relationships/image" Target="../media/image187.png"/><Relationship Id="rId2" Type="http://schemas.openxmlformats.org/officeDocument/2006/relationships/image" Target="../media/image6.jpeg"/><Relationship Id="rId16" Type="http://schemas.openxmlformats.org/officeDocument/2006/relationships/image" Target="../media/image170.png"/><Relationship Id="rId20" Type="http://schemas.openxmlformats.org/officeDocument/2006/relationships/image" Target="../media/image174.png"/><Relationship Id="rId29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5.png"/><Relationship Id="rId24" Type="http://schemas.openxmlformats.org/officeDocument/2006/relationships/image" Target="../media/image178.png"/><Relationship Id="rId32" Type="http://schemas.openxmlformats.org/officeDocument/2006/relationships/image" Target="../media/image186.png"/><Relationship Id="rId5" Type="http://schemas.openxmlformats.org/officeDocument/2006/relationships/image" Target="../media/image160.png"/><Relationship Id="rId15" Type="http://schemas.openxmlformats.org/officeDocument/2006/relationships/image" Target="../media/image169.png"/><Relationship Id="rId23" Type="http://schemas.openxmlformats.org/officeDocument/2006/relationships/image" Target="../media/image177.png"/><Relationship Id="rId28" Type="http://schemas.openxmlformats.org/officeDocument/2006/relationships/image" Target="../media/image182.png"/><Relationship Id="rId10" Type="http://schemas.openxmlformats.org/officeDocument/2006/relationships/image" Target="../media/image164.png"/><Relationship Id="rId19" Type="http://schemas.openxmlformats.org/officeDocument/2006/relationships/image" Target="../media/image173.png"/><Relationship Id="rId31" Type="http://schemas.openxmlformats.org/officeDocument/2006/relationships/image" Target="../media/image185.png"/><Relationship Id="rId4" Type="http://schemas.openxmlformats.org/officeDocument/2006/relationships/image" Target="../media/image83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Relationship Id="rId22" Type="http://schemas.openxmlformats.org/officeDocument/2006/relationships/image" Target="../media/image176.png"/><Relationship Id="rId27" Type="http://schemas.openxmlformats.org/officeDocument/2006/relationships/image" Target="../media/image181.png"/><Relationship Id="rId30" Type="http://schemas.openxmlformats.org/officeDocument/2006/relationships/image" Target="../media/image18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8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imgres?q=%D0%BA%D0%BB%D1%83%D0%B1%D1%8B+%D0%B7%D0%B0%D0%BC%D0%B5%D1%89%D0%B0%D1%8E%D1%89%D0%B8%D1%85+%D1%81%D0%B5%D0%BC%D0%B5%D0%B9+%D1%84%D0%BE%D1%82%D0%BE&amp;start=233&amp;newwindow=1&amp;sa=X&amp;hl=ru&amp;rlz=1T4LENP_ru___RU532&amp;biw=1366&amp;bih=616&amp;tbm=isch&amp;tbnid=A14Ryqu9pD0cFM:&amp;imgrefurl=http://chelyabinsk.bezformata.ru/listnews/proekt-mir-otkritih-serdetc/733758/&amp;docid=SxNertJZQH2GmM&amp;imgurl=http://bezformata.ru/content/Images/000/002/202/image2202859.jpg&amp;w=254&amp;h=221&amp;ei=Gx50UZGtDsfI4ASpm4DoAg&amp;zoom=1&amp;ved=1t:3588,r:55,s:200,i:169&amp;iact=rc&amp;dur=303&amp;page=12&amp;tbnh=151&amp;tbnw=151&amp;ndsp=25&amp;tx=92&amp;ty=57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1.xls"/><Relationship Id="rId5" Type="http://schemas.openxmlformats.org/officeDocument/2006/relationships/image" Target="../media/image190.jpeg"/><Relationship Id="rId4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jpeg"/><Relationship Id="rId9" Type="http://schemas.microsoft.com/office/2007/relationships/diagramDrawing" Target="../diagrams/drawing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43119"/>
            <a:ext cx="9143999" cy="1714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781800" y="2743200"/>
            <a:ext cx="790955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565647" y="3384803"/>
            <a:ext cx="790955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1631060" y="1447800"/>
            <a:ext cx="5881878" cy="4678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" marR="5080" algn="ctr"/>
            <a:r>
              <a:rPr lang="ru-RU" sz="6000" spc="-20" dirty="0" smtClean="0"/>
              <a:t>Бюджет для граждан </a:t>
            </a:r>
          </a:p>
          <a:p>
            <a:pPr marL="99695" marR="5080" algn="ctr"/>
            <a:endParaRPr lang="ru-RU" sz="2400" spc="-5" dirty="0" smtClean="0"/>
          </a:p>
          <a:p>
            <a:pPr marL="99695" marR="5080" algn="ctr"/>
            <a:endParaRPr lang="ru-RU" sz="2400" spc="-5" dirty="0" smtClean="0"/>
          </a:p>
          <a:p>
            <a:pPr marL="99695" marR="5080" algn="ctr"/>
            <a:r>
              <a:rPr lang="ru-RU" sz="2400" spc="-5" dirty="0" smtClean="0"/>
              <a:t>по  </a:t>
            </a:r>
            <a:r>
              <a:rPr lang="ru-RU" sz="2400" spc="-10" dirty="0" smtClean="0"/>
              <a:t>проекту </a:t>
            </a:r>
            <a:r>
              <a:rPr lang="ru-RU" sz="2400" spc="-40" dirty="0" smtClean="0"/>
              <a:t>бюджета</a:t>
            </a:r>
          </a:p>
          <a:p>
            <a:pPr marL="99695" marR="5080" algn="ctr">
              <a:lnSpc>
                <a:spcPct val="100000"/>
              </a:lnSpc>
            </a:pPr>
            <a:r>
              <a:rPr lang="ru-RU" sz="2400" spc="-40" dirty="0" smtClean="0"/>
              <a:t>муниципального образования Кондинский район на 2018 год и на плановый период 2019 и 2020 годов</a:t>
            </a:r>
            <a:endParaRPr lang="ru-RU" sz="2400" spc="-80" dirty="0" smtClean="0"/>
          </a:p>
          <a:p>
            <a:pPr marL="99695" marR="5080" algn="ctr">
              <a:lnSpc>
                <a:spcPct val="100000"/>
              </a:lnSpc>
            </a:pPr>
            <a:endParaRPr lang="ru-RU" spc="-40" dirty="0" smtClean="0"/>
          </a:p>
        </p:txBody>
      </p:sp>
      <p:sp>
        <p:nvSpPr>
          <p:cNvPr id="11" name="object 11"/>
          <p:cNvSpPr txBox="1"/>
          <p:nvPr/>
        </p:nvSpPr>
        <p:spPr>
          <a:xfrm>
            <a:off x="6324600" y="5257800"/>
            <a:ext cx="254889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>
              <a:lnSpc>
                <a:spcPct val="100000"/>
              </a:lnSpc>
            </a:pPr>
            <a:r>
              <a:rPr lang="ru-RU" sz="1400" b="1" spc="-5" dirty="0" smtClean="0">
                <a:latin typeface="Times New Roman"/>
                <a:cs typeface="Times New Roman"/>
              </a:rPr>
              <a:t>Комитет по финансам и налоговой политике администрации Кондинского района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1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600" marR="5080" indent="-2510790" algn="ctr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безвозмездных поступлений в бюджет  Кондинского района на 2016 – 2020 годы  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0" y="990600"/>
          <a:ext cx="8991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/>
              <a:t>Объем Дорожного</a:t>
            </a:r>
            <a:r>
              <a:rPr sz="2400" spc="-15" dirty="0" smtClean="0"/>
              <a:t> </a:t>
            </a:r>
            <a:r>
              <a:rPr lang="ru-RU" sz="2400" spc="-10" dirty="0" smtClean="0"/>
              <a:t>фонда</a:t>
            </a:r>
            <a:r>
              <a:rPr sz="2400" spc="-10" dirty="0" smtClean="0"/>
              <a:t> </a:t>
            </a:r>
            <a:r>
              <a:rPr lang="ru-RU" sz="2400" spc="-5" dirty="0" smtClean="0"/>
              <a:t>муниципального образования Кондинский район на 2016 -2020 годы</a:t>
            </a:r>
            <a:endParaRPr sz="2400" dirty="0"/>
          </a:p>
        </p:txBody>
      </p:sp>
      <p:sp>
        <p:nvSpPr>
          <p:cNvPr id="26" name="object 26"/>
          <p:cNvSpPr/>
          <p:nvPr/>
        </p:nvSpPr>
        <p:spPr>
          <a:xfrm>
            <a:off x="75586" y="838200"/>
            <a:ext cx="2667614" cy="518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971801" y="838200"/>
          <a:ext cx="6019799" cy="4827175"/>
        </p:xfrm>
        <a:graphic>
          <a:graphicData uri="http://schemas.openxmlformats.org/drawingml/2006/table">
            <a:tbl>
              <a:tblPr/>
              <a:tblGrid>
                <a:gridCol w="1429834"/>
                <a:gridCol w="917993"/>
                <a:gridCol w="917993"/>
                <a:gridCol w="917993"/>
                <a:gridCol w="917993"/>
                <a:gridCol w="917993"/>
              </a:tblGrid>
              <a:tr h="8073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Источник формирования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2016 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год (факт) 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год (утвержденный план)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7988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Акцизы на нефтепродукты,  тыс.рублей 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62 685,9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8 015,1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8 745,8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8 522,1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018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Субсидии из окружного бюджета, </a:t>
                      </a:r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тыс.рублей 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248 309,1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98 314,4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156 569,2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212 269,2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161 920,1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305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Иные источники, предусмотренные действующим законодательством Российской Федерации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2 857,6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5 174,5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225,4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2 426,2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Итого, тыс.рублей 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313 852,6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103 488,9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164 809,7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223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441,2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170 442,2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/>
              <a:t>Использование </a:t>
            </a:r>
            <a:r>
              <a:rPr lang="ru-RU" sz="2400" spc="-15" dirty="0" smtClean="0"/>
              <a:t>дорожного фонда</a:t>
            </a:r>
            <a:r>
              <a:rPr sz="2400" spc="-10" dirty="0" smtClean="0"/>
              <a:t> </a:t>
            </a:r>
            <a:r>
              <a:rPr lang="ru-RU" sz="2400" spc="-5" dirty="0" smtClean="0"/>
              <a:t>муниципального образования Кондинский район</a:t>
            </a:r>
            <a:endParaRPr sz="2400" dirty="0"/>
          </a:p>
        </p:txBody>
      </p:sp>
      <p:sp>
        <p:nvSpPr>
          <p:cNvPr id="15" name="object 15"/>
          <p:cNvSpPr/>
          <p:nvPr/>
        </p:nvSpPr>
        <p:spPr>
          <a:xfrm>
            <a:off x="3058795" y="1066800"/>
            <a:ext cx="5856605" cy="5410200"/>
          </a:xfrm>
          <a:custGeom>
            <a:avLst/>
            <a:gdLst/>
            <a:ahLst/>
            <a:cxnLst/>
            <a:rect l="l" t="t" r="r" b="b"/>
            <a:pathLst>
              <a:path w="4987925" h="906144">
                <a:moveTo>
                  <a:pt x="0" y="150875"/>
                </a:moveTo>
                <a:lnTo>
                  <a:pt x="7693" y="103193"/>
                </a:lnTo>
                <a:lnTo>
                  <a:pt x="29114" y="61776"/>
                </a:lnTo>
                <a:lnTo>
                  <a:pt x="61776" y="29114"/>
                </a:lnTo>
                <a:lnTo>
                  <a:pt x="103193" y="7693"/>
                </a:lnTo>
                <a:lnTo>
                  <a:pt x="150875" y="0"/>
                </a:lnTo>
                <a:lnTo>
                  <a:pt x="4836540" y="0"/>
                </a:lnTo>
                <a:lnTo>
                  <a:pt x="4884285" y="7693"/>
                </a:lnTo>
                <a:lnTo>
                  <a:pt x="4925739" y="29114"/>
                </a:lnTo>
                <a:lnTo>
                  <a:pt x="4958421" y="61776"/>
                </a:lnTo>
                <a:lnTo>
                  <a:pt x="4979849" y="103193"/>
                </a:lnTo>
                <a:lnTo>
                  <a:pt x="4987544" y="150875"/>
                </a:lnTo>
                <a:lnTo>
                  <a:pt x="4987544" y="754634"/>
                </a:lnTo>
                <a:lnTo>
                  <a:pt x="4979849" y="802378"/>
                </a:lnTo>
                <a:lnTo>
                  <a:pt x="4958421" y="843832"/>
                </a:lnTo>
                <a:lnTo>
                  <a:pt x="4925739" y="876514"/>
                </a:lnTo>
                <a:lnTo>
                  <a:pt x="4884285" y="897942"/>
                </a:lnTo>
                <a:lnTo>
                  <a:pt x="4836540" y="905637"/>
                </a:lnTo>
                <a:lnTo>
                  <a:pt x="150875" y="905637"/>
                </a:lnTo>
                <a:lnTo>
                  <a:pt x="103193" y="897942"/>
                </a:lnTo>
                <a:lnTo>
                  <a:pt x="61776" y="876514"/>
                </a:lnTo>
                <a:lnTo>
                  <a:pt x="29114" y="843832"/>
                </a:lnTo>
                <a:lnTo>
                  <a:pt x="7693" y="802378"/>
                </a:lnTo>
                <a:lnTo>
                  <a:pt x="0" y="754634"/>
                </a:lnTo>
                <a:lnTo>
                  <a:pt x="0" y="150875"/>
                </a:lnTo>
                <a:close/>
              </a:path>
            </a:pathLst>
          </a:custGeom>
          <a:blipFill>
            <a:blip r:embed="rId5" cstate="print"/>
            <a:tile tx="0" ty="0" sx="100000" sy="100000" flip="none" algn="tl"/>
          </a:blipFill>
          <a:ln w="9525">
            <a:solidFill>
              <a:srgbClr val="64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49600" y="1371600"/>
            <a:ext cx="4792980" cy="370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6300"/>
              </a:lnSpc>
            </a:pPr>
            <a:endParaRPr lang="ru-RU" sz="1400" dirty="0" smtClean="0"/>
          </a:p>
          <a:p>
            <a:pPr marL="12700" marR="5080" algn="ctr">
              <a:lnSpc>
                <a:spcPct val="86300"/>
              </a:lnSpc>
            </a:pPr>
            <a:endParaRPr lang="ru-RU" sz="1400" dirty="0" smtClean="0"/>
          </a:p>
        </p:txBody>
      </p:sp>
      <p:sp>
        <p:nvSpPr>
          <p:cNvPr id="26" name="object 26"/>
          <p:cNvSpPr/>
          <p:nvPr/>
        </p:nvSpPr>
        <p:spPr>
          <a:xfrm>
            <a:off x="304800" y="1066800"/>
            <a:ext cx="2590800" cy="449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3200400" y="1371600"/>
            <a:ext cx="5410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Дорожный фонд используется для финансового обеспечения дорожной деятельности в отношении автомобильных дорог общего пользования местного значения Кондинского района, а также предоставления межбюджетных трансфертов бюджетам муниципальных образований Кондинского района на финансовое обеспечение дорожной деятельности в отношении автомобильных дорог общего пользования местного значения поселения.</a:t>
            </a:r>
          </a:p>
          <a:p>
            <a:pPr indent="26828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2018-2020 годы в бюджете Кондинского района предусмотрены средства на:</a:t>
            </a:r>
          </a:p>
          <a:p>
            <a:pPr indent="268288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268288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268288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429000" y="4114800"/>
          <a:ext cx="5029201" cy="179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812"/>
                <a:gridCol w="2300241"/>
                <a:gridCol w="2061148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Год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Строительство подъездных автомобильных дорог общего пользования местного значения (тыс. рублей)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Реализацию мероприятий по устойчивому развитию сельских территорий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41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164 809,7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2941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20 863,3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8 366,8</a:t>
                      </a:r>
                      <a:endParaRPr lang="ru-RU" sz="1200" dirty="0"/>
                    </a:p>
                  </a:txBody>
                  <a:tcPr/>
                </a:tc>
              </a:tr>
              <a:tr h="2941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202 577,9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162 075,4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/>
        </p:nvSpPr>
        <p:spPr>
          <a:xfrm>
            <a:off x="1" y="0"/>
            <a:ext cx="9143999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152400" y="1219200"/>
          <a:ext cx="8839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bject 5"/>
          <p:cNvSpPr txBox="1">
            <a:spLocks/>
          </p:cNvSpPr>
          <p:nvPr/>
        </p:nvSpPr>
        <p:spPr>
          <a:xfrm>
            <a:off x="914400" y="-17780"/>
            <a:ext cx="7900542" cy="553741"/>
          </a:xfrm>
          <a:prstGeom prst="rect">
            <a:avLst/>
          </a:prstGeom>
        </p:spPr>
        <p:txBody>
          <a:bodyPr vert="horz" wrap="square" lIns="0" tIns="182626" rIns="0" bIns="0" rtlCol="0">
            <a:spAutoFit/>
          </a:bodyPr>
          <a:lstStyle/>
          <a:p>
            <a:pPr marL="171958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Программный</a:t>
            </a:r>
            <a:r>
              <a:rPr kumimoji="0" lang="ru-RU" sz="2400" b="1" i="0" u="none" strike="noStrike" kern="0" cap="none" spc="-5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бюджет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3703" y="28955"/>
            <a:ext cx="790955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1600" y="-228600"/>
            <a:ext cx="7772400" cy="562205"/>
          </a:xfrm>
          <a:prstGeom prst="rect">
            <a:avLst/>
          </a:prstGeom>
        </p:spPr>
        <p:txBody>
          <a:bodyPr vert="horz" wrap="square" lIns="0" tIns="191008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/>
              <a:t>Повышение оплаты труда</a:t>
            </a:r>
            <a:endParaRPr sz="2400" dirty="0"/>
          </a:p>
        </p:txBody>
      </p:sp>
      <p:pic>
        <p:nvPicPr>
          <p:cNvPr id="65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0" name="AutoShape 2" descr="http://www.rabochy-put.ru/upload/iblock/96f/3712311170ff12207cae056ea01bd145078b3e7d24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852" name="Picture 4" descr="C:\Users\02-2211\Desktop\Поделки\деньги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66800"/>
            <a:ext cx="9144000" cy="5775959"/>
          </a:xfrm>
          <a:prstGeom prst="rect">
            <a:avLst/>
          </a:prstGeom>
          <a:noFill/>
        </p:spPr>
      </p:pic>
      <p:sp>
        <p:nvSpPr>
          <p:cNvPr id="7" name="object 7"/>
          <p:cNvSpPr/>
          <p:nvPr/>
        </p:nvSpPr>
        <p:spPr>
          <a:xfrm>
            <a:off x="609600" y="990600"/>
            <a:ext cx="8001000" cy="190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8200" y="1219200"/>
            <a:ext cx="7523378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b="1" dirty="0" smtClean="0"/>
              <a:t>2018 год – это год завершения реализации положений указов Президента Российской Федерации от 2012 года в части обеспечения достижения целевых показателей повышения оплаты труда по отдельным категориям работников социальной сферы, выполнение соответствующих обязательств должно осуществляться в приоритетном порядке.</a:t>
            </a:r>
            <a:endParaRPr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bject 7"/>
          <p:cNvSpPr/>
          <p:nvPr/>
        </p:nvSpPr>
        <p:spPr>
          <a:xfrm>
            <a:off x="533400" y="3886200"/>
            <a:ext cx="8001000" cy="152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8"/>
          <p:cNvSpPr txBox="1"/>
          <p:nvPr/>
        </p:nvSpPr>
        <p:spPr>
          <a:xfrm>
            <a:off x="990600" y="4038600"/>
            <a:ext cx="7523378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b="1" dirty="0" smtClean="0"/>
              <a:t>В целях повышения реальных доходов населения планируется также повышение оплаты труда на прогнозный уровень инфляции работников, не попадающих под действие указов Президента Российской Федерации от 2012 года.</a:t>
            </a:r>
            <a:endParaRPr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bject 55"/>
          <p:cNvSpPr/>
          <p:nvPr/>
        </p:nvSpPr>
        <p:spPr>
          <a:xfrm>
            <a:off x="7315200" y="4953000"/>
            <a:ext cx="1600200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60"/>
          <p:cNvSpPr txBox="1"/>
          <p:nvPr/>
        </p:nvSpPr>
        <p:spPr>
          <a:xfrm rot="10800000" flipH="1" flipV="1">
            <a:off x="7620000" y="5098989"/>
            <a:ext cx="990600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Рост до 4 %</a:t>
            </a:r>
            <a:endParaRPr sz="2400" dirty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3" name="object 55"/>
          <p:cNvSpPr/>
          <p:nvPr/>
        </p:nvSpPr>
        <p:spPr>
          <a:xfrm>
            <a:off x="228600" y="4876800"/>
            <a:ext cx="4191000" cy="167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60"/>
          <p:cNvSpPr txBox="1"/>
          <p:nvPr/>
        </p:nvSpPr>
        <p:spPr>
          <a:xfrm rot="10800000" flipH="1" flipV="1">
            <a:off x="990600" y="5295900"/>
            <a:ext cx="3124200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Объем финансирования на 2018 год</a:t>
            </a:r>
          </a:p>
          <a:p>
            <a:pPr algn="ctr">
              <a:lnSpc>
                <a:spcPts val="25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38,3 млн.рублей</a:t>
            </a:r>
            <a:endParaRPr sz="2000" b="1" dirty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7" name="object 55"/>
          <p:cNvSpPr/>
          <p:nvPr/>
        </p:nvSpPr>
        <p:spPr>
          <a:xfrm>
            <a:off x="4343400" y="2514600"/>
            <a:ext cx="4648200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ts val="2500"/>
              </a:lnSpc>
            </a:pPr>
            <a:endParaRPr lang="ru-RU" b="1" spc="-5" dirty="0" smtClean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ts val="2500"/>
              </a:lnSpc>
            </a:pP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Объем финансирования на 2018 год</a:t>
            </a:r>
          </a:p>
          <a:p>
            <a:pPr algn="ctr">
              <a:lnSpc>
                <a:spcPts val="25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210,2 млн.рублей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>
            <a:off x="1" y="0"/>
            <a:ext cx="9143999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1" y="0"/>
            <a:ext cx="73914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0" algn="ctr">
              <a:lnSpc>
                <a:spcPct val="100000"/>
              </a:lnSpc>
            </a:pPr>
            <a:r>
              <a:rPr sz="2400" spc="-20" dirty="0"/>
              <a:t>Структура </a:t>
            </a:r>
            <a:r>
              <a:rPr sz="2400" spc="-55" dirty="0"/>
              <a:t>расходов</a:t>
            </a:r>
            <a:r>
              <a:rPr sz="2400" spc="-60" dirty="0"/>
              <a:t> </a:t>
            </a:r>
            <a:r>
              <a:rPr sz="2400" spc="-40" dirty="0"/>
              <a:t>бюджета</a:t>
            </a:r>
            <a:endParaRPr sz="2400" dirty="0"/>
          </a:p>
        </p:txBody>
      </p:sp>
      <p:sp>
        <p:nvSpPr>
          <p:cNvPr id="45" name="object 45"/>
          <p:cNvSpPr/>
          <p:nvPr/>
        </p:nvSpPr>
        <p:spPr>
          <a:xfrm>
            <a:off x="3037332" y="1277111"/>
            <a:ext cx="539495" cy="757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152400" y="1143000"/>
          <a:ext cx="8991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bject 3"/>
          <p:cNvSpPr/>
          <p:nvPr/>
        </p:nvSpPr>
        <p:spPr>
          <a:xfrm>
            <a:off x="1" y="0"/>
            <a:ext cx="9143999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49"/>
          <p:cNvSpPr/>
          <p:nvPr/>
        </p:nvSpPr>
        <p:spPr>
          <a:xfrm>
            <a:off x="7772400" y="42672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bject 43"/>
          <p:cNvSpPr/>
          <p:nvPr/>
        </p:nvSpPr>
        <p:spPr>
          <a:xfrm>
            <a:off x="7772400" y="1828800"/>
            <a:ext cx="1371600" cy="990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43"/>
          <p:cNvSpPr/>
          <p:nvPr/>
        </p:nvSpPr>
        <p:spPr>
          <a:xfrm>
            <a:off x="6629400" y="1828800"/>
            <a:ext cx="1371600" cy="990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/>
          <p:cNvSpPr/>
          <p:nvPr/>
        </p:nvSpPr>
        <p:spPr>
          <a:xfrm>
            <a:off x="7772400" y="5410200"/>
            <a:ext cx="13716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55"/>
          <p:cNvSpPr/>
          <p:nvPr/>
        </p:nvSpPr>
        <p:spPr>
          <a:xfrm>
            <a:off x="6664656" y="5451144"/>
            <a:ext cx="15240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49"/>
          <p:cNvSpPr/>
          <p:nvPr/>
        </p:nvSpPr>
        <p:spPr>
          <a:xfrm>
            <a:off x="6629400" y="42672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object 49"/>
          <p:cNvSpPr/>
          <p:nvPr/>
        </p:nvSpPr>
        <p:spPr>
          <a:xfrm>
            <a:off x="5410200" y="42672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49"/>
          <p:cNvSpPr/>
          <p:nvPr/>
        </p:nvSpPr>
        <p:spPr>
          <a:xfrm>
            <a:off x="7772400" y="31242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object 49"/>
          <p:cNvSpPr/>
          <p:nvPr/>
        </p:nvSpPr>
        <p:spPr>
          <a:xfrm>
            <a:off x="6553200" y="31242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02168" y="22859"/>
            <a:ext cx="790955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8485885" cy="556306"/>
          </a:xfrm>
          <a:prstGeom prst="rect">
            <a:avLst/>
          </a:prstGeom>
        </p:spPr>
        <p:txBody>
          <a:bodyPr vert="horz" wrap="square" lIns="0" tIns="185166" rIns="0" bIns="0" rtlCol="0">
            <a:spAutoFit/>
          </a:bodyPr>
          <a:lstStyle/>
          <a:p>
            <a:pPr marL="85725" algn="ctr">
              <a:lnSpc>
                <a:spcPct val="100000"/>
              </a:lnSpc>
            </a:pPr>
            <a:r>
              <a:rPr lang="ru-RU" sz="2400" spc="-25" dirty="0" smtClean="0"/>
              <a:t>       </a:t>
            </a:r>
            <a:r>
              <a:rPr sz="2400" spc="-25" dirty="0" err="1" smtClean="0"/>
              <a:t>Общегосударственные</a:t>
            </a:r>
            <a:r>
              <a:rPr sz="2400" spc="-55" dirty="0" smtClean="0"/>
              <a:t> </a:t>
            </a:r>
            <a:r>
              <a:rPr sz="2400" spc="-5" dirty="0"/>
              <a:t>вопросы</a:t>
            </a:r>
            <a:endParaRPr sz="2400" dirty="0"/>
          </a:p>
        </p:txBody>
      </p:sp>
      <p:sp>
        <p:nvSpPr>
          <p:cNvPr id="7" name="object 7"/>
          <p:cNvSpPr/>
          <p:nvPr/>
        </p:nvSpPr>
        <p:spPr>
          <a:xfrm>
            <a:off x="0" y="990600"/>
            <a:ext cx="9372600" cy="8732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2152" y="1042416"/>
            <a:ext cx="647700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8600" y="990600"/>
            <a:ext cx="86106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год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348,9</a:t>
            </a: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млн.</a:t>
            </a:r>
            <a:r>
              <a:rPr sz="2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рублей,      2019 год – 304,5 млн.рублей, 2020 год – 330,8млн.рублей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80631" y="1042416"/>
            <a:ext cx="557783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6403" y="1839467"/>
            <a:ext cx="4539997" cy="11323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95400" y="1981200"/>
            <a:ext cx="4267200" cy="635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86300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Обеспечение 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полномочий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 реализация  деятельности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органов местного  самоуправления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66259" y="2337816"/>
            <a:ext cx="31546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62427" y="3631691"/>
            <a:ext cx="240792" cy="3322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201" y="4267201"/>
            <a:ext cx="5029200" cy="111556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55491" y="4456176"/>
            <a:ext cx="316991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 rot="10800000" flipV="1">
            <a:off x="990600" y="4449449"/>
            <a:ext cx="4267200" cy="635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905" algn="just">
              <a:lnSpc>
                <a:spcPct val="86300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Обеспечение деятельности МКУ "Единая дежурно-диспетчерская служба Кондинского района"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407152" y="4876800"/>
            <a:ext cx="31546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90600" y="5486400"/>
            <a:ext cx="4460748" cy="10332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600201" y="5638800"/>
            <a:ext cx="370332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Резервный</a:t>
            </a:r>
            <a:r>
              <a:rPr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фонд администрации Кондинского района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ts val="1789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783835" y="6018276"/>
            <a:ext cx="31546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8600" y="5410200"/>
            <a:ext cx="1371600" cy="1219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10200" y="1828800"/>
            <a:ext cx="1371600" cy="990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44256" y="2103120"/>
            <a:ext cx="298703" cy="4160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638800" y="19812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231,9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225028" y="2339339"/>
            <a:ext cx="288035" cy="4038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80831" y="4803647"/>
            <a:ext cx="288035" cy="4038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10200" y="5486400"/>
            <a:ext cx="16002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38516" y="5654040"/>
            <a:ext cx="484631" cy="68275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153400" y="5715000"/>
            <a:ext cx="537972" cy="5760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 rot="10800000" flipH="1" flipV="1">
            <a:off x="5722960" y="5562600"/>
            <a:ext cx="9906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</a:t>
            </a:r>
            <a:r>
              <a:rPr sz="2800" b="1" spc="-5" dirty="0" smtClean="0">
                <a:latin typeface="Times New Roman"/>
                <a:cs typeface="Times New Roman"/>
              </a:rPr>
              <a:t>,</a:t>
            </a:r>
            <a:r>
              <a:rPr lang="ru-RU" sz="2800" b="1" spc="-5" dirty="0" smtClean="0">
                <a:latin typeface="Times New Roman"/>
                <a:cs typeface="Times New Roman"/>
              </a:rPr>
              <a:t>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185404" y="6050279"/>
            <a:ext cx="288035" cy="4038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32419" y="3172967"/>
            <a:ext cx="635507" cy="68275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631179" y="3718559"/>
            <a:ext cx="275844" cy="3840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867400" y="4038600"/>
            <a:ext cx="278891" cy="3870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Picture 5" descr="Герб-3вариант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object 49"/>
          <p:cNvSpPr/>
          <p:nvPr/>
        </p:nvSpPr>
        <p:spPr>
          <a:xfrm>
            <a:off x="5410200" y="31242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object 28"/>
          <p:cNvSpPr/>
          <p:nvPr/>
        </p:nvSpPr>
        <p:spPr>
          <a:xfrm>
            <a:off x="533400" y="3124200"/>
            <a:ext cx="5029200" cy="990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065" marR="5080" indent="1905" algn="just">
              <a:lnSpc>
                <a:spcPct val="86300"/>
              </a:lnSpc>
            </a:pPr>
            <a:r>
              <a:rPr lang="ru-RU" sz="14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 </a:t>
            </a:r>
          </a:p>
          <a:p>
            <a:pPr marL="269875" marR="5080" indent="1588" algn="just">
              <a:lnSpc>
                <a:spcPct val="86300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Обеспечение деятельности МКУ</a:t>
            </a:r>
          </a:p>
          <a:p>
            <a:pPr marL="269875" marR="5080" indent="1588" algn="just">
              <a:lnSpc>
                <a:spcPct val="86300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"Управление  МТО ОМС Кондинского района"</a:t>
            </a: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13313" name="Picture 1" descr="Z:\ОТДЕЛ БЮДЖЕТНОГО ПЛАНИРОВАНИЯ\Бюджет 2016\публичные слушания\_39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6200" y="1905000"/>
            <a:ext cx="1371600" cy="914400"/>
          </a:xfrm>
          <a:prstGeom prst="rect">
            <a:avLst/>
          </a:prstGeom>
          <a:noFill/>
        </p:spPr>
      </p:pic>
      <p:sp>
        <p:nvSpPr>
          <p:cNvPr id="81" name="object 60"/>
          <p:cNvSpPr txBox="1"/>
          <p:nvPr/>
        </p:nvSpPr>
        <p:spPr>
          <a:xfrm rot="10800000" flipH="1" flipV="1">
            <a:off x="6934200" y="5540992"/>
            <a:ext cx="9906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</a:t>
            </a:r>
            <a:r>
              <a:rPr sz="2800" b="1" spc="-5" dirty="0" smtClean="0">
                <a:latin typeface="Times New Roman"/>
                <a:cs typeface="Times New Roman"/>
              </a:rPr>
              <a:t>,</a:t>
            </a:r>
            <a:r>
              <a:rPr lang="ru-RU" sz="2800" b="1" spc="-5" dirty="0" smtClean="0">
                <a:latin typeface="Times New Roman"/>
                <a:cs typeface="Times New Roman"/>
              </a:rPr>
              <a:t>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2" name="object 60"/>
          <p:cNvSpPr txBox="1"/>
          <p:nvPr/>
        </p:nvSpPr>
        <p:spPr>
          <a:xfrm rot="10800000" flipH="1" flipV="1">
            <a:off x="8001000" y="5562600"/>
            <a:ext cx="9906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</a:t>
            </a:r>
            <a:r>
              <a:rPr sz="2800" b="1" spc="-5" dirty="0" smtClean="0">
                <a:latin typeface="Times New Roman"/>
                <a:cs typeface="Times New Roman"/>
              </a:rPr>
              <a:t>,</a:t>
            </a:r>
            <a:r>
              <a:rPr lang="ru-RU" sz="2800" b="1" spc="-5" dirty="0" smtClean="0">
                <a:latin typeface="Times New Roman"/>
                <a:cs typeface="Times New Roman"/>
              </a:rPr>
              <a:t>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6" name="object 47"/>
          <p:cNvSpPr txBox="1"/>
          <p:nvPr/>
        </p:nvSpPr>
        <p:spPr>
          <a:xfrm>
            <a:off x="8001000" y="32004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84,6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9" name="object 47"/>
          <p:cNvSpPr txBox="1"/>
          <p:nvPr/>
        </p:nvSpPr>
        <p:spPr>
          <a:xfrm>
            <a:off x="6781800" y="32004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84,6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0" name="object 47"/>
          <p:cNvSpPr txBox="1"/>
          <p:nvPr/>
        </p:nvSpPr>
        <p:spPr>
          <a:xfrm>
            <a:off x="5638800" y="32004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105,7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1" name="object 47"/>
          <p:cNvSpPr txBox="1"/>
          <p:nvPr/>
        </p:nvSpPr>
        <p:spPr>
          <a:xfrm>
            <a:off x="8001000" y="43434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8,3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3" name="object 47"/>
          <p:cNvSpPr txBox="1"/>
          <p:nvPr/>
        </p:nvSpPr>
        <p:spPr>
          <a:xfrm>
            <a:off x="6858000" y="43434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8,3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4" name="object 47"/>
          <p:cNvSpPr txBox="1"/>
          <p:nvPr/>
        </p:nvSpPr>
        <p:spPr>
          <a:xfrm>
            <a:off x="5562600" y="43434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10,3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5" name="object 47"/>
          <p:cNvSpPr txBox="1"/>
          <p:nvPr/>
        </p:nvSpPr>
        <p:spPr>
          <a:xfrm>
            <a:off x="8001000" y="19812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237,0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7" name="object 47"/>
          <p:cNvSpPr txBox="1"/>
          <p:nvPr/>
        </p:nvSpPr>
        <p:spPr>
          <a:xfrm>
            <a:off x="6858000" y="19812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210,7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4" name="object 47"/>
          <p:cNvSpPr txBox="1"/>
          <p:nvPr/>
        </p:nvSpPr>
        <p:spPr>
          <a:xfrm>
            <a:off x="5486400" y="1524000"/>
            <a:ext cx="12179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2018 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0" name="object 47"/>
          <p:cNvSpPr txBox="1"/>
          <p:nvPr/>
        </p:nvSpPr>
        <p:spPr>
          <a:xfrm>
            <a:off x="6781800" y="1524000"/>
            <a:ext cx="12179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2019 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1" name="object 47"/>
          <p:cNvSpPr txBox="1"/>
          <p:nvPr/>
        </p:nvSpPr>
        <p:spPr>
          <a:xfrm>
            <a:off x="7926070" y="1524000"/>
            <a:ext cx="12179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2020 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057" y="-17780"/>
            <a:ext cx="84858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400" dirty="0" smtClean="0"/>
              <a:t>«Развитие муниципальной службы в муниципальном образовании Кондинский район»</a:t>
            </a:r>
            <a:endParaRPr sz="24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343400" y="1371600"/>
            <a:ext cx="4648200" cy="14478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Цель программы – повышение эффективности муниципальной службы в Кондинском районе.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45828322"/>
              </p:ext>
            </p:extLst>
          </p:nvPr>
        </p:nvGraphicFramePr>
        <p:xfrm>
          <a:off x="304799" y="2971800"/>
          <a:ext cx="8534399" cy="3448567"/>
        </p:xfrm>
        <a:graphic>
          <a:graphicData uri="http://schemas.openxmlformats.org/drawingml/2006/table">
            <a:tbl>
              <a:tblPr/>
              <a:tblGrid>
                <a:gridCol w="3679567"/>
                <a:gridCol w="1026006"/>
                <a:gridCol w="1026006"/>
                <a:gridCol w="974020"/>
                <a:gridCol w="233890"/>
                <a:gridCol w="680510"/>
                <a:gridCol w="143676"/>
                <a:gridCol w="770724"/>
              </a:tblGrid>
              <a:tr h="17450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9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Базовый показатель на начало реализации программы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проект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доли органов местного самоуправления муниципального образования Кондинский район, в которых в результате проведенного мониторинга установлено соответствие нормативных правовых актов требованиям законодательства, </a:t>
                      </a:r>
                    </a:p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72,7% к 2020 году.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9,1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18,2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36,4</a:t>
                      </a:r>
                    </a:p>
                    <a:p>
                      <a:pPr algn="ctr" fontAlgn="b"/>
                      <a:endParaRPr lang="ru-RU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54,5</a:t>
                      </a:r>
                    </a:p>
                    <a:p>
                      <a:pPr algn="ctr"/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72,7</a:t>
                      </a:r>
                    </a:p>
                    <a:p>
                      <a:pPr algn="ctr"/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доли муниципальных служащих, соблюдающих ограничения и запреты, требования </a:t>
                      </a:r>
                    </a:p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 служебному поведению, с 91,2 до 97,9 %.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91,2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96,4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96,8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97,4</a:t>
                      </a: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97,9</a:t>
                      </a: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20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Сохранение доли муниципальных служащих Кондинского района, прошедших обучение по программам дополнительного профессионального образования от общей потребности, %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D:\ОТКАТ\Desktop\доклад на аппаратку\материалы\8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8954">
            <a:off x="1442414" y="803023"/>
            <a:ext cx="1495095" cy="2197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8115" y="0"/>
            <a:ext cx="84858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400" dirty="0" smtClean="0"/>
              <a:t>«Развитие муниципальной службы в муниципальном образовании Кондинский район»</a:t>
            </a:r>
            <a:endParaRPr sz="24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997414"/>
              </p:ext>
            </p:extLst>
          </p:nvPr>
        </p:nvGraphicFramePr>
        <p:xfrm>
          <a:off x="142843" y="2604774"/>
          <a:ext cx="8858311" cy="4024626"/>
        </p:xfrm>
        <a:graphic>
          <a:graphicData uri="http://schemas.openxmlformats.org/drawingml/2006/table">
            <a:tbl>
              <a:tblPr/>
              <a:tblGrid>
                <a:gridCol w="3788615"/>
                <a:gridCol w="1083761"/>
                <a:gridCol w="1083761"/>
                <a:gridCol w="1250728"/>
                <a:gridCol w="853401"/>
                <a:gridCol w="798045"/>
              </a:tblGrid>
              <a:tr h="27771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8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Базовый показатель на начало реализации программы</a:t>
                      </a:r>
                    </a:p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проект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3544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586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муниципальных служащих, принявших </a:t>
                      </a:r>
                    </a:p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участие в тематических семинарах, %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316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количества участников мероприятий, направленных на повышение уровня открытости и престижа муниципальной службы, чел.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965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количества граждан, получивших дополнительное пенсионное обеспечение чел.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65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73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74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75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76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850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муниципальных служащих, прошедших диспансеризацию, от общей потребности, %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316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выплаченных объемов денежного содержания, прочих и иных выплат от запланированных </a:t>
                      </a:r>
                    </a:p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 выплате, %.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Кадр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838200"/>
            <a:ext cx="3733800" cy="1894904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658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0" y="0"/>
            <a:ext cx="9144000" cy="2438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0" y="6172200"/>
            <a:ext cx="9144000" cy="8667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613" y="0"/>
            <a:ext cx="8486775" cy="830997"/>
          </a:xfrm>
        </p:spPr>
        <p:txBody>
          <a:bodyPr/>
          <a:lstStyle/>
          <a:p>
            <a:pPr marL="1079500" eaLnBrk="1" hangingPunct="1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«Социально-экономическое развитие коренных малочисленных народов Севера Кондинского района  на 2017-2020 годы»</a:t>
            </a:r>
          </a:p>
        </p:txBody>
      </p:sp>
      <p:sp>
        <p:nvSpPr>
          <p:cNvPr id="4101" name="object 7"/>
          <p:cNvSpPr>
            <a:spLocks noChangeArrowheads="1"/>
          </p:cNvSpPr>
          <p:nvPr/>
        </p:nvSpPr>
        <p:spPr bwMode="auto">
          <a:xfrm>
            <a:off x="0" y="5943600"/>
            <a:ext cx="9144000" cy="11207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2" name="object 22"/>
          <p:cNvSpPr txBox="1">
            <a:spLocks noChangeArrowheads="1"/>
          </p:cNvSpPr>
          <p:nvPr/>
        </p:nvSpPr>
        <p:spPr bwMode="auto">
          <a:xfrm>
            <a:off x="2936875" y="4021138"/>
            <a:ext cx="738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marL="12700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object 25"/>
          <p:cNvSpPr txBox="1">
            <a:spLocks noChangeArrowheads="1"/>
          </p:cNvSpPr>
          <p:nvPr/>
        </p:nvSpPr>
        <p:spPr bwMode="auto">
          <a:xfrm>
            <a:off x="1100138" y="3944938"/>
            <a:ext cx="68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738"/>
              </a:spcBef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738"/>
              </a:spcBef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52400" y="1219200"/>
            <a:ext cx="88392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E4507"/>
                </a:solidFill>
              </a:rPr>
              <a:t>Цель программы: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E4507"/>
                </a:solidFill>
              </a:rPr>
              <a:t>Создание условий для обеспечения устойчивого экономического развития коренных малочисленных народов Севера автономного округа, проживающих в Кондинском районе, на основе рационального природопользования, сохранения исконной среды обитания, на основе комплексного развития традиционных отраслей</a:t>
            </a:r>
            <a:endParaRPr lang="ru-RU" sz="1200" dirty="0">
              <a:solidFill>
                <a:srgbClr val="0E4507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/>
        </p:nvGraphicFramePr>
        <p:xfrm>
          <a:off x="3428999" y="3124201"/>
          <a:ext cx="5562601" cy="3447483"/>
        </p:xfrm>
        <a:graphic>
          <a:graphicData uri="http://schemas.openxmlformats.org/drawingml/2006/table">
            <a:tbl>
              <a:tblPr/>
              <a:tblGrid>
                <a:gridCol w="2472267"/>
                <a:gridCol w="562201"/>
                <a:gridCol w="596674"/>
                <a:gridCol w="721152"/>
                <a:gridCol w="505665"/>
                <a:gridCol w="95042"/>
                <a:gridCol w="609600"/>
              </a:tblGrid>
              <a:tr h="136075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0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2016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проект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038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13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пользователей территориями традиционного природопользования из числа коренных малочисленных народов и лиц, не относящихся к коренным малочисленным народам , но ведущих традиционные виды хозяйственной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деятельности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5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национальных общин и предприятий,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осуществляющих традиционное хозяйствование и занимающихся традиционными промыслами коренных малочисленных народов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698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граждан, прошедших обучение правилам безопасного обращения с оружием и проезда к месту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нахождения организации, имеющей право проводить подготовку лиц в целях изучения правил безопасного обращения с оружием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581400" y="2514600"/>
            <a:ext cx="838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3 807,00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24400" y="2514600"/>
            <a:ext cx="838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3 578,20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10400" y="2514600"/>
            <a:ext cx="838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3 738,40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7400" y="2514600"/>
            <a:ext cx="838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3 738,40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00" y="2514600"/>
            <a:ext cx="838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3 738,40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495800" y="2209800"/>
            <a:ext cx="6858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2017</a:t>
            </a:r>
            <a:endParaRPr lang="ru-RU" sz="1050" dirty="0"/>
          </a:p>
        </p:txBody>
      </p:sp>
      <p:sp>
        <p:nvSpPr>
          <p:cNvPr id="20" name="Овал 19"/>
          <p:cNvSpPr/>
          <p:nvPr/>
        </p:nvSpPr>
        <p:spPr>
          <a:xfrm>
            <a:off x="5638800" y="2209800"/>
            <a:ext cx="6858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2018</a:t>
            </a:r>
            <a:endParaRPr lang="ru-RU" sz="1000" dirty="0"/>
          </a:p>
        </p:txBody>
      </p:sp>
      <p:sp>
        <p:nvSpPr>
          <p:cNvPr id="21" name="Овал 20"/>
          <p:cNvSpPr/>
          <p:nvPr/>
        </p:nvSpPr>
        <p:spPr>
          <a:xfrm>
            <a:off x="6781800" y="2209800"/>
            <a:ext cx="6858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2019</a:t>
            </a:r>
            <a:endParaRPr lang="ru-RU" sz="1000" dirty="0"/>
          </a:p>
        </p:txBody>
      </p:sp>
      <p:sp>
        <p:nvSpPr>
          <p:cNvPr id="22" name="Овал 21"/>
          <p:cNvSpPr/>
          <p:nvPr/>
        </p:nvSpPr>
        <p:spPr>
          <a:xfrm>
            <a:off x="7924800" y="2209800"/>
            <a:ext cx="6858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2020</a:t>
            </a:r>
            <a:endParaRPr lang="ru-RU" sz="1050" dirty="0"/>
          </a:p>
        </p:txBody>
      </p:sp>
      <p:sp>
        <p:nvSpPr>
          <p:cNvPr id="23" name="Овал 22"/>
          <p:cNvSpPr/>
          <p:nvPr/>
        </p:nvSpPr>
        <p:spPr>
          <a:xfrm>
            <a:off x="3352800" y="2209800"/>
            <a:ext cx="6858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2016</a:t>
            </a:r>
            <a:endParaRPr lang="ru-RU" sz="1050" dirty="0"/>
          </a:p>
        </p:txBody>
      </p:sp>
      <p:pic>
        <p:nvPicPr>
          <p:cNvPr id="29" name="Рисунок 28" descr="Учинский музей. Священное место.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5105400"/>
            <a:ext cx="2840182" cy="1752600"/>
          </a:xfrm>
          <a:prstGeom prst="rect">
            <a:avLst/>
          </a:prstGeom>
        </p:spPr>
      </p:pic>
      <p:pic>
        <p:nvPicPr>
          <p:cNvPr id="27" name="Рисунок 26" descr="зал этнографи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" y="3581400"/>
            <a:ext cx="2628900" cy="1752600"/>
          </a:xfrm>
          <a:prstGeom prst="rect">
            <a:avLst/>
          </a:prstGeom>
        </p:spPr>
      </p:pic>
      <p:pic>
        <p:nvPicPr>
          <p:cNvPr id="28" name="Рисунок 27" descr="Изображение 00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2133600"/>
            <a:ext cx="1752600" cy="1774616"/>
          </a:xfrm>
          <a:prstGeom prst="rect">
            <a:avLst/>
          </a:prstGeom>
        </p:spPr>
      </p:pic>
      <p:sp>
        <p:nvSpPr>
          <p:cNvPr id="24" name="Номер слайда 2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58267" y="914400"/>
            <a:ext cx="8428533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b="1" i="1" dirty="0">
                <a:latin typeface="Times New Roman"/>
                <a:cs typeface="Times New Roman"/>
              </a:rPr>
              <a:t>В</a:t>
            </a:r>
            <a:r>
              <a:rPr sz="2000" b="1" i="1" spc="-8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соответствии: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sz="2000" b="1" i="1" dirty="0">
                <a:latin typeface="Times New Roman"/>
                <a:cs typeface="Times New Roman"/>
              </a:rPr>
              <a:t>статьей 28 </a:t>
            </a:r>
            <a:r>
              <a:rPr sz="2000" b="1" i="1" spc="-5" dirty="0">
                <a:latin typeface="Times New Roman"/>
                <a:cs typeface="Times New Roman"/>
              </a:rPr>
              <a:t>Федерального </a:t>
            </a:r>
            <a:r>
              <a:rPr sz="2000" b="1" i="1" spc="-10" dirty="0">
                <a:latin typeface="Times New Roman"/>
                <a:cs typeface="Times New Roman"/>
              </a:rPr>
              <a:t>закона </a:t>
            </a:r>
            <a:r>
              <a:rPr sz="2000" b="1" i="1" dirty="0">
                <a:latin typeface="Times New Roman"/>
                <a:cs typeface="Times New Roman"/>
              </a:rPr>
              <a:t>от 06.10.2003 № 131-ФЗ </a:t>
            </a:r>
            <a:r>
              <a:rPr sz="2000" b="1" i="1" spc="-10" dirty="0">
                <a:latin typeface="Times New Roman"/>
                <a:cs typeface="Times New Roman"/>
              </a:rPr>
              <a:t>(ред. </a:t>
            </a:r>
            <a:r>
              <a:rPr sz="2000" b="1" i="1" dirty="0" err="1">
                <a:latin typeface="Times New Roman"/>
                <a:cs typeface="Times New Roman"/>
              </a:rPr>
              <a:t>от</a:t>
            </a:r>
            <a:r>
              <a:rPr sz="2000" b="1" i="1" dirty="0">
                <a:latin typeface="Times New Roman"/>
                <a:cs typeface="Times New Roman"/>
              </a:rPr>
              <a:t>  </a:t>
            </a:r>
            <a:r>
              <a:rPr sz="2000" b="1" i="1" dirty="0" smtClean="0">
                <a:latin typeface="Times New Roman"/>
                <a:cs typeface="Times New Roman"/>
              </a:rPr>
              <a:t>29.0</a:t>
            </a:r>
            <a:r>
              <a:rPr lang="ru-RU" sz="2000" b="1" i="1" dirty="0" smtClean="0">
                <a:latin typeface="Times New Roman"/>
                <a:cs typeface="Times New Roman"/>
              </a:rPr>
              <a:t>7</a:t>
            </a:r>
            <a:r>
              <a:rPr sz="2000" b="1" i="1" dirty="0" smtClean="0">
                <a:latin typeface="Times New Roman"/>
                <a:cs typeface="Times New Roman"/>
              </a:rPr>
              <a:t>.201</a:t>
            </a:r>
            <a:r>
              <a:rPr lang="ru-RU" sz="2000" b="1" i="1" dirty="0" smtClean="0">
                <a:latin typeface="Times New Roman"/>
                <a:cs typeface="Times New Roman"/>
              </a:rPr>
              <a:t>7</a:t>
            </a:r>
            <a:r>
              <a:rPr sz="2000" b="1" i="1" dirty="0" smtClean="0">
                <a:latin typeface="Times New Roman"/>
                <a:cs typeface="Times New Roman"/>
              </a:rPr>
              <a:t>) </a:t>
            </a:r>
            <a:r>
              <a:rPr sz="2000" b="1" i="1" spc="5" dirty="0">
                <a:latin typeface="Times New Roman"/>
                <a:cs typeface="Times New Roman"/>
              </a:rPr>
              <a:t>«Об </a:t>
            </a:r>
            <a:r>
              <a:rPr sz="2000" b="1" i="1" dirty="0">
                <a:latin typeface="Times New Roman"/>
                <a:cs typeface="Times New Roman"/>
              </a:rPr>
              <a:t>общих принципах организации </a:t>
            </a:r>
            <a:r>
              <a:rPr sz="2000" b="1" i="1" spc="-5" dirty="0">
                <a:latin typeface="Times New Roman"/>
                <a:cs typeface="Times New Roman"/>
              </a:rPr>
              <a:t>местного</a:t>
            </a:r>
            <a:r>
              <a:rPr sz="2000" b="1" i="1" spc="-13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самоуправления  </a:t>
            </a:r>
            <a:r>
              <a:rPr sz="2000" b="1" i="1" dirty="0">
                <a:latin typeface="Times New Roman"/>
                <a:cs typeface="Times New Roman"/>
              </a:rPr>
              <a:t>в </a:t>
            </a:r>
            <a:r>
              <a:rPr sz="2000" b="1" i="1" spc="-15" dirty="0">
                <a:latin typeface="Times New Roman"/>
                <a:cs typeface="Times New Roman"/>
              </a:rPr>
              <a:t>Российской</a:t>
            </a:r>
            <a:r>
              <a:rPr sz="2000" b="1" i="1" spc="-8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Федерации»;</a:t>
            </a:r>
            <a:endParaRPr sz="2000" dirty="0">
              <a:latin typeface="Times New Roman"/>
              <a:cs typeface="Times New Roman"/>
            </a:endParaRPr>
          </a:p>
          <a:p>
            <a:pPr marL="12700" marR="2505710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000" b="1" i="1" dirty="0" smtClean="0">
                <a:latin typeface="Times New Roman"/>
                <a:cs typeface="Times New Roman"/>
              </a:rPr>
              <a:t>статьей</a:t>
            </a:r>
            <a:r>
              <a:rPr sz="2000" b="1" i="1" dirty="0" smtClean="0">
                <a:latin typeface="Times New Roman"/>
                <a:cs typeface="Times New Roman"/>
              </a:rPr>
              <a:t> 1</a:t>
            </a:r>
            <a:r>
              <a:rPr lang="ru-RU" sz="2000" b="1" i="1" dirty="0" smtClean="0">
                <a:latin typeface="Times New Roman"/>
                <a:cs typeface="Times New Roman"/>
              </a:rPr>
              <a:t>2</a:t>
            </a:r>
            <a:r>
              <a:rPr sz="2000" b="1" i="1" dirty="0" smtClean="0">
                <a:latin typeface="Times New Roman"/>
                <a:cs typeface="Times New Roman"/>
              </a:rPr>
              <a:t> </a:t>
            </a:r>
            <a:r>
              <a:rPr lang="ru-RU" sz="2000" b="1" i="1" spc="-15" dirty="0" smtClean="0">
                <a:latin typeface="Times New Roman"/>
                <a:cs typeface="Times New Roman"/>
              </a:rPr>
              <a:t>Устава Кондинского района</a:t>
            </a:r>
            <a:r>
              <a:rPr sz="2000" b="1" i="1" spc="5" dirty="0" smtClean="0"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  <a:p>
            <a:pPr marL="12700" marR="575945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решением Думы Кондинского района от 27.03.2017г № 239 «Об утверждении Порядка организации и проведения публичных слушаний в муниципальном образовании Кондинский район»</a:t>
            </a:r>
          </a:p>
          <a:p>
            <a:pPr marL="12700" marR="575945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000" b="1" i="1" dirty="0" smtClean="0">
                <a:latin typeface="Times New Roman"/>
                <a:cs typeface="Times New Roman"/>
              </a:rPr>
              <a:t>решением Думы Кондинского района </a:t>
            </a:r>
            <a:r>
              <a:rPr lang="ru-RU" sz="2000" b="1" i="1" spc="5" dirty="0" smtClean="0">
                <a:latin typeface="Times New Roman"/>
                <a:cs typeface="Times New Roman"/>
              </a:rPr>
              <a:t>от</a:t>
            </a:r>
            <a:r>
              <a:rPr sz="2000" b="1" i="1" spc="5" dirty="0" smtClean="0">
                <a:latin typeface="Times New Roman"/>
                <a:cs typeface="Times New Roman"/>
              </a:rPr>
              <a:t> </a:t>
            </a:r>
            <a:r>
              <a:rPr lang="ru-RU" sz="2000" b="1" i="1" spc="5" dirty="0" smtClean="0">
                <a:latin typeface="Times New Roman"/>
                <a:cs typeface="Times New Roman"/>
              </a:rPr>
              <a:t>24.</a:t>
            </a:r>
            <a:r>
              <a:rPr sz="2000" b="1" i="1" dirty="0" smtClean="0">
                <a:latin typeface="Times New Roman"/>
                <a:cs typeface="Times New Roman"/>
              </a:rPr>
              <a:t>1</a:t>
            </a:r>
            <a:r>
              <a:rPr lang="ru-RU" sz="2000" b="1" i="1" dirty="0" smtClean="0">
                <a:latin typeface="Times New Roman"/>
                <a:cs typeface="Times New Roman"/>
              </a:rPr>
              <a:t>0</a:t>
            </a:r>
            <a:r>
              <a:rPr sz="2000" b="1" i="1" dirty="0" smtClean="0">
                <a:latin typeface="Times New Roman"/>
                <a:cs typeface="Times New Roman"/>
              </a:rPr>
              <a:t>.201</a:t>
            </a:r>
            <a:r>
              <a:rPr lang="ru-RU" sz="2000" b="1" i="1" dirty="0" smtClean="0">
                <a:latin typeface="Times New Roman"/>
                <a:cs typeface="Times New Roman"/>
              </a:rPr>
              <a:t>7г.</a:t>
            </a:r>
            <a:r>
              <a:rPr sz="2000" b="1" i="1" spc="-150" dirty="0" smtClean="0">
                <a:latin typeface="Times New Roman"/>
                <a:cs typeface="Times New Roman"/>
              </a:rPr>
              <a:t> </a:t>
            </a:r>
            <a:r>
              <a:rPr sz="2000" b="1" i="1" spc="5" dirty="0" smtClean="0">
                <a:latin typeface="Times New Roman"/>
                <a:cs typeface="Times New Roman"/>
              </a:rPr>
              <a:t>№</a:t>
            </a:r>
            <a:r>
              <a:rPr lang="ru-RU" sz="2000" b="1" i="1" spc="5" dirty="0" smtClean="0">
                <a:latin typeface="Times New Roman"/>
                <a:cs typeface="Times New Roman"/>
              </a:rPr>
              <a:t> 324</a:t>
            </a:r>
            <a:endParaRPr sz="2000" dirty="0">
              <a:latin typeface="Times New Roman"/>
              <a:cs typeface="Times New Roman"/>
            </a:endParaRPr>
          </a:p>
          <a:p>
            <a:pPr marL="12700" marR="265430" algn="just">
              <a:lnSpc>
                <a:spcPct val="100000"/>
              </a:lnSpc>
            </a:pPr>
            <a:r>
              <a:rPr sz="2000" b="1" i="1" dirty="0">
                <a:latin typeface="Times New Roman"/>
                <a:cs typeface="Times New Roman"/>
              </a:rPr>
              <a:t>«О </a:t>
            </a:r>
            <a:r>
              <a:rPr sz="2000" b="1" i="1" spc="-5" dirty="0">
                <a:latin typeface="Times New Roman"/>
                <a:cs typeface="Times New Roman"/>
              </a:rPr>
              <a:t>назначении публичных слушаний </a:t>
            </a:r>
            <a:r>
              <a:rPr sz="2000" b="1" i="1" dirty="0">
                <a:latin typeface="Times New Roman"/>
                <a:cs typeface="Times New Roman"/>
              </a:rPr>
              <a:t>по </a:t>
            </a:r>
            <a:r>
              <a:rPr lang="ru-RU" sz="2000" b="1" i="1" spc="-10" dirty="0" smtClean="0">
                <a:latin typeface="Times New Roman"/>
                <a:cs typeface="Times New Roman"/>
              </a:rPr>
              <a:t>проекту</a:t>
            </a:r>
            <a:r>
              <a:rPr sz="2000" b="1" i="1" spc="-10" dirty="0" smtClean="0">
                <a:latin typeface="Times New Roman"/>
                <a:cs typeface="Times New Roman"/>
              </a:rPr>
              <a:t> </a:t>
            </a:r>
            <a:r>
              <a:rPr lang="ru-RU" sz="2000" b="1" i="1" dirty="0" smtClean="0">
                <a:latin typeface="Times New Roman"/>
                <a:cs typeface="Times New Roman"/>
              </a:rPr>
              <a:t>решения</a:t>
            </a:r>
            <a:r>
              <a:rPr sz="2000" b="1" i="1" dirty="0" smtClean="0">
                <a:latin typeface="Times New Roman"/>
                <a:cs typeface="Times New Roman"/>
              </a:rPr>
              <a:t> </a:t>
            </a:r>
            <a:r>
              <a:rPr lang="ru-RU" sz="2000" b="1" i="1" dirty="0" smtClean="0">
                <a:latin typeface="Times New Roman"/>
                <a:cs typeface="Times New Roman"/>
              </a:rPr>
              <a:t>Думы</a:t>
            </a:r>
            <a:r>
              <a:rPr sz="2000" b="1" i="1" dirty="0" smtClean="0">
                <a:latin typeface="Times New Roman"/>
                <a:cs typeface="Times New Roman"/>
              </a:rPr>
              <a:t>  </a:t>
            </a:r>
            <a:r>
              <a:rPr lang="ru-RU" sz="2000" b="1" i="1" dirty="0" smtClean="0">
                <a:latin typeface="Times New Roman"/>
                <a:cs typeface="Times New Roman"/>
              </a:rPr>
              <a:t>Кондинского</a:t>
            </a:r>
            <a:r>
              <a:rPr sz="2000" b="1" i="1" spc="-10" dirty="0" smtClean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района «О </a:t>
            </a:r>
            <a:r>
              <a:rPr lang="ru-RU" sz="2000" b="1" i="1" spc="-10" dirty="0" smtClean="0">
                <a:latin typeface="Times New Roman"/>
                <a:cs typeface="Times New Roman"/>
              </a:rPr>
              <a:t>бюджете</a:t>
            </a:r>
            <a:r>
              <a:rPr sz="2000" b="1" i="1" spc="-10" dirty="0" smtClean="0">
                <a:latin typeface="Times New Roman"/>
                <a:cs typeface="Times New Roman"/>
              </a:rPr>
              <a:t> </a:t>
            </a:r>
            <a:r>
              <a:rPr lang="ru-RU" sz="2000" b="1" i="1" spc="-10" dirty="0" smtClean="0">
                <a:latin typeface="Times New Roman"/>
                <a:cs typeface="Times New Roman"/>
              </a:rPr>
              <a:t>муниципального образования Кондинский район </a:t>
            </a:r>
            <a:r>
              <a:rPr sz="2000" b="1" i="1" dirty="0" smtClean="0">
                <a:latin typeface="Times New Roman"/>
                <a:cs typeface="Times New Roman"/>
              </a:rPr>
              <a:t>на</a:t>
            </a:r>
            <a:r>
              <a:rPr sz="2000" b="1" i="1" spc="-130" dirty="0" smtClean="0">
                <a:latin typeface="Times New Roman"/>
                <a:cs typeface="Times New Roman"/>
              </a:rPr>
              <a:t> </a:t>
            </a:r>
            <a:r>
              <a:rPr sz="2000" b="1" i="1" spc="5" dirty="0" smtClean="0">
                <a:latin typeface="Times New Roman"/>
                <a:cs typeface="Times New Roman"/>
              </a:rPr>
              <a:t>201</a:t>
            </a:r>
            <a:r>
              <a:rPr lang="ru-RU" sz="2000" b="1" i="1" spc="5" dirty="0" smtClean="0">
                <a:latin typeface="Times New Roman"/>
                <a:cs typeface="Times New Roman"/>
              </a:rPr>
              <a:t>8</a:t>
            </a:r>
            <a:r>
              <a:rPr sz="2000" b="1" i="1" spc="5" dirty="0" smtClean="0">
                <a:latin typeface="Times New Roman"/>
                <a:cs typeface="Times New Roman"/>
              </a:rPr>
              <a:t> </a:t>
            </a:r>
            <a:r>
              <a:rPr lang="ru-RU" sz="2000" b="1" i="1" spc="-5" dirty="0" smtClean="0">
                <a:latin typeface="Times New Roman"/>
                <a:cs typeface="Times New Roman"/>
              </a:rPr>
              <a:t>год и на плановый период 2019 и 2020 годов</a:t>
            </a:r>
            <a:r>
              <a:rPr sz="2000" b="1" i="1" spc="-5" dirty="0" smtClean="0">
                <a:latin typeface="Times New Roman"/>
                <a:cs typeface="Times New Roman"/>
              </a:rPr>
              <a:t>».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334003"/>
            <a:ext cx="9144000" cy="167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3"/>
          <p:cNvSpPr/>
          <p:nvPr/>
        </p:nvSpPr>
        <p:spPr>
          <a:xfrm>
            <a:off x="1" y="0"/>
            <a:ext cx="9143999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Рисунок 73" descr="2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74" y="5486400"/>
            <a:ext cx="2228851" cy="1371600"/>
          </a:xfrm>
          <a:prstGeom prst="rect">
            <a:avLst/>
          </a:prstGeom>
        </p:spPr>
      </p:pic>
      <p:pic>
        <p:nvPicPr>
          <p:cNvPr id="73" name="Рисунок 72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6402" y="4365008"/>
            <a:ext cx="1905710" cy="1143000"/>
          </a:xfrm>
          <a:prstGeom prst="rect">
            <a:avLst/>
          </a:prstGeom>
        </p:spPr>
      </p:pic>
      <p:pic>
        <p:nvPicPr>
          <p:cNvPr id="17411" name="Picture 3" descr="C:\Documents and Settings\02-2222\Рабочий стол\транспорт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 flipV="1">
            <a:off x="7239000" y="2111992"/>
            <a:ext cx="1676400" cy="1117599"/>
          </a:xfrm>
          <a:prstGeom prst="rect">
            <a:avLst/>
          </a:prstGeom>
          <a:noFill/>
        </p:spPr>
      </p:pic>
      <p:sp>
        <p:nvSpPr>
          <p:cNvPr id="4" name="object 4"/>
          <p:cNvSpPr/>
          <p:nvPr/>
        </p:nvSpPr>
        <p:spPr>
          <a:xfrm>
            <a:off x="7549895" y="0"/>
            <a:ext cx="790955" cy="1094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8115" y="0"/>
            <a:ext cx="8485885" cy="628634"/>
          </a:xfrm>
          <a:prstGeom prst="rect">
            <a:avLst/>
          </a:prstGeom>
        </p:spPr>
        <p:txBody>
          <a:bodyPr vert="horz" wrap="square" lIns="0" tIns="134874" rIns="0" bIns="0" rtlCol="0">
            <a:spAutoFit/>
          </a:bodyPr>
          <a:lstStyle/>
          <a:p>
            <a:pPr marL="1520825">
              <a:lnSpc>
                <a:spcPct val="100000"/>
              </a:lnSpc>
            </a:pPr>
            <a:r>
              <a:rPr sz="3200" dirty="0"/>
              <a:t>Национальная</a:t>
            </a:r>
            <a:r>
              <a:rPr sz="3200" spc="-55" dirty="0"/>
              <a:t> </a:t>
            </a:r>
            <a:r>
              <a:rPr sz="3200" spc="-25" dirty="0"/>
              <a:t>экономика</a:t>
            </a:r>
            <a:endParaRPr sz="3200" dirty="0"/>
          </a:p>
        </p:txBody>
      </p:sp>
      <p:sp>
        <p:nvSpPr>
          <p:cNvPr id="13" name="object 13"/>
          <p:cNvSpPr/>
          <p:nvPr/>
        </p:nvSpPr>
        <p:spPr>
          <a:xfrm>
            <a:off x="6737604" y="841247"/>
            <a:ext cx="729996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4495800"/>
            <a:ext cx="3729228" cy="1143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0" y="4495800"/>
            <a:ext cx="3048000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ts val="1860"/>
              </a:lnSpc>
            </a:pPr>
            <a:r>
              <a:rPr lang="ru-RU" sz="1700" b="1" spc="-5" dirty="0" smtClean="0">
                <a:latin typeface="Times New Roman"/>
                <a:cs typeface="Times New Roman"/>
              </a:rPr>
              <a:t>Обеспечение деятельности</a:t>
            </a:r>
            <a:r>
              <a:rPr sz="1700" b="1" spc="-5" dirty="0" smtClean="0">
                <a:latin typeface="Times New Roman"/>
                <a:cs typeface="Times New Roman"/>
              </a:rPr>
              <a:t> </a:t>
            </a:r>
            <a:r>
              <a:rPr lang="ru-RU" sz="1700" b="1" spc="-5" dirty="0" smtClean="0">
                <a:latin typeface="Times New Roman"/>
                <a:cs typeface="Times New Roman"/>
              </a:rPr>
              <a:t> МУ Управление капитального строительства Кондинского района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52800"/>
            <a:ext cx="3060192" cy="1066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0315" y="3429000"/>
            <a:ext cx="243840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ru-RU" sz="2000" b="1" spc="-10" dirty="0" smtClean="0">
                <a:latin typeface="Times New Roman"/>
                <a:cs typeface="Times New Roman"/>
              </a:rPr>
              <a:t>Развитие агропромышленного комплекса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" y="2209801"/>
            <a:ext cx="3048000" cy="1066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183775" y="2308415"/>
            <a:ext cx="2743200" cy="727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86200"/>
              </a:lnSpc>
            </a:pPr>
            <a:r>
              <a:rPr lang="ru-RU" b="1" spc="-10" dirty="0" smtClean="0">
                <a:latin typeface="Times New Roman"/>
                <a:cs typeface="Times New Roman"/>
              </a:rPr>
              <a:t>Субсидии предприятиям, оказывающим </a:t>
            </a:r>
            <a:r>
              <a:rPr lang="ru-RU" sz="1900" b="1" spc="-10" dirty="0" smtClean="0">
                <a:latin typeface="Times New Roman"/>
                <a:cs typeface="Times New Roman"/>
              </a:rPr>
              <a:t>транспортные</a:t>
            </a:r>
            <a:r>
              <a:rPr lang="ru-RU" b="1" spc="-10" dirty="0" smtClean="0">
                <a:latin typeface="Times New Roman"/>
                <a:cs typeface="Times New Roman"/>
              </a:rPr>
              <a:t> услуги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" y="1143000"/>
            <a:ext cx="3048000" cy="1066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4800" y="1295400"/>
            <a:ext cx="2549525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545">
              <a:lnSpc>
                <a:spcPts val="2080"/>
              </a:lnSpc>
            </a:pPr>
            <a:r>
              <a:rPr sz="2000" b="1" spc="-10" dirty="0">
                <a:latin typeface="Times New Roman"/>
                <a:cs typeface="Times New Roman"/>
              </a:rPr>
              <a:t>Ремонт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lang="ru-RU" sz="2000" b="1" dirty="0" smtClean="0">
                <a:latin typeface="Times New Roman"/>
                <a:cs typeface="Times New Roman"/>
              </a:rPr>
              <a:t>содержание</a:t>
            </a:r>
            <a:r>
              <a:rPr sz="2000" b="1" spc="-5" dirty="0" smtClean="0">
                <a:latin typeface="Times New Roman"/>
                <a:cs typeface="Times New Roman"/>
              </a:rPr>
              <a:t>  </a:t>
            </a:r>
            <a:r>
              <a:rPr lang="ru-RU" sz="2000" b="1" spc="-10" dirty="0" smtClean="0">
                <a:latin typeface="Times New Roman"/>
                <a:cs typeface="Times New Roman"/>
              </a:rPr>
              <a:t>автомобильных</a:t>
            </a:r>
            <a:r>
              <a:rPr sz="2000" b="1" spc="-114" dirty="0" smtClean="0"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latin typeface="Times New Roman"/>
                <a:cs typeface="Times New Roman"/>
              </a:rPr>
              <a:t>дорог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078640" y="3278872"/>
            <a:ext cx="1941576" cy="11887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71800" y="1219200"/>
            <a:ext cx="1569720" cy="1066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 rot="10800000" flipV="1">
            <a:off x="3048000" y="838200"/>
            <a:ext cx="1371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2018 г.</a:t>
            </a:r>
          </a:p>
        </p:txBody>
      </p:sp>
      <p:sp>
        <p:nvSpPr>
          <p:cNvPr id="32" name="object 32"/>
          <p:cNvSpPr/>
          <p:nvPr/>
        </p:nvSpPr>
        <p:spPr>
          <a:xfrm>
            <a:off x="3012744" y="2209800"/>
            <a:ext cx="1546860" cy="10850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26123" y="2564216"/>
            <a:ext cx="557783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352800" y="2555072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35,0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971800" y="4511248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Picture 5" descr="Герб-3вариант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AutoShape 2" descr="https://im3-tub-ru.yandex.net/i?id=b50e24db109103cb8d040b660ee7626d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object 32"/>
          <p:cNvSpPr/>
          <p:nvPr/>
        </p:nvSpPr>
        <p:spPr>
          <a:xfrm>
            <a:off x="2971800" y="3352800"/>
            <a:ext cx="1676400" cy="1066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endParaRPr lang="ru-RU" sz="1200" b="1" spc="-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2800" b="1" spc="-5" dirty="0" smtClean="0">
                <a:latin typeface="Times New Roman"/>
                <a:cs typeface="Times New Roman"/>
              </a:rPr>
              <a:t>51,7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51" name="object 42"/>
          <p:cNvSpPr txBox="1"/>
          <p:nvPr/>
        </p:nvSpPr>
        <p:spPr>
          <a:xfrm>
            <a:off x="3352800" y="4767144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23,2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2" name="object 29"/>
          <p:cNvSpPr/>
          <p:nvPr/>
        </p:nvSpPr>
        <p:spPr>
          <a:xfrm>
            <a:off x="4343400" y="1219200"/>
            <a:ext cx="1569720" cy="1066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9"/>
          <p:cNvSpPr/>
          <p:nvPr/>
        </p:nvSpPr>
        <p:spPr>
          <a:xfrm>
            <a:off x="5562600" y="1219200"/>
            <a:ext cx="1569720" cy="1066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1"/>
          <p:cNvSpPr txBox="1"/>
          <p:nvPr/>
        </p:nvSpPr>
        <p:spPr>
          <a:xfrm rot="10800000" flipV="1">
            <a:off x="4648200" y="1335872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223,4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6" name="object 31"/>
          <p:cNvSpPr txBox="1"/>
          <p:nvPr/>
        </p:nvSpPr>
        <p:spPr>
          <a:xfrm rot="10800000" flipV="1">
            <a:off x="5943600" y="1335872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170,4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7" name="object 31"/>
          <p:cNvSpPr txBox="1"/>
          <p:nvPr/>
        </p:nvSpPr>
        <p:spPr>
          <a:xfrm rot="10800000" flipV="1">
            <a:off x="3352800" y="1335872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164,8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8" name="object 31"/>
          <p:cNvSpPr txBox="1"/>
          <p:nvPr/>
        </p:nvSpPr>
        <p:spPr>
          <a:xfrm rot="10800000" flipV="1">
            <a:off x="5791200" y="802472"/>
            <a:ext cx="1371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2020 г.</a:t>
            </a:r>
          </a:p>
        </p:txBody>
      </p:sp>
      <p:sp>
        <p:nvSpPr>
          <p:cNvPr id="59" name="object 31"/>
          <p:cNvSpPr txBox="1"/>
          <p:nvPr/>
        </p:nvSpPr>
        <p:spPr>
          <a:xfrm rot="10800000" flipV="1">
            <a:off x="4572000" y="802472"/>
            <a:ext cx="1219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2019 г.</a:t>
            </a:r>
          </a:p>
        </p:txBody>
      </p:sp>
      <p:sp>
        <p:nvSpPr>
          <p:cNvPr id="60" name="object 32"/>
          <p:cNvSpPr/>
          <p:nvPr/>
        </p:nvSpPr>
        <p:spPr>
          <a:xfrm>
            <a:off x="4308144" y="2250272"/>
            <a:ext cx="1546860" cy="10850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5"/>
          <p:cNvSpPr txBox="1"/>
          <p:nvPr/>
        </p:nvSpPr>
        <p:spPr>
          <a:xfrm>
            <a:off x="4495800" y="2555072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28,0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2" name="object 32"/>
          <p:cNvSpPr/>
          <p:nvPr/>
        </p:nvSpPr>
        <p:spPr>
          <a:xfrm>
            <a:off x="5603544" y="2286000"/>
            <a:ext cx="1546860" cy="10850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5"/>
          <p:cNvSpPr txBox="1"/>
          <p:nvPr/>
        </p:nvSpPr>
        <p:spPr>
          <a:xfrm>
            <a:off x="5867400" y="2555072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28,0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4" name="object 32"/>
          <p:cNvSpPr/>
          <p:nvPr/>
        </p:nvSpPr>
        <p:spPr>
          <a:xfrm>
            <a:off x="4267200" y="3352800"/>
            <a:ext cx="1676400" cy="1066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endParaRPr lang="ru-RU" sz="1200" b="1" spc="-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2800" b="1" spc="-5" dirty="0" smtClean="0">
                <a:latin typeface="Times New Roman"/>
                <a:cs typeface="Times New Roman"/>
              </a:rPr>
              <a:t>34,9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65" name="object 32"/>
          <p:cNvSpPr/>
          <p:nvPr/>
        </p:nvSpPr>
        <p:spPr>
          <a:xfrm>
            <a:off x="5486400" y="3352800"/>
            <a:ext cx="1676400" cy="1066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endParaRPr lang="ru-RU" sz="1200" b="1" spc="-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2800" b="1" spc="-5" dirty="0" smtClean="0">
                <a:latin typeface="Times New Roman"/>
                <a:cs typeface="Times New Roman"/>
              </a:rPr>
              <a:t>35,0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66" name="object 40"/>
          <p:cNvSpPr/>
          <p:nvPr/>
        </p:nvSpPr>
        <p:spPr>
          <a:xfrm>
            <a:off x="4343400" y="4511248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2"/>
          <p:cNvSpPr txBox="1"/>
          <p:nvPr/>
        </p:nvSpPr>
        <p:spPr>
          <a:xfrm>
            <a:off x="4724400" y="47262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18,6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8" name="object 40"/>
          <p:cNvSpPr/>
          <p:nvPr/>
        </p:nvSpPr>
        <p:spPr>
          <a:xfrm>
            <a:off x="5562600" y="4511248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2"/>
          <p:cNvSpPr txBox="1"/>
          <p:nvPr/>
        </p:nvSpPr>
        <p:spPr>
          <a:xfrm>
            <a:off x="5943600" y="4767144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18,6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8" name="object 15"/>
          <p:cNvSpPr/>
          <p:nvPr/>
        </p:nvSpPr>
        <p:spPr>
          <a:xfrm>
            <a:off x="0" y="5715000"/>
            <a:ext cx="3733800" cy="1143000"/>
          </a:xfrm>
          <a:prstGeom prst="rect">
            <a:avLst/>
          </a:prstGeom>
          <a:blipFill>
            <a:blip r:embed="rId8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0"/>
          <p:cNvSpPr/>
          <p:nvPr/>
        </p:nvSpPr>
        <p:spPr>
          <a:xfrm>
            <a:off x="2971800" y="5715000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0"/>
          <p:cNvSpPr/>
          <p:nvPr/>
        </p:nvSpPr>
        <p:spPr>
          <a:xfrm>
            <a:off x="4343400" y="5699084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40"/>
          <p:cNvSpPr/>
          <p:nvPr/>
        </p:nvSpPr>
        <p:spPr>
          <a:xfrm>
            <a:off x="5562600" y="5699084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48500" y="914400"/>
            <a:ext cx="2095500" cy="12473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6"/>
          <p:cNvSpPr txBox="1"/>
          <p:nvPr/>
        </p:nvSpPr>
        <p:spPr>
          <a:xfrm>
            <a:off x="53785" y="5807174"/>
            <a:ext cx="3048000" cy="96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12700" algn="ctr">
              <a:lnSpc>
                <a:spcPts val="1825"/>
              </a:lnSpc>
            </a:pPr>
            <a:r>
              <a:rPr lang="ru-RU" sz="1900" b="1" spc="-10" dirty="0" smtClean="0">
                <a:latin typeface="Times New Roman"/>
                <a:cs typeface="Times New Roman"/>
              </a:rPr>
              <a:t>Финансовое обеспечение</a:t>
            </a:r>
            <a:r>
              <a:rPr lang="ru-RU" sz="1900" b="1" spc="-35" dirty="0" smtClean="0">
                <a:latin typeface="Times New Roman"/>
                <a:cs typeface="Times New Roman"/>
              </a:rPr>
              <a:t> </a:t>
            </a:r>
            <a:r>
              <a:rPr lang="ru-RU" sz="1900" b="1" spc="-10" dirty="0" smtClean="0">
                <a:latin typeface="Times New Roman"/>
                <a:cs typeface="Times New Roman"/>
              </a:rPr>
              <a:t>МФЦ</a:t>
            </a:r>
            <a:endParaRPr lang="ru-RU" sz="1900" dirty="0" smtClean="0">
              <a:latin typeface="Times New Roman"/>
              <a:cs typeface="Times New Roman"/>
            </a:endParaRPr>
          </a:p>
          <a:p>
            <a:pPr marL="12700" marR="5080" algn="ctr">
              <a:lnSpc>
                <a:spcPct val="86300"/>
              </a:lnSpc>
              <a:spcBef>
                <a:spcPts val="100"/>
              </a:spcBef>
              <a:tabLst>
                <a:tab pos="2563495" algn="l"/>
              </a:tabLst>
            </a:pPr>
            <a:r>
              <a:rPr lang="ru-RU" sz="1200" b="1" spc="-5" dirty="0" smtClean="0">
                <a:latin typeface="Times New Roman"/>
                <a:cs typeface="Times New Roman"/>
              </a:rPr>
              <a:t>(Предоставление федеральных, региональных, муниципальных </a:t>
            </a:r>
          </a:p>
          <a:p>
            <a:pPr marL="12700" marR="5080" algn="ctr">
              <a:lnSpc>
                <a:spcPct val="86300"/>
              </a:lnSpc>
              <a:spcBef>
                <a:spcPts val="100"/>
              </a:spcBef>
              <a:tabLst>
                <a:tab pos="2563495" algn="l"/>
              </a:tabLst>
            </a:pPr>
            <a:r>
              <a:rPr lang="ru-RU" sz="1200" b="1" spc="-5" dirty="0" smtClean="0">
                <a:latin typeface="Times New Roman"/>
                <a:cs typeface="Times New Roman"/>
              </a:rPr>
              <a:t>услуг населению)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78" name="object 42"/>
          <p:cNvSpPr txBox="1"/>
          <p:nvPr/>
        </p:nvSpPr>
        <p:spPr>
          <a:xfrm>
            <a:off x="3352800" y="5924823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33,3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9" name="object 42"/>
          <p:cNvSpPr txBox="1"/>
          <p:nvPr/>
        </p:nvSpPr>
        <p:spPr>
          <a:xfrm>
            <a:off x="4712970" y="59436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33,0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80" name="object 42"/>
          <p:cNvSpPr txBox="1"/>
          <p:nvPr/>
        </p:nvSpPr>
        <p:spPr>
          <a:xfrm>
            <a:off x="5943600" y="59436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33,0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1" name="Номер слайда 7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 flipH="1">
            <a:off x="228600" y="-17780"/>
            <a:ext cx="100457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900" dirty="0" smtClean="0"/>
              <a:t>      </a:t>
            </a:r>
            <a:endParaRPr sz="29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93702875"/>
              </p:ext>
            </p:extLst>
          </p:nvPr>
        </p:nvGraphicFramePr>
        <p:xfrm>
          <a:off x="152400" y="1143000"/>
          <a:ext cx="8858311" cy="3830206"/>
        </p:xfrm>
        <a:graphic>
          <a:graphicData uri="http://schemas.openxmlformats.org/drawingml/2006/table">
            <a:tbl>
              <a:tblPr/>
              <a:tblGrid>
                <a:gridCol w="3124200"/>
                <a:gridCol w="1295400"/>
                <a:gridCol w="914400"/>
                <a:gridCol w="1066800"/>
                <a:gridCol w="806065"/>
                <a:gridCol w="108335"/>
                <a:gridCol w="745066"/>
                <a:gridCol w="93134"/>
                <a:gridCol w="704911"/>
              </a:tblGrid>
              <a:tr h="29578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latin typeface="Arial"/>
                        </a:rPr>
                        <a:t>  </a:t>
                      </a:r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65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объекта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Городские и сельские поселения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 строительства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Объемы финансирования на 2018-2020 годы (проект)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659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завершение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46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подъездной дороги Ямки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г.п.Мортка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40 576,0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202 577,9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162 075,4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80691"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подъездной дороги Мортка</a:t>
                      </a:r>
                    </a:p>
                    <a:p>
                      <a:pPr algn="l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г.п.Мортка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115 530,5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12 496,5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80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«Школа детский сад – интернат» </a:t>
                      </a:r>
                      <a:r>
                        <a:rPr lang="ru-RU" sz="1200" b="0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с.</a:t>
                      </a:r>
                      <a:r>
                        <a:rPr lang="ru-RU" sz="1200" b="0" i="0" u="none" strike="noStrike" baseline="0" smtClean="0">
                          <a:latin typeface="Times New Roman" pitchFamily="18" charset="0"/>
                          <a:cs typeface="Times New Roman" pitchFamily="18" charset="0"/>
                        </a:rPr>
                        <a:t>Алтай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с.п.Болчары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44 444,4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748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Инженерные сети Междуреченский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г.п.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Междуреченский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20 211,0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1" name="object 4"/>
          <p:cNvSpPr txBox="1">
            <a:spLocks/>
          </p:cNvSpPr>
          <p:nvPr/>
        </p:nvSpPr>
        <p:spPr>
          <a:xfrm>
            <a:off x="990600" y="-341821"/>
            <a:ext cx="8153400" cy="1150315"/>
          </a:xfrm>
          <a:prstGeom prst="rect">
            <a:avLst/>
          </a:prstGeom>
        </p:spPr>
        <p:txBody>
          <a:bodyPr vert="horz" wrap="square" lIns="0" tIns="407670" rIns="0" bIns="0" rtlCol="0"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Перечень общественно значимых объектов строительства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на 2018-2020 годы в Кондинском р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айоне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C:\Users\021501\Desktop\ДОРОГА в ЛЕУШИ\3_13.jpg"/>
          <p:cNvPicPr>
            <a:picLocks noChangeAspect="1" noChangeArrowheads="1"/>
          </p:cNvPicPr>
          <p:nvPr/>
        </p:nvPicPr>
        <p:blipFill>
          <a:blip r:embed="rId2" cstate="print"/>
          <a:srcRect l="10657" t="7845" r="30505" b="29813"/>
          <a:stretch>
            <a:fillRect/>
          </a:stretch>
        </p:blipFill>
        <p:spPr bwMode="auto">
          <a:xfrm>
            <a:off x="228600" y="2895600"/>
            <a:ext cx="2879725" cy="1935163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0" y="6172200"/>
            <a:ext cx="9144000" cy="8667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613" y="0"/>
            <a:ext cx="8486775" cy="1066800"/>
          </a:xfrm>
        </p:spPr>
        <p:txBody>
          <a:bodyPr/>
          <a:lstStyle/>
          <a:p>
            <a:r>
              <a:rPr lang="ru-RU" sz="1800" dirty="0" smtClean="0"/>
              <a:t>«Развитие транспортной системы </a:t>
            </a:r>
            <a:br>
              <a:rPr lang="ru-RU" sz="1800" dirty="0" smtClean="0"/>
            </a:br>
            <a:r>
              <a:rPr lang="ru-RU" sz="1800" dirty="0" smtClean="0"/>
              <a:t>Кондинского района на 2017-2020 годы»</a:t>
            </a:r>
            <a:endParaRPr lang="ru-RU" sz="1800" dirty="0"/>
          </a:p>
        </p:txBody>
      </p:sp>
      <p:sp>
        <p:nvSpPr>
          <p:cNvPr id="4101" name="object 7"/>
          <p:cNvSpPr>
            <a:spLocks noChangeArrowheads="1"/>
          </p:cNvSpPr>
          <p:nvPr/>
        </p:nvSpPr>
        <p:spPr bwMode="auto">
          <a:xfrm>
            <a:off x="0" y="5737225"/>
            <a:ext cx="9144000" cy="11207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02" name="object 22"/>
          <p:cNvSpPr txBox="1">
            <a:spLocks noChangeArrowheads="1"/>
          </p:cNvSpPr>
          <p:nvPr/>
        </p:nvSpPr>
        <p:spPr bwMode="auto">
          <a:xfrm>
            <a:off x="2936875" y="4021138"/>
            <a:ext cx="738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object 25"/>
          <p:cNvSpPr txBox="1">
            <a:spLocks noChangeArrowheads="1"/>
          </p:cNvSpPr>
          <p:nvPr/>
        </p:nvSpPr>
        <p:spPr bwMode="auto">
          <a:xfrm>
            <a:off x="1100138" y="3944938"/>
            <a:ext cx="68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914400" y="2286000"/>
            <a:ext cx="8382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406 489,8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4600" y="2286000"/>
            <a:ext cx="8382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194 126,8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5000" y="2286000"/>
            <a:ext cx="8382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251 465,5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14800" y="2286000"/>
            <a:ext cx="8382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199 839,9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9000" y="2286000"/>
            <a:ext cx="8382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198 466,5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2400" y="1219200"/>
            <a:ext cx="88392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200" b="1" dirty="0" smtClean="0">
                <a:solidFill>
                  <a:srgbClr val="0E4507"/>
                </a:solidFill>
              </a:rPr>
              <a:t>Цель </a:t>
            </a:r>
            <a:r>
              <a:rPr lang="ru-RU" sz="1200" b="1" dirty="0">
                <a:solidFill>
                  <a:srgbClr val="0E4507"/>
                </a:solidFill>
              </a:rPr>
              <a:t>программы:</a:t>
            </a:r>
          </a:p>
          <a:p>
            <a:pPr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Развитие современной транспортной инфраструктуры, обеспечивающей повышение доступности услуг транспортного комплекса для населения Кондинского района (далее - население), а также обеспечение безопасной эксплуатации транспортных средств и других видов техники.</a:t>
            </a: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3124198" y="2895600"/>
          <a:ext cx="5867401" cy="3458366"/>
        </p:xfrm>
        <a:graphic>
          <a:graphicData uri="http://schemas.openxmlformats.org/drawingml/2006/table">
            <a:tbl>
              <a:tblPr/>
              <a:tblGrid>
                <a:gridCol w="304802"/>
                <a:gridCol w="1676400"/>
                <a:gridCol w="914400"/>
                <a:gridCol w="457200"/>
                <a:gridCol w="533400"/>
                <a:gridCol w="533400"/>
                <a:gridCol w="457200"/>
                <a:gridCol w="990599"/>
              </a:tblGrid>
              <a:tr h="1436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Наименование показателей результатов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Базовый показатель на начало реализации муниципальной программы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Значения показателей по годам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Целевое значение показателя на момент окончания действия муниципальной программы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2017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2018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2019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2020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1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Прирост протяженности сети подъездных автомобильных дорог общего пользования местного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</a:rPr>
                        <a:t>значения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8,0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1,6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9,6 (км)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Увеличение площади поверхности автомобильных дорог общего пользования местного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</a:rPr>
                        <a:t>значения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7 782,6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8 982,6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10 182,6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11 382,6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11 382,6 (кв. м)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3. </a:t>
                      </a: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Повышение транспортной подвижности населения Кондинского района с 2,92 до 2,93 поездок на 1 жителя в год</a:t>
                      </a: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2,92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2,92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2,92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2,92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2,93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2,93  (поездок жителя  в год) 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Овал 21"/>
          <p:cNvSpPr/>
          <p:nvPr/>
        </p:nvSpPr>
        <p:spPr>
          <a:xfrm>
            <a:off x="6781800" y="2057400"/>
            <a:ext cx="685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2020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09600" y="2057400"/>
            <a:ext cx="685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2016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33600" y="2057400"/>
            <a:ext cx="685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657600" y="2057400"/>
            <a:ext cx="685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</a:rPr>
              <a:t>2018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181600" y="2057400"/>
            <a:ext cx="685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</a:rPr>
              <a:t>2019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1026" name="Picture 2" descr="«ЮТэйр» покупает авиакомпанию «Турухан»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419600"/>
            <a:ext cx="2895600" cy="203835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B65CA-8A0F-47F3-973E-35FD60AA93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0" y="6172200"/>
            <a:ext cx="9144000" cy="8667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613" y="0"/>
            <a:ext cx="8486775" cy="1272064"/>
          </a:xfrm>
        </p:spPr>
        <p:txBody>
          <a:bodyPr/>
          <a:lstStyle/>
          <a:p>
            <a:pPr marL="1079500"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агропромышленного комплекса и рынков сельскохозяйственной продукции, сырья и продовольствия в Кондинском районе на 2017-2020 годы»</a:t>
            </a:r>
          </a:p>
        </p:txBody>
      </p:sp>
      <p:sp>
        <p:nvSpPr>
          <p:cNvPr id="4101" name="object 7"/>
          <p:cNvSpPr>
            <a:spLocks noChangeArrowheads="1"/>
          </p:cNvSpPr>
          <p:nvPr/>
        </p:nvSpPr>
        <p:spPr bwMode="auto">
          <a:xfrm>
            <a:off x="0" y="6019800"/>
            <a:ext cx="9144000" cy="11207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02" name="object 22"/>
          <p:cNvSpPr txBox="1">
            <a:spLocks noChangeArrowheads="1"/>
          </p:cNvSpPr>
          <p:nvPr/>
        </p:nvSpPr>
        <p:spPr bwMode="auto">
          <a:xfrm>
            <a:off x="2936875" y="4021138"/>
            <a:ext cx="738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object 25"/>
          <p:cNvSpPr txBox="1">
            <a:spLocks noChangeArrowheads="1"/>
          </p:cNvSpPr>
          <p:nvPr/>
        </p:nvSpPr>
        <p:spPr bwMode="auto">
          <a:xfrm rot="18431246">
            <a:off x="1100138" y="3944938"/>
            <a:ext cx="68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52400" y="1371600"/>
            <a:ext cx="88392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rgbClr val="4F81BD">
                    <a:lumMod val="50000"/>
                  </a:srgbClr>
                </a:solidFill>
              </a:rPr>
              <a:t>Цель программы:</a:t>
            </a:r>
          </a:p>
          <a:p>
            <a:pPr>
              <a:defRPr/>
            </a:pPr>
            <a:r>
              <a:rPr lang="ru-RU" sz="1400" dirty="0" smtClean="0">
                <a:solidFill>
                  <a:srgbClr val="EEECE1">
                    <a:lumMod val="10000"/>
                  </a:srgbClr>
                </a:solidFill>
              </a:rPr>
              <a:t>Устойчивое  развитие  агропромышленного  комплекса и сельских территорий  муниципального образования  Кондинский  район, повышение  конкурентоспособности продукции, произведенной на территории района </a:t>
            </a:r>
            <a:endParaRPr lang="ru-RU" sz="1400" dirty="0">
              <a:solidFill>
                <a:srgbClr val="EEECE1">
                  <a:lumMod val="10000"/>
                </a:srgbClr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/>
        </p:nvGraphicFramePr>
        <p:xfrm>
          <a:off x="3505200" y="3200399"/>
          <a:ext cx="5486400" cy="3338055"/>
        </p:xfrm>
        <a:graphic>
          <a:graphicData uri="http://schemas.openxmlformats.org/drawingml/2006/table">
            <a:tbl>
              <a:tblPr/>
              <a:tblGrid>
                <a:gridCol w="2426677"/>
                <a:gridCol w="566223"/>
                <a:gridCol w="588500"/>
                <a:gridCol w="609600"/>
                <a:gridCol w="101673"/>
                <a:gridCol w="498738"/>
                <a:gridCol w="694989"/>
              </a:tblGrid>
              <a:tr h="76201"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9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2016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проект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1272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мяса (скота и птицы на убой) в хозяйствах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всех категорий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655,7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668,6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681,7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695,2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708,5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4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Надоя молока в хозяйствах всех категорий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1063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1094,8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1127,7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1161,5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1196,4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79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Поголовье крупного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рогатого скота в сельскохозяйственных организациях, КФХ, включая индивидуальных предпринимателей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682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692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703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724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79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Поголовье свиней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сельскохозяйственных организациях, КФХ, включая индивидуальных предпринимателей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1661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1702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1745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1788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1833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75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Добыча (вылов) рыбы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928,2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946,8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965,7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985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1004,7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75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заготовки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дикоросов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137,7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140,5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143,3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146,1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149,7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75690">
                <a:tc gridSpan="7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733800" y="2590800"/>
            <a:ext cx="6858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</a:rPr>
              <a:t>57 962,3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76800" y="2590800"/>
            <a:ext cx="6858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</a:rPr>
              <a:t>56 159,1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62800" y="2590800"/>
            <a:ext cx="6858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</a:rPr>
              <a:t>34 938,0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19800" y="2590800"/>
            <a:ext cx="6858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</a:rPr>
              <a:t>51 667,0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05800" y="2590800"/>
            <a:ext cx="6858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</a:rPr>
              <a:t>35 038,0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495800" y="22860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638800" y="22860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</a:rPr>
              <a:t>2018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781800" y="22860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</a:rPr>
              <a:t>2019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924800" y="22860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2020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352800" y="22860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2016</a:t>
            </a:r>
            <a:endParaRPr lang="ru-RU" sz="1050" dirty="0">
              <a:solidFill>
                <a:prstClr val="black"/>
              </a:solidFill>
            </a:endParaRPr>
          </a:p>
        </p:txBody>
      </p:sp>
      <p:pic>
        <p:nvPicPr>
          <p:cNvPr id="29" name="Рисунок 28" descr="vaccinium-vitis-idaea-7548-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2209800"/>
            <a:ext cx="1905000" cy="1905000"/>
          </a:xfrm>
          <a:prstGeom prst="rect">
            <a:avLst/>
          </a:prstGeom>
        </p:spPr>
      </p:pic>
      <p:pic>
        <p:nvPicPr>
          <p:cNvPr id="28" name="Рисунок 27" descr="гриб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76400" y="3048000"/>
            <a:ext cx="1790700" cy="2368651"/>
          </a:xfrm>
          <a:prstGeom prst="rect">
            <a:avLst/>
          </a:prstGeom>
        </p:spPr>
      </p:pic>
      <p:pic>
        <p:nvPicPr>
          <p:cNvPr id="27" name="Рисунок 26" descr="быки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953000"/>
            <a:ext cx="2847788" cy="1905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prst="slope"/>
          </a:sp3d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B65CA-8A0F-47F3-973E-35FD60AA93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61252"/>
            <a:ext cx="9144000" cy="1196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9515" y="0"/>
            <a:ext cx="80444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550" indent="-2241550" algn="ctr"/>
            <a:r>
              <a:rPr lang="ru-RU" sz="2400" dirty="0" smtClean="0"/>
              <a:t>Комплексное социально – экономическое развитие </a:t>
            </a:r>
            <a:br>
              <a:rPr lang="ru-RU" sz="2400" dirty="0" smtClean="0"/>
            </a:br>
            <a:r>
              <a:rPr lang="ru-RU" sz="2400" dirty="0" smtClean="0"/>
              <a:t>   Кондинского района на 2017-2020 годы</a:t>
            </a:r>
            <a:endParaRPr lang="ru-RU" sz="24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66838" y="1119457"/>
            <a:ext cx="5852962" cy="1090343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социально-экономического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стратегического планирования и управления.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18166272"/>
              </p:ext>
            </p:extLst>
          </p:nvPr>
        </p:nvGraphicFramePr>
        <p:xfrm>
          <a:off x="2864350" y="2338580"/>
          <a:ext cx="5977224" cy="3573258"/>
        </p:xfrm>
        <a:graphic>
          <a:graphicData uri="http://schemas.openxmlformats.org/drawingml/2006/table">
            <a:tbl>
              <a:tblPr/>
              <a:tblGrid>
                <a:gridCol w="2909673"/>
                <a:gridCol w="802349"/>
                <a:gridCol w="826095"/>
                <a:gridCol w="740784"/>
                <a:gridCol w="698323"/>
              </a:tblGrid>
              <a:tr h="1648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1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1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722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1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860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граждан, дополнительно трудоустраиваемых на общественные работы, чел</a:t>
                      </a:r>
                      <a:endParaRPr lang="ru-RU" sz="115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078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регистрируемой безработицы, %</a:t>
                      </a:r>
                      <a:endParaRPr lang="ru-RU" sz="115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3559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оказанных государственных и муниципальных услуг</a:t>
                      </a:r>
                      <a:r>
                        <a:rPr lang="ru-RU" sz="115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МБУ Кондинского района МФЦ, </a:t>
                      </a:r>
                      <a:r>
                        <a:rPr lang="ru-RU" sz="1150" b="0" i="0" u="none" strike="noStrik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15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57 000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54 933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54 933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005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время ожидания в очереди</a:t>
                      </a:r>
                      <a:r>
                        <a:rPr lang="ru-RU" sz="115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мин</a:t>
                      </a:r>
                      <a:endParaRPr lang="ru-RU" sz="115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30628">
                <a:tc>
                  <a:txBody>
                    <a:bodyPr/>
                    <a:lstStyle/>
                    <a:p>
                      <a:pPr marL="0" marR="0" lvl="0" indent="0" algn="just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</a:t>
                      </a:r>
                      <a:r>
                        <a:rPr lang="ru-RU" sz="115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получателей качеством оказания государственных и муниципальных услуг МБУ Кондинского района МФЦ, %</a:t>
                      </a:r>
                      <a:endParaRPr lang="ru-RU" sz="115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887676">
                <a:tc>
                  <a:txBody>
                    <a:bodyPr/>
                    <a:lstStyle/>
                    <a:p>
                      <a:pPr marL="0" marR="0" lvl="0" indent="0" algn="just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жителей района, имеющих доступ к получению государственных и муниципальных услуг по принципу «одного окна» по месту пребывания, в том числе в МФЦ,%</a:t>
                      </a:r>
                      <a:endParaRPr lang="ru-RU" sz="115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http://www.lotusite.ru/images/userfiles/images/man-with-two-thumbs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325" y="2435219"/>
            <a:ext cx="1484698" cy="156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laptop-768x11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27120" y="1141360"/>
            <a:ext cx="1097680" cy="1068440"/>
          </a:xfrm>
          <a:prstGeom prst="rect">
            <a:avLst/>
          </a:prstGeom>
        </p:spPr>
      </p:pic>
      <p:pic>
        <p:nvPicPr>
          <p:cNvPr id="17" name="Рисунок 16" descr="i455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5485" y="4419600"/>
            <a:ext cx="2246938" cy="1230466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6" name="Рисунок 14" descr="VVfFF9zppe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057400"/>
            <a:ext cx="25908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0" y="0"/>
            <a:ext cx="9144000" cy="2819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0" y="6172200"/>
            <a:ext cx="9144000" cy="8667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486775" cy="1107996"/>
          </a:xfrm>
        </p:spPr>
        <p:txBody>
          <a:bodyPr/>
          <a:lstStyle/>
          <a:p>
            <a:pPr marL="1079500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малого и среднего предпринимательства в Кондинском районе на 2017-2020 годы»</a:t>
            </a:r>
          </a:p>
        </p:txBody>
      </p:sp>
      <p:sp>
        <p:nvSpPr>
          <p:cNvPr id="4101" name="object 7"/>
          <p:cNvSpPr>
            <a:spLocks noChangeArrowheads="1"/>
          </p:cNvSpPr>
          <p:nvPr/>
        </p:nvSpPr>
        <p:spPr bwMode="auto">
          <a:xfrm>
            <a:off x="0" y="5943600"/>
            <a:ext cx="9144000" cy="11207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02" name="object 22"/>
          <p:cNvSpPr txBox="1">
            <a:spLocks noChangeArrowheads="1"/>
          </p:cNvSpPr>
          <p:nvPr/>
        </p:nvSpPr>
        <p:spPr bwMode="auto">
          <a:xfrm>
            <a:off x="2936875" y="4021138"/>
            <a:ext cx="738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object 25"/>
          <p:cNvSpPr txBox="1">
            <a:spLocks noChangeArrowheads="1"/>
          </p:cNvSpPr>
          <p:nvPr/>
        </p:nvSpPr>
        <p:spPr bwMode="auto">
          <a:xfrm>
            <a:off x="1100138" y="3944938"/>
            <a:ext cx="68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52400" y="1295400"/>
            <a:ext cx="87630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rgbClr val="7030A0"/>
                </a:solidFill>
              </a:rPr>
              <a:t>Цель программы:</a:t>
            </a:r>
          </a:p>
          <a:p>
            <a:pPr algn="ctr">
              <a:defRPr/>
            </a:pPr>
            <a:r>
              <a:rPr lang="ru-RU" sz="1600" dirty="0">
                <a:solidFill>
                  <a:srgbClr val="4F81BD">
                    <a:lumMod val="50000"/>
                  </a:srgbClr>
                </a:solidFill>
              </a:rPr>
              <a:t>Повышение роли малого и среднего предпринимательства в экономике Кондинского района</a:t>
            </a: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/>
        </p:nvGraphicFramePr>
        <p:xfrm>
          <a:off x="3352800" y="3048003"/>
          <a:ext cx="5562601" cy="3360170"/>
        </p:xfrm>
        <a:graphic>
          <a:graphicData uri="http://schemas.openxmlformats.org/drawingml/2006/table">
            <a:tbl>
              <a:tblPr/>
              <a:tblGrid>
                <a:gridCol w="2739031"/>
                <a:gridCol w="508990"/>
                <a:gridCol w="570609"/>
                <a:gridCol w="581322"/>
                <a:gridCol w="202272"/>
                <a:gridCol w="379050"/>
                <a:gridCol w="117234"/>
                <a:gridCol w="464093"/>
              </a:tblGrid>
              <a:tr h="150993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5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1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2016 год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17D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 год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17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проект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1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0338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год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1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8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1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год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1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50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малого и среднего предпринимательства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1173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Arial"/>
                        </a:rPr>
                        <a:t>1179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1190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Arial"/>
                        </a:rPr>
                        <a:t>1202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1214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37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получивших финансовую 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поддержку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5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73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рабочих мест созданных Субъектами, получивших финансовую поддержку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5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73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субъектов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малого и среднего предпринимательства на 10 тыс. человек населения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368,3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370,1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372,0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373,9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375,8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73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субъектов малого и среднего предпринимательства, получивших финансовую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поддержку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0,43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0,84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0,85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0,83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0,83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581400" y="24384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3 748,0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24400" y="24384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4 557,0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10400" y="24384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289,10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1200" y="24384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</a:rPr>
              <a:t>361,40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53400" y="24384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289,10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200400" y="21336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2016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343400" y="21336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62600" y="21336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</a:rPr>
              <a:t>2018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705600" y="21336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</a:rPr>
              <a:t>2019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848600" y="21336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2020</a:t>
            </a:r>
            <a:endParaRPr lang="ru-RU" sz="1050" dirty="0">
              <a:solidFill>
                <a:prstClr val="black"/>
              </a:solidFill>
            </a:endParaRPr>
          </a:p>
        </p:txBody>
      </p:sp>
      <p:pic>
        <p:nvPicPr>
          <p:cNvPr id="28" name="Рисунок 27" descr="хлеб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3733800"/>
            <a:ext cx="2514600" cy="1683327"/>
          </a:xfrm>
          <a:prstGeom prst="rect">
            <a:avLst/>
          </a:prstGeom>
        </p:spPr>
      </p:pic>
      <p:pic>
        <p:nvPicPr>
          <p:cNvPr id="29" name="Рисунок 28" descr="лес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257800"/>
            <a:ext cx="3081867" cy="1733550"/>
          </a:xfrm>
          <a:prstGeom prst="rect">
            <a:avLst/>
          </a:prstGeom>
        </p:spPr>
      </p:pic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B65CA-8A0F-47F3-973E-35FD60AA93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3"/>
          <p:cNvSpPr/>
          <p:nvPr/>
        </p:nvSpPr>
        <p:spPr>
          <a:xfrm>
            <a:off x="1" y="0"/>
            <a:ext cx="9143999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99347" y="19811"/>
            <a:ext cx="644651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8115" y="0"/>
            <a:ext cx="8485885" cy="663002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020444">
              <a:lnSpc>
                <a:spcPct val="100000"/>
              </a:lnSpc>
            </a:pPr>
            <a:r>
              <a:rPr sz="3200" spc="-5" dirty="0"/>
              <a:t>Жилищно</a:t>
            </a:r>
            <a:r>
              <a:rPr sz="3200" spc="-5" dirty="0">
                <a:latin typeface="Times New Roman"/>
                <a:cs typeface="Times New Roman"/>
              </a:rPr>
              <a:t>-</a:t>
            </a:r>
            <a:r>
              <a:rPr sz="3200" spc="-5" dirty="0"/>
              <a:t>коммунальное</a:t>
            </a:r>
            <a:r>
              <a:rPr sz="3200" spc="-75" dirty="0"/>
              <a:t> </a:t>
            </a:r>
            <a:r>
              <a:rPr sz="3200" spc="-20" dirty="0"/>
              <a:t>хозяйство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" y="1129283"/>
            <a:ext cx="9144000" cy="11567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9600" y="1181811"/>
            <a:ext cx="8000999" cy="1561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год </a:t>
            </a:r>
            <a:r>
              <a:rPr sz="2400" b="1" spc="-5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286,9</a:t>
            </a:r>
            <a:r>
              <a:rPr sz="2400" b="1" spc="-5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млн.</a:t>
            </a:r>
            <a:r>
              <a:rPr sz="2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рублей, </a:t>
            </a:r>
            <a:b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2019 год – 266,8 млн. рублей,  2020 год </a:t>
            </a:r>
            <a:r>
              <a:rPr lang="ru-RU" sz="2400" b="1" spc="-25" smtClean="0">
                <a:solidFill>
                  <a:srgbClr val="FFFFFF"/>
                </a:solidFill>
                <a:latin typeface="Times New Roman"/>
                <a:cs typeface="Times New Roman"/>
              </a:rPr>
              <a:t>– 253,6 </a:t>
            </a: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млн. рублей 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4232275" marR="5080">
              <a:lnSpc>
                <a:spcPct val="86100"/>
              </a:lnSpc>
            </a:pPr>
            <a:endParaRPr lang="ru-RU" sz="1200" b="1" spc="-10" dirty="0" smtClean="0">
              <a:latin typeface="Times New Roman"/>
              <a:cs typeface="Times New Roman"/>
            </a:endParaRPr>
          </a:p>
          <a:p>
            <a:pPr marL="4232275" marR="5080">
              <a:lnSpc>
                <a:spcPct val="86100"/>
              </a:lnSpc>
            </a:pPr>
            <a:endParaRPr lang="ru-RU" sz="1200" b="1" spc="-10" dirty="0" smtClean="0">
              <a:latin typeface="Times New Roman"/>
              <a:cs typeface="Times New Roman"/>
            </a:endParaRPr>
          </a:p>
          <a:p>
            <a:pPr marL="4232275" marR="5080">
              <a:lnSpc>
                <a:spcPct val="86100"/>
              </a:lnSpc>
            </a:pPr>
            <a:endParaRPr lang="ru-RU" sz="1200" b="1" spc="-10" dirty="0" smtClean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18731" y="2531364"/>
            <a:ext cx="2307335" cy="198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2400" y="2057400"/>
            <a:ext cx="1981200" cy="167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3886200"/>
            <a:ext cx="2286000" cy="11430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 wrap="square" lIns="0" tIns="0" rIns="0" bIns="0" rtlCol="0"/>
          <a:lstStyle/>
          <a:p>
            <a:pPr algn="ctr">
              <a:lnSpc>
                <a:spcPts val="1789"/>
              </a:lnSpc>
            </a:pPr>
            <a:r>
              <a:rPr lang="ru-RU" sz="1400" b="1" spc="-15" dirty="0" smtClean="0">
                <a:latin typeface="Times New Roman"/>
                <a:cs typeface="Times New Roman"/>
              </a:rPr>
              <a:t>П</a:t>
            </a:r>
            <a:r>
              <a:rPr lang="ru-RU" sz="1400" b="1" spc="-5" dirty="0" smtClean="0">
                <a:latin typeface="Times New Roman"/>
                <a:cs typeface="Times New Roman"/>
              </a:rPr>
              <a:t>ри</a:t>
            </a:r>
            <a:r>
              <a:rPr lang="ru-RU" sz="1400" b="1" dirty="0" smtClean="0">
                <a:latin typeface="Times New Roman"/>
                <a:cs typeface="Times New Roman"/>
              </a:rPr>
              <a:t>о</a:t>
            </a:r>
            <a:r>
              <a:rPr lang="ru-RU" sz="1400" b="1" spc="-5" dirty="0" smtClean="0">
                <a:latin typeface="Times New Roman"/>
                <a:cs typeface="Times New Roman"/>
              </a:rPr>
              <a:t>бре</a:t>
            </a:r>
            <a:r>
              <a:rPr lang="ru-RU" sz="1400" b="1" spc="-25" dirty="0" smtClean="0">
                <a:latin typeface="Times New Roman"/>
                <a:cs typeface="Times New Roman"/>
              </a:rPr>
              <a:t>т</a:t>
            </a:r>
            <a:r>
              <a:rPr lang="ru-RU" sz="1400" b="1" spc="-5" dirty="0" smtClean="0">
                <a:latin typeface="Times New Roman"/>
                <a:cs typeface="Times New Roman"/>
              </a:rPr>
              <a:t>ение</a:t>
            </a:r>
            <a:r>
              <a:rPr lang="ru-RU" sz="1400" dirty="0" smtClean="0">
                <a:latin typeface="Times New Roman"/>
                <a:cs typeface="Times New Roman"/>
              </a:rPr>
              <a:t>  </a:t>
            </a:r>
            <a:r>
              <a:rPr lang="ru-RU" sz="1400" b="1" spc="-5" dirty="0" smtClean="0">
                <a:latin typeface="Times New Roman"/>
                <a:cs typeface="Times New Roman"/>
              </a:rPr>
              <a:t>жилья</a:t>
            </a:r>
          </a:p>
          <a:p>
            <a:pPr algn="ctr">
              <a:spcBef>
                <a:spcPts val="340"/>
              </a:spcBef>
            </a:pPr>
            <a:r>
              <a:rPr lang="ru-RU" sz="1400" b="1" dirty="0" smtClean="0">
                <a:latin typeface="Times New Roman"/>
                <a:cs typeface="Times New Roman"/>
              </a:rPr>
              <a:t> 2018 год - 48,9  </a:t>
            </a:r>
            <a:r>
              <a:rPr lang="ru-RU" sz="14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400" b="1" spc="-80" dirty="0" smtClean="0">
                <a:latin typeface="Times New Roman"/>
                <a:cs typeface="Times New Roman"/>
              </a:rPr>
              <a:t> </a:t>
            </a:r>
            <a:r>
              <a:rPr lang="ru-RU" sz="1400" b="1" spc="-10" dirty="0" smtClean="0">
                <a:latin typeface="Times New Roman"/>
                <a:cs typeface="Times New Roman"/>
              </a:rPr>
              <a:t>рублей          </a:t>
            </a:r>
          </a:p>
          <a:p>
            <a:pPr algn="ctr">
              <a:spcBef>
                <a:spcPts val="340"/>
              </a:spcBef>
            </a:pPr>
            <a:r>
              <a:rPr lang="ru-RU" sz="1400" b="1" spc="-10" dirty="0" smtClean="0">
                <a:latin typeface="Times New Roman"/>
                <a:cs typeface="Times New Roman"/>
              </a:rPr>
              <a:t> 2019 год – 41,4 млн. рублей</a:t>
            </a:r>
          </a:p>
          <a:p>
            <a:pPr algn="ctr">
              <a:spcBef>
                <a:spcPts val="340"/>
              </a:spcBef>
            </a:pPr>
            <a:r>
              <a:rPr lang="ru-RU" sz="1400" b="1" spc="-10" dirty="0" smtClean="0">
                <a:latin typeface="Times New Roman"/>
                <a:cs typeface="Times New Roman"/>
              </a:rPr>
              <a:t>2020 год – 41,4 млн. рублей</a:t>
            </a:r>
            <a:endParaRPr sz="1400" dirty="0"/>
          </a:p>
        </p:txBody>
      </p:sp>
      <p:sp>
        <p:nvSpPr>
          <p:cNvPr id="28" name="object 28"/>
          <p:cNvSpPr/>
          <p:nvPr/>
        </p:nvSpPr>
        <p:spPr>
          <a:xfrm>
            <a:off x="4584191" y="4117847"/>
            <a:ext cx="240791" cy="3322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53200" y="2133600"/>
            <a:ext cx="2209800" cy="1676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48400" y="3886200"/>
            <a:ext cx="2667000" cy="1066800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12700" marR="5080" indent="-635" algn="ctr"/>
            <a:r>
              <a:rPr lang="ru-RU" sz="1400" b="1" spc="-25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к  о</a:t>
            </a:r>
            <a:r>
              <a:rPr lang="ru-RU" sz="1400" b="1" spc="1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spc="-15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>периоду </a:t>
            </a:r>
            <a:b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2018 год -94,4 млн. рублей, </a:t>
            </a:r>
            <a:b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2019 год- 94,4млн. рублей,   </a:t>
            </a:r>
            <a:b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  2020 год – 94,4 млн. рублей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828800" y="6525768"/>
            <a:ext cx="240792" cy="332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Picture 5" descr="Герб-3вариант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AutoShape 2" descr="http://invest72.ru/upload/resize_cache/iblock/d4a/980_653_2/%D0%B2%D0%B8%D0%B4%D0%BD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" y="5029200"/>
            <a:ext cx="3200399" cy="16002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3" name="Рисунок 4" descr="IMG-20170410-WA0000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0" y="2057400"/>
            <a:ext cx="1752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4" name="object 30"/>
          <p:cNvSpPr/>
          <p:nvPr/>
        </p:nvSpPr>
        <p:spPr>
          <a:xfrm>
            <a:off x="4648200" y="2286000"/>
            <a:ext cx="1676400" cy="2438400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12700" marR="5080" indent="-635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Приобретение и установку котельной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мкр.Нефтяник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Междуреченский </a:t>
            </a: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2018 год -23,0 млн. рублей</a:t>
            </a:r>
            <a:r>
              <a:rPr lang="ru-RU" sz="1400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30"/>
          <p:cNvSpPr/>
          <p:nvPr/>
        </p:nvSpPr>
        <p:spPr>
          <a:xfrm>
            <a:off x="4038600" y="5105400"/>
            <a:ext cx="3048000" cy="1447800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12700" marR="5080" indent="-635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Мероприятия по формированию современной городской среды по благоустройству дворовых и общественных территорий </a:t>
            </a: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2018 год -14,3 млн. рублей</a:t>
            </a:r>
            <a:r>
              <a:rPr lang="ru-RU" sz="1400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52400" y="-17780"/>
            <a:ext cx="896734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400" spc="-45" dirty="0" smtClean="0"/>
              <a:t>Муниципальная программа «Развитие жилищно-коммунального комплекса и энергетики в </a:t>
            </a:r>
            <a:r>
              <a:rPr lang="ru-RU" sz="2400" spc="-45" dirty="0" err="1" smtClean="0"/>
              <a:t>Кондинском</a:t>
            </a:r>
            <a:r>
              <a:rPr lang="ru-RU" sz="2400" spc="-45" dirty="0" smtClean="0"/>
              <a:t> районе на 2017-2020 годы» </a:t>
            </a:r>
            <a:endParaRPr sz="29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04800" y="1143000"/>
            <a:ext cx="4876800" cy="11430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Цель программы: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/>
        </p:nvGraphicFramePr>
        <p:xfrm>
          <a:off x="152400" y="2133010"/>
          <a:ext cx="8782111" cy="3951276"/>
        </p:xfrm>
        <a:graphic>
          <a:graphicData uri="http://schemas.openxmlformats.org/drawingml/2006/table">
            <a:tbl>
              <a:tblPr/>
              <a:tblGrid>
                <a:gridCol w="3798890"/>
                <a:gridCol w="1065275"/>
                <a:gridCol w="1065275"/>
                <a:gridCol w="1229394"/>
                <a:gridCol w="838844"/>
                <a:gridCol w="784433"/>
              </a:tblGrid>
              <a:tr h="162050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6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2016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проект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5671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19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протяженности ветхих тепловых сетей при ежегодном ремонте сетей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69,747км.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Arial"/>
                        </a:rPr>
                        <a:t>67,23км.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59,66км.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Arial"/>
                        </a:rPr>
                        <a:t>52,09км.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44,525км.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2732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протяженности ветхих водопроводных сетей при ежегодном ремонте сетей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103,937км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101,1км.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96,1км.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91,1км.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86,1км.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92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доли населенных пунктов, обеспеченных чистой питьевой водой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18,5%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25,,3%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25,9%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25,9%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29,6%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280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доли котельных с использованием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энергоэффективного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оборудования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24%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30,3%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36,4%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42,4%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45%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05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протяженности ветхих канализационных сетей при ежегодном ремонте сетей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24,018км.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24,0км.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17,93км.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11,9км.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6,63км.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53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доли газифицированных населенных пунктов 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3,7%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3,7%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3,7%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3,7%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7,4%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доли водогрейных котлов, требующих замены, отслуживших срок эксплуатации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3,4%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6,7%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10,1%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13,5%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17,46%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доли новых сетевых насосов вместо отслуживших срок эксплуатации или требующих замены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46%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59,5%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73%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86,5%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216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доли заемных средств в общем объеме капитальных вложений в системы теплоснабжения, водоснабжения, водоотведения и очистки сточных вод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0%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0%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30%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30%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30%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381000" y="1143000"/>
            <a:ext cx="4800600" cy="10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-Повышение </a:t>
            </a:r>
            <a:r>
              <a:rPr lang="ru-RU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предоставления жилищно-коммунальных услуг;</a:t>
            </a:r>
            <a:endParaRPr lang="ru-RU" sz="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-Повышение </a:t>
            </a:r>
            <a:r>
              <a:rPr lang="ru-RU" sz="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эффективности</a:t>
            </a:r>
            <a:r>
              <a:rPr lang="ru-RU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использования топливно-энергетических ресурсов;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-Реализация единой государственной политики и нормативно-правового регулирования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надежности и качества в жилищно-коммунальном комплексе и энергетике.</a:t>
            </a:r>
            <a:r>
              <a:rPr kumimoji="0" lang="ru-RU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52400" y="-17780"/>
            <a:ext cx="896734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400" spc="-45" dirty="0" smtClean="0"/>
              <a:t>Муниципальная программа «Развитие жилищно-коммунального комплекса и энергетики в </a:t>
            </a:r>
            <a:r>
              <a:rPr lang="ru-RU" sz="2400" spc="-45" dirty="0" err="1" smtClean="0"/>
              <a:t>Кондинском</a:t>
            </a:r>
            <a:r>
              <a:rPr lang="ru-RU" sz="2400" spc="-45" dirty="0" smtClean="0"/>
              <a:t> районе на 2017-2020 годы» </a:t>
            </a:r>
            <a:endParaRPr sz="29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5"/>
          <p:cNvGraphicFramePr>
            <a:graphicFrameLocks/>
          </p:cNvGraphicFramePr>
          <p:nvPr/>
        </p:nvGraphicFramePr>
        <p:xfrm>
          <a:off x="228599" y="2133010"/>
          <a:ext cx="8382000" cy="3397620"/>
        </p:xfrm>
        <a:graphic>
          <a:graphicData uri="http://schemas.openxmlformats.org/drawingml/2006/table">
            <a:tbl>
              <a:tblPr/>
              <a:tblGrid>
                <a:gridCol w="5334001"/>
                <a:gridCol w="1528410"/>
                <a:gridCol w="1519589"/>
              </a:tblGrid>
              <a:tr h="162050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Мероприятие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smtClean="0">
                          <a:solidFill>
                            <a:schemeClr val="tx1"/>
                          </a:solidFill>
                          <a:latin typeface="Arial"/>
                        </a:rPr>
                        <a:t>Количество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Стоимость работ, тыс. руб.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19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ветхих сетей теплоснабжения</a:t>
                      </a:r>
                      <a:endParaRPr lang="ru-RU" sz="18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9,058 км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44 760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9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ветхих сетей водоснабжения</a:t>
                      </a:r>
                      <a:endParaRPr lang="ru-RU" sz="18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11,677 км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23 762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9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резервуара питьевой воды</a:t>
                      </a:r>
                      <a:endParaRPr lang="ru-RU" sz="18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ед.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15 00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9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Замена и ремонт котлов</a:t>
                      </a:r>
                      <a:endParaRPr lang="ru-RU" sz="18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ед.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8 880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9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и замена котельного оборудования (насосы сетевые, трубы дымовые,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электрощитовое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оборудование)</a:t>
                      </a:r>
                      <a:endParaRPr lang="ru-RU" sz="18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15 543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7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</a:t>
                      </a:r>
                      <a:endParaRPr lang="ru-RU" sz="18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94 445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685800" y="1526033"/>
            <a:ext cx="7696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parajita" pitchFamily="34" charset="0"/>
              </a:rPr>
              <a:t>План подготовки объектов ЖКХ к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parajita" pitchFamily="34" charset="0"/>
              </a:rPr>
              <a:t> работе в осенн</a:t>
            </a:r>
            <a:r>
              <a:rPr lang="ru-RU" sz="1400" b="1" dirty="0" smtClean="0">
                <a:latin typeface="Batang" pitchFamily="18" charset="-127"/>
                <a:ea typeface="Batang" pitchFamily="18" charset="-127"/>
                <a:cs typeface="Aparajita" pitchFamily="34" charset="0"/>
              </a:rPr>
              <a:t>е-зимний период 2017-2019гг.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52400" y="-17780"/>
            <a:ext cx="896734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400" spc="-45" dirty="0" smtClean="0"/>
              <a:t>Муниципальная программа «Развитие жилищно-коммунального комплекса и энергетики в </a:t>
            </a:r>
            <a:r>
              <a:rPr lang="ru-RU" sz="2400" spc="-45" dirty="0" err="1" smtClean="0"/>
              <a:t>Кондинском</a:t>
            </a:r>
            <a:r>
              <a:rPr lang="ru-RU" sz="2400" spc="-45" dirty="0" smtClean="0"/>
              <a:t> районе на 2017-2020 годы» </a:t>
            </a:r>
            <a:endParaRPr sz="29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685800" y="1310590"/>
            <a:ext cx="7696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Batang" pitchFamily="18" charset="-127"/>
                <a:ea typeface="Batang" pitchFamily="18" charset="-127"/>
                <a:cs typeface="Aparajita" pitchFamily="34" charset="0"/>
              </a:rPr>
              <a:t>Устройство блочно-модульной твердотопливной котельной установки «Южная» </a:t>
            </a:r>
            <a:r>
              <a:rPr lang="ru-RU" sz="1400" b="1" dirty="0" err="1" smtClean="0">
                <a:latin typeface="Batang" pitchFamily="18" charset="-127"/>
                <a:ea typeface="Batang" pitchFamily="18" charset="-127"/>
                <a:cs typeface="Aparajita" pitchFamily="34" charset="0"/>
              </a:rPr>
              <a:t>пгт</a:t>
            </a:r>
            <a:r>
              <a:rPr lang="ru-RU" sz="1400" b="1" dirty="0" smtClean="0">
                <a:latin typeface="Batang" pitchFamily="18" charset="-127"/>
                <a:ea typeface="Batang" pitchFamily="18" charset="-127"/>
                <a:cs typeface="Aparajita" pitchFamily="34" charset="0"/>
              </a:rPr>
              <a:t>. Междуреченский» (окончание работ по монтажу поставленного в 2017 году оборудования) – 23 млн. рублей.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parajita" pitchFamily="34" charset="0"/>
            </a:endParaRPr>
          </a:p>
        </p:txBody>
      </p:sp>
      <p:pic>
        <p:nvPicPr>
          <p:cNvPr id="1027" name="Picture 3" descr="C:\Users\050503\Desktop\P10607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2209800"/>
            <a:ext cx="7153275" cy="3840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9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752601"/>
            <a:ext cx="8077200" cy="3447098"/>
          </a:xfrm>
        </p:spPr>
        <p:txBody>
          <a:bodyPr/>
          <a:lstStyle/>
          <a:p>
            <a:pPr algn="ctr"/>
            <a:r>
              <a:rPr lang="ru-RU" sz="3200" dirty="0" smtClean="0"/>
              <a:t>Создание условий для стабильного и сбалансированного функционирования бюджетной системы района путем консолидации бюджетных ресурсов на приоритетных направлениях, зафиксированных в муниципальных программах района</a:t>
            </a:r>
            <a:endParaRPr lang="ru-RU" sz="3000" i="1" dirty="0"/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-17780"/>
            <a:ext cx="7367142" cy="738664"/>
          </a:xfrm>
        </p:spPr>
        <p:txBody>
          <a:bodyPr/>
          <a:lstStyle/>
          <a:p>
            <a:pPr algn="ctr"/>
            <a:r>
              <a:rPr lang="ru-RU" sz="2400" i="1" spc="-1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spc="-10" dirty="0" smtClean="0">
                <a:latin typeface="Times New Roman" pitchFamily="18" charset="0"/>
                <a:cs typeface="Times New Roman" pitchFamily="18" charset="0"/>
              </a:rPr>
              <a:t>ЦЕЛЬ БЮДЖЕТНОЙ ПОЛИТИКИ</a:t>
            </a:r>
            <a:endParaRPr lang="ru-RU" sz="2400" dirty="0"/>
          </a:p>
        </p:txBody>
      </p:sp>
      <p:sp>
        <p:nvSpPr>
          <p:cNvPr id="7" name="object 5"/>
          <p:cNvSpPr/>
          <p:nvPr/>
        </p:nvSpPr>
        <p:spPr>
          <a:xfrm>
            <a:off x="0" y="5638800"/>
            <a:ext cx="914400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52400" y="-17780"/>
            <a:ext cx="896734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2400" spc="-45" dirty="0" smtClean="0"/>
              <a:t>Муниципальная программа «Формирование </a:t>
            </a:r>
            <a:r>
              <a:rPr lang="ru-RU" sz="2400" spc="-45" dirty="0" err="1" smtClean="0"/>
              <a:t>комфорной</a:t>
            </a:r>
            <a:r>
              <a:rPr lang="ru-RU" sz="2400" spc="-45" dirty="0" smtClean="0"/>
              <a:t> городской среды на 2018-2020 годы» </a:t>
            </a:r>
            <a:endParaRPr sz="29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419600" y="1981200"/>
          <a:ext cx="4572000" cy="3218688"/>
        </p:xfrm>
        <a:graphic>
          <a:graphicData uri="http://schemas.openxmlformats.org/drawingml/2006/table">
            <a:tbl>
              <a:tblPr/>
              <a:tblGrid>
                <a:gridCol w="1654474"/>
                <a:gridCol w="2917526"/>
              </a:tblGrid>
              <a:tr h="1914198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Обустройство: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Центральных скверов, площадей п.Половинки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,    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Юмас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д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. Ямки,           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пгт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Мортка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449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2)    Детских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игровых площадок п.Дальний,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п.Лиственичный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514600"/>
            <a:ext cx="5257799" cy="3540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-17779"/>
            <a:ext cx="9143999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1950" dirty="0" smtClean="0"/>
              <a:t>Муниципальная программа «Обеспечение доступным и комфортным жильем жителей Кондинского района на 2017-2020 годы»</a:t>
            </a:r>
            <a:endParaRPr sz="195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267200" y="914400"/>
            <a:ext cx="4800600" cy="20574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Целями программы являются:</a:t>
            </a:r>
          </a:p>
          <a:p>
            <a:pPr algn="just">
              <a:defRPr/>
            </a:pPr>
            <a:r>
              <a:rPr lang="ru-RU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  </a:t>
            </a: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и механизмов для увеличения объемов жилищного строительства, сохранения предприятий реального сектора экономики Кондинского района;</a:t>
            </a:r>
          </a:p>
          <a:p>
            <a:pPr algn="just">
              <a:tabLst>
                <a:tab pos="176213" algn="l"/>
                <a:tab pos="265113" algn="l"/>
              </a:tabLst>
              <a:defRPr/>
            </a:pPr>
            <a:r>
              <a:rPr lang="ru-RU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условий, способствующих повышению доступности жилья, улучшение жилищных условий и качества жилищного обеспечения населения Кондинского района;</a:t>
            </a:r>
          </a:p>
          <a:p>
            <a:pPr algn="just">
              <a:defRPr/>
            </a:pPr>
            <a:r>
              <a:rPr lang="ru-RU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увеличения объемов выпуска современных строительных материалов, изделий и конструкций для жилищного, промышленного строительства.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/>
        </p:nvGraphicFramePr>
        <p:xfrm>
          <a:off x="685800" y="3733800"/>
          <a:ext cx="7848600" cy="2833142"/>
        </p:xfrm>
        <a:graphic>
          <a:graphicData uri="http://schemas.openxmlformats.org/drawingml/2006/table">
            <a:tbl>
              <a:tblPr/>
              <a:tblGrid>
                <a:gridCol w="3356771"/>
                <a:gridCol w="852932"/>
                <a:gridCol w="856211"/>
                <a:gridCol w="927562"/>
                <a:gridCol w="391917"/>
                <a:gridCol w="606996"/>
                <a:gridCol w="149131"/>
                <a:gridCol w="707080"/>
              </a:tblGrid>
              <a:tr h="17450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9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 (отчет)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</a:t>
                      </a:r>
                    </a:p>
                    <a:p>
                      <a:pPr lvl="0"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ввода жилья, тыс. кв. м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17,488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Снос ветхого и аварийного, тыс. кв.</a:t>
                      </a:r>
                      <a:r>
                        <a:rPr lang="ru-RU" sz="1200" b="0" i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2013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семей, состоящих на учете на получение</a:t>
                      </a:r>
                      <a:r>
                        <a:rPr lang="ru-RU" sz="1200" b="0" i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жилого помещения на условиях социального найма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1181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968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934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семей, получивших меры государственной</a:t>
                      </a:r>
                      <a:r>
                        <a:rPr lang="ru-RU" sz="1200" b="0" i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поддержки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</a:t>
                      </a:r>
                      <a:r>
                        <a:rPr lang="ru-RU" sz="1200" b="0" i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общей площади жилых помещений, приходящихся в среднем на 1 жителя, кв. м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8" name="Рисунок 17" descr="домики147475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3111" y="2819400"/>
            <a:ext cx="3544689" cy="1143000"/>
          </a:xfrm>
          <a:prstGeom prst="rect">
            <a:avLst/>
          </a:prstGeom>
        </p:spPr>
      </p:pic>
      <p:pic>
        <p:nvPicPr>
          <p:cNvPr id="19" name="Рисунок 18" descr="487555555555555555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7012" y="2895600"/>
            <a:ext cx="1516788" cy="10668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66800" y="1214715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– 338,5 млн. рублей</a:t>
            </a:r>
          </a:p>
        </p:txBody>
      </p:sp>
      <p:sp>
        <p:nvSpPr>
          <p:cNvPr id="15" name="Овал 14"/>
          <p:cNvSpPr/>
          <p:nvPr/>
        </p:nvSpPr>
        <p:spPr>
          <a:xfrm>
            <a:off x="685800" y="909915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2016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92215" y="12192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– 442,5 млн. рублей</a:t>
            </a:r>
          </a:p>
        </p:txBody>
      </p:sp>
      <p:sp>
        <p:nvSpPr>
          <p:cNvPr id="17" name="Овал 16"/>
          <p:cNvSpPr/>
          <p:nvPr/>
        </p:nvSpPr>
        <p:spPr>
          <a:xfrm>
            <a:off x="2111215" y="9144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9260" y="2147045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– 418,1 млн. рублей</a:t>
            </a:r>
          </a:p>
        </p:txBody>
      </p:sp>
      <p:sp>
        <p:nvSpPr>
          <p:cNvPr id="21" name="Овал 20"/>
          <p:cNvSpPr/>
          <p:nvPr/>
        </p:nvSpPr>
        <p:spPr>
          <a:xfrm>
            <a:off x="188260" y="1842245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2018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64660" y="2164975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– 418,1 млн. рублей</a:t>
            </a:r>
          </a:p>
        </p:txBody>
      </p:sp>
      <p:sp>
        <p:nvSpPr>
          <p:cNvPr id="24" name="Овал 23"/>
          <p:cNvSpPr/>
          <p:nvPr/>
        </p:nvSpPr>
        <p:spPr>
          <a:xfrm>
            <a:off x="1483660" y="1860175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60060" y="2164975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– 384,7 млн. рублей</a:t>
            </a:r>
          </a:p>
        </p:txBody>
      </p:sp>
      <p:sp>
        <p:nvSpPr>
          <p:cNvPr id="27" name="Овал 26"/>
          <p:cNvSpPr/>
          <p:nvPr/>
        </p:nvSpPr>
        <p:spPr>
          <a:xfrm>
            <a:off x="2779060" y="1860175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2020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bject 2"/>
          <p:cNvSpPr/>
          <p:nvPr/>
        </p:nvSpPr>
        <p:spPr>
          <a:xfrm>
            <a:off x="0" y="0"/>
            <a:ext cx="9143999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Овал 115"/>
          <p:cNvSpPr/>
          <p:nvPr/>
        </p:nvSpPr>
        <p:spPr>
          <a:xfrm>
            <a:off x="4419600" y="3505200"/>
            <a:ext cx="12192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1066800" y="3505200"/>
            <a:ext cx="12192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1676400" y="4038600"/>
            <a:ext cx="1371600" cy="838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object 37"/>
          <p:cNvSpPr/>
          <p:nvPr/>
        </p:nvSpPr>
        <p:spPr>
          <a:xfrm>
            <a:off x="381000" y="5410200"/>
            <a:ext cx="2667000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7200" y="4876800"/>
            <a:ext cx="25146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05000" y="6423659"/>
            <a:ext cx="248412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91611" y="0"/>
            <a:ext cx="3633216" cy="1074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60364" y="0"/>
            <a:ext cx="790956" cy="1074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-152400"/>
            <a:ext cx="8333485" cy="731482"/>
          </a:xfrm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2978150">
              <a:lnSpc>
                <a:spcPct val="100000"/>
              </a:lnSpc>
            </a:pPr>
            <a:r>
              <a:rPr sz="4000" spc="-15" dirty="0"/>
              <a:t>Образование</a:t>
            </a:r>
            <a:endParaRPr sz="4000" dirty="0"/>
          </a:p>
        </p:txBody>
      </p:sp>
      <p:sp>
        <p:nvSpPr>
          <p:cNvPr id="8" name="object 8"/>
          <p:cNvSpPr/>
          <p:nvPr/>
        </p:nvSpPr>
        <p:spPr>
          <a:xfrm>
            <a:off x="6781800" y="1600200"/>
            <a:ext cx="2610612" cy="14188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162801" y="2895600"/>
            <a:ext cx="16764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ru-RU" sz="1400" b="1" i="1" spc="-5" dirty="0" smtClean="0">
                <a:latin typeface="Times New Roman"/>
                <a:cs typeface="Times New Roman"/>
              </a:rPr>
              <a:t>Окружной</a:t>
            </a:r>
            <a:r>
              <a:rPr lang="ru-RU" sz="1400" b="1" i="1" spc="-5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sz="1400" b="1" i="1" spc="-20" dirty="0" err="1" smtClean="0">
                <a:latin typeface="Times New Roman"/>
                <a:cs typeface="Times New Roman"/>
              </a:rPr>
              <a:t>бюджет</a:t>
            </a:r>
            <a:endParaRPr sz="1400" i="1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43800" y="1295400"/>
            <a:ext cx="1143000" cy="6614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772400" y="1371600"/>
            <a:ext cx="685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520,2 </a:t>
            </a:r>
            <a:r>
              <a:rPr lang="ru-RU" sz="1200" b="1" dirty="0" smtClean="0">
                <a:latin typeface="Times New Roman"/>
                <a:cs typeface="Times New Roman"/>
              </a:rPr>
              <a:t>млн. руб.</a:t>
            </a:r>
            <a:endParaRPr sz="1200" b="1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96200" y="2362200"/>
            <a:ext cx="1143000" cy="609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924800" y="2438400"/>
            <a:ext cx="6362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1 286,5 </a:t>
            </a:r>
            <a:r>
              <a:rPr lang="ru-RU" sz="1200" b="1" spc="-5" dirty="0" smtClean="0">
                <a:latin typeface="Times New Roman"/>
                <a:cs typeface="Times New Roman"/>
              </a:rPr>
              <a:t>млн. руб.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66800" y="533400"/>
            <a:ext cx="7924800" cy="6155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1757680" algn="l"/>
              </a:tabLst>
            </a:pPr>
            <a:r>
              <a:rPr sz="2000" b="1" spc="-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201</a:t>
            </a:r>
            <a:r>
              <a:rPr lang="ru-RU" sz="20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8</a:t>
            </a:r>
            <a:r>
              <a:rPr sz="2000" b="1" spc="-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 </a:t>
            </a:r>
            <a:r>
              <a:rPr sz="2000" b="1" spc="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 </a:t>
            </a:r>
            <a:r>
              <a:rPr lang="ru-RU" sz="2000" b="1" spc="5" dirty="0" smtClean="0">
                <a:solidFill>
                  <a:schemeClr val="tx1"/>
                </a:solidFill>
                <a:latin typeface="Times New Roman"/>
                <a:cs typeface="Times New Roman"/>
              </a:rPr>
              <a:t>год</a:t>
            </a:r>
            <a:r>
              <a:rPr sz="2000" b="1" spc="-5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 </a:t>
            </a:r>
            <a:r>
              <a:rPr sz="2000" b="1" spc="8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 </a:t>
            </a:r>
            <a:r>
              <a:rPr sz="20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lang="ru-RU" sz="20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1 806,7</a:t>
            </a:r>
            <a:r>
              <a:rPr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млн.</a:t>
            </a:r>
            <a:r>
              <a:rPr sz="2000" b="1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60" dirty="0" smtClean="0">
                <a:solidFill>
                  <a:schemeClr val="tx1"/>
                </a:solidFill>
                <a:latin typeface="Times New Roman"/>
                <a:cs typeface="Times New Roman"/>
              </a:rPr>
              <a:t>рублей</a:t>
            </a:r>
            <a:r>
              <a:rPr lang="ru-RU" sz="2000" b="1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2019 год – 1 576,0 млн.рублей,                         2020 год –  1 529,5 млн.рублей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58940" y="813816"/>
            <a:ext cx="557783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4800" y="1295400"/>
            <a:ext cx="1729739" cy="12557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28600" y="2667000"/>
            <a:ext cx="2057400" cy="714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86200"/>
              </a:lnSpc>
            </a:pPr>
            <a:r>
              <a:rPr lang="ru-RU" sz="1400" b="1" i="1" dirty="0" smtClean="0">
                <a:latin typeface="Times New Roman"/>
                <a:cs typeface="Times New Roman"/>
              </a:rPr>
              <a:t>Р</a:t>
            </a:r>
            <a:r>
              <a:rPr sz="1400" b="1" i="1" dirty="0" err="1" smtClean="0">
                <a:latin typeface="Times New Roman"/>
                <a:cs typeface="Times New Roman"/>
              </a:rPr>
              <a:t>еализаци</a:t>
            </a:r>
            <a:r>
              <a:rPr lang="ru-RU" sz="1400" b="1" i="1" dirty="0" smtClean="0">
                <a:latin typeface="Times New Roman"/>
                <a:cs typeface="Times New Roman"/>
              </a:rPr>
              <a:t>я основных</a:t>
            </a:r>
            <a:r>
              <a:rPr sz="1400" b="1" i="1" dirty="0" smtClean="0">
                <a:latin typeface="Times New Roman"/>
                <a:cs typeface="Times New Roman"/>
              </a:rPr>
              <a:t>  </a:t>
            </a:r>
            <a:r>
              <a:rPr sz="1400" b="1" i="1" spc="-5" dirty="0" err="1" smtClean="0">
                <a:latin typeface="Times New Roman"/>
                <a:cs typeface="Times New Roman"/>
              </a:rPr>
              <a:t>об</a:t>
            </a:r>
            <a:r>
              <a:rPr sz="1400" b="1" i="1" spc="-35" dirty="0" err="1" smtClean="0">
                <a:latin typeface="Times New Roman"/>
                <a:cs typeface="Times New Roman"/>
              </a:rPr>
              <a:t>щ</a:t>
            </a:r>
            <a:r>
              <a:rPr sz="1400" b="1" i="1" spc="-5" dirty="0" err="1" smtClean="0">
                <a:latin typeface="Times New Roman"/>
                <a:cs typeface="Times New Roman"/>
              </a:rPr>
              <a:t>е</a:t>
            </a:r>
            <a:r>
              <a:rPr sz="1400" b="1" i="1" dirty="0" err="1" smtClean="0">
                <a:latin typeface="Times New Roman"/>
                <a:cs typeface="Times New Roman"/>
              </a:rPr>
              <a:t>обра</a:t>
            </a:r>
            <a:r>
              <a:rPr sz="1400" b="1" i="1" spc="-15" dirty="0" err="1" smtClean="0">
                <a:latin typeface="Times New Roman"/>
                <a:cs typeface="Times New Roman"/>
              </a:rPr>
              <a:t>з</a:t>
            </a:r>
            <a:r>
              <a:rPr sz="1400" b="1" i="1" spc="-25" dirty="0" err="1" smtClean="0">
                <a:latin typeface="Times New Roman"/>
                <a:cs typeface="Times New Roman"/>
              </a:rPr>
              <a:t>о</a:t>
            </a:r>
            <a:r>
              <a:rPr sz="1400" b="1" i="1" dirty="0" err="1" smtClean="0">
                <a:latin typeface="Times New Roman"/>
                <a:cs typeface="Times New Roman"/>
              </a:rPr>
              <a:t>в</a:t>
            </a:r>
            <a:r>
              <a:rPr sz="1400" b="1" i="1" spc="-40" dirty="0" err="1" smtClean="0">
                <a:latin typeface="Times New Roman"/>
                <a:cs typeface="Times New Roman"/>
              </a:rPr>
              <a:t>а</a:t>
            </a:r>
            <a:r>
              <a:rPr sz="1400" b="1" i="1" dirty="0" err="1" smtClean="0">
                <a:latin typeface="Times New Roman"/>
                <a:cs typeface="Times New Roman"/>
              </a:rPr>
              <a:t>т</a:t>
            </a:r>
            <a:r>
              <a:rPr sz="1400" b="1" i="1" spc="-5" dirty="0" err="1" smtClean="0">
                <a:latin typeface="Times New Roman"/>
                <a:cs typeface="Times New Roman"/>
              </a:rPr>
              <a:t>е</a:t>
            </a:r>
            <a:r>
              <a:rPr sz="1400" b="1" i="1" dirty="0" err="1" smtClean="0">
                <a:latin typeface="Times New Roman"/>
                <a:cs typeface="Times New Roman"/>
              </a:rPr>
              <a:t>льных</a:t>
            </a:r>
            <a:r>
              <a:rPr lang="ru-RU" sz="1400" b="1" i="1" dirty="0" smtClean="0">
                <a:latin typeface="Times New Roman"/>
                <a:cs typeface="Times New Roman"/>
              </a:rPr>
              <a:t> программ</a:t>
            </a:r>
          </a:p>
          <a:p>
            <a:pPr marL="12700" marR="5080" indent="-1905" algn="ctr">
              <a:lnSpc>
                <a:spcPct val="86200"/>
              </a:lnSpc>
            </a:pP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343400" y="1295400"/>
            <a:ext cx="1752600" cy="12313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429000" y="2514600"/>
            <a:ext cx="3581400" cy="893193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42240" marR="5080" algn="ctr"/>
            <a:r>
              <a:rPr lang="ru-RU" sz="1200" b="1" i="1" kern="1000" spc="-1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200" b="1" i="1" kern="1000" dirty="0" err="1" smtClean="0">
                <a:latin typeface="Times New Roman" pitchFamily="18" charset="0"/>
                <a:cs typeface="Times New Roman" pitchFamily="18" charset="0"/>
              </a:rPr>
              <a:t>еализаци</a:t>
            </a:r>
            <a:r>
              <a:rPr lang="ru-RU" sz="1200" b="1" i="1" kern="1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1200" b="1" i="1" kern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200" b="1" i="1" kern="1000" spc="-5" dirty="0" err="1">
                <a:latin typeface="Times New Roman" pitchFamily="18" charset="0"/>
                <a:cs typeface="Times New Roman" pitchFamily="18" charset="0"/>
              </a:rPr>
              <a:t>дошкольными</a:t>
            </a:r>
            <a:r>
              <a:rPr sz="1200" b="1" i="1" kern="10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kern="1000" spc="-5" dirty="0" err="1" smtClean="0">
                <a:latin typeface="Times New Roman" pitchFamily="18" charset="0"/>
                <a:cs typeface="Times New Roman" pitchFamily="18" charset="0"/>
              </a:rPr>
              <a:t>образовательными</a:t>
            </a:r>
            <a:r>
              <a:rPr lang="ru-RU" sz="1200" b="1" i="1" kern="1000" spc="-5" dirty="0" smtClean="0">
                <a:latin typeface="Times New Roman" pitchFamily="18" charset="0"/>
                <a:cs typeface="Times New Roman" pitchFamily="18" charset="0"/>
              </a:rPr>
              <a:t>организациями основных общеобразовательных</a:t>
            </a:r>
            <a:r>
              <a:rPr sz="1200" b="1" i="1" kern="10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kern="1000" spc="-5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sz="1200" b="1" i="1" kern="1000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i="1" kern="1000" spc="-10" dirty="0" smtClean="0">
                <a:latin typeface="Times New Roman" pitchFamily="18" charset="0"/>
                <a:cs typeface="Times New Roman" pitchFamily="18" charset="0"/>
              </a:rPr>
              <a:t>дошкольного образования</a:t>
            </a:r>
            <a:endParaRPr lang="ru-RU" sz="1200" b="1" i="1" kern="10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411480" marR="272415" indent="-635" algn="ctr">
              <a:lnSpc>
                <a:spcPts val="1240"/>
              </a:lnSpc>
              <a:spcBef>
                <a:spcPts val="5"/>
              </a:spcBef>
            </a:pP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648200" y="3581400"/>
            <a:ext cx="73995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latin typeface="Times New Roman"/>
                <a:cs typeface="Times New Roman"/>
              </a:rPr>
              <a:t>282,2</a:t>
            </a:r>
          </a:p>
          <a:p>
            <a:pPr marL="12700">
              <a:lnSpc>
                <a:spcPct val="100000"/>
              </a:lnSpc>
            </a:pPr>
            <a:r>
              <a:rPr lang="ru-RU" sz="1200" b="1" dirty="0" smtClean="0">
                <a:latin typeface="Times New Roman"/>
                <a:cs typeface="Times New Roman"/>
              </a:rPr>
              <a:t>млн. руб.</a:t>
            </a:r>
          </a:p>
          <a:p>
            <a:pPr marL="12700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580388" y="5141976"/>
            <a:ext cx="318515" cy="4434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33400" y="4953000"/>
            <a:ext cx="2362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1450"/>
              </a:lnSpc>
              <a:spcBef>
                <a:spcPts val="125"/>
              </a:spcBef>
            </a:pPr>
            <a:r>
              <a:rPr lang="ru-RU" sz="1500" b="1" dirty="0" smtClean="0">
                <a:latin typeface="Times New Roman"/>
                <a:cs typeface="Times New Roman"/>
              </a:rPr>
              <a:t>15   </a:t>
            </a:r>
            <a:r>
              <a:rPr sz="1500" b="1" dirty="0" err="1" smtClean="0">
                <a:latin typeface="Times New Roman"/>
                <a:cs typeface="Times New Roman"/>
              </a:rPr>
              <a:t>об</a:t>
            </a:r>
            <a:r>
              <a:rPr sz="1500" b="1" spc="-10" dirty="0" err="1" smtClean="0">
                <a:latin typeface="Times New Roman"/>
                <a:cs typeface="Times New Roman"/>
              </a:rPr>
              <a:t>щ</a:t>
            </a:r>
            <a:r>
              <a:rPr sz="1500" b="1" dirty="0" err="1" smtClean="0">
                <a:latin typeface="Times New Roman"/>
                <a:cs typeface="Times New Roman"/>
              </a:rPr>
              <a:t>е</a:t>
            </a:r>
            <a:r>
              <a:rPr sz="1500" b="1" spc="5" dirty="0" err="1" smtClean="0">
                <a:latin typeface="Times New Roman"/>
                <a:cs typeface="Times New Roman"/>
              </a:rPr>
              <a:t>о</a:t>
            </a:r>
            <a:r>
              <a:rPr sz="1500" b="1" dirty="0" err="1" smtClean="0">
                <a:latin typeface="Times New Roman"/>
                <a:cs typeface="Times New Roman"/>
              </a:rPr>
              <a:t>бра</a:t>
            </a:r>
            <a:r>
              <a:rPr sz="1500" b="1" spc="-15" dirty="0" err="1" smtClean="0">
                <a:latin typeface="Times New Roman"/>
                <a:cs typeface="Times New Roman"/>
              </a:rPr>
              <a:t>з</a:t>
            </a:r>
            <a:r>
              <a:rPr sz="1500" b="1" spc="-45" dirty="0" err="1" smtClean="0">
                <a:latin typeface="Times New Roman"/>
                <a:cs typeface="Times New Roman"/>
              </a:rPr>
              <a:t>о</a:t>
            </a:r>
            <a:r>
              <a:rPr sz="1500" b="1" dirty="0" err="1" smtClean="0">
                <a:latin typeface="Times New Roman"/>
                <a:cs typeface="Times New Roman"/>
              </a:rPr>
              <a:t>в</a:t>
            </a:r>
            <a:r>
              <a:rPr sz="1500" b="1" spc="-35" dirty="0" err="1" smtClean="0">
                <a:latin typeface="Times New Roman"/>
                <a:cs typeface="Times New Roman"/>
              </a:rPr>
              <a:t>а</a:t>
            </a:r>
            <a:r>
              <a:rPr sz="1500" b="1" spc="-10" dirty="0" err="1" smtClean="0">
                <a:latin typeface="Times New Roman"/>
                <a:cs typeface="Times New Roman"/>
              </a:rPr>
              <a:t>т</a:t>
            </a:r>
            <a:r>
              <a:rPr sz="1500" b="1" dirty="0" err="1" smtClean="0">
                <a:latin typeface="Times New Roman"/>
                <a:cs typeface="Times New Roman"/>
              </a:rPr>
              <a:t>е</a:t>
            </a:r>
            <a:r>
              <a:rPr sz="1500" b="1" spc="-10" dirty="0" err="1" smtClean="0">
                <a:latin typeface="Times New Roman"/>
                <a:cs typeface="Times New Roman"/>
              </a:rPr>
              <a:t>л</a:t>
            </a:r>
            <a:r>
              <a:rPr sz="1500" b="1" dirty="0" err="1" smtClean="0">
                <a:latin typeface="Times New Roman"/>
                <a:cs typeface="Times New Roman"/>
              </a:rPr>
              <a:t>ьн</a:t>
            </a:r>
            <a:r>
              <a:rPr sz="1500" b="1" spc="-10" dirty="0" err="1" smtClean="0">
                <a:latin typeface="Times New Roman"/>
                <a:cs typeface="Times New Roman"/>
              </a:rPr>
              <a:t>ы</a:t>
            </a:r>
            <a:r>
              <a:rPr sz="1500" b="1" dirty="0" err="1" smtClean="0">
                <a:latin typeface="Times New Roman"/>
                <a:cs typeface="Times New Roman"/>
              </a:rPr>
              <a:t>х</a:t>
            </a:r>
            <a:r>
              <a:rPr sz="1500" b="1" dirty="0" smtClean="0">
                <a:latin typeface="Times New Roman"/>
                <a:cs typeface="Times New Roman"/>
              </a:rPr>
              <a:t>  </a:t>
            </a:r>
            <a:r>
              <a:rPr sz="1500" b="1" spc="-5" dirty="0">
                <a:latin typeface="Times New Roman"/>
                <a:cs typeface="Times New Roman"/>
              </a:rPr>
              <a:t>учреждений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969007" y="5554979"/>
            <a:ext cx="275844" cy="3840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29000" y="5419344"/>
            <a:ext cx="2362200" cy="14386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73523" y="5201411"/>
            <a:ext cx="1482852" cy="3901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65191" y="5582411"/>
            <a:ext cx="275843" cy="3840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58000" y="3352800"/>
            <a:ext cx="1851660" cy="15331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72200" y="4724400"/>
            <a:ext cx="3581399" cy="131978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172200" y="4953000"/>
            <a:ext cx="2971800" cy="8079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05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9 </a:t>
            </a:r>
            <a:r>
              <a:rPr sz="1400" b="1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учреждений</a:t>
            </a:r>
            <a:r>
              <a:rPr lang="ru-RU" sz="1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доп</a:t>
            </a:r>
            <a:r>
              <a:rPr sz="1400" b="1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л</a:t>
            </a:r>
            <a:r>
              <a:rPr sz="1400" b="1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ни</a:t>
            </a:r>
            <a:r>
              <a:rPr sz="1400" b="1" spc="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т</a:t>
            </a:r>
            <a:r>
              <a:rPr sz="14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ельно</a:t>
            </a:r>
            <a:r>
              <a:rPr sz="1400" b="1" spc="-3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г</a:t>
            </a:r>
            <a:r>
              <a:rPr sz="14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lang="ru-RU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образования и 1 учреждение молодежной политики</a:t>
            </a:r>
            <a:endParaRPr sz="1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858000" y="5867400"/>
            <a:ext cx="1656588" cy="83819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58683" y="6108191"/>
            <a:ext cx="373379" cy="5257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12023" y="6108191"/>
            <a:ext cx="377951" cy="5257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162800" y="5638800"/>
            <a:ext cx="1035685" cy="995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730"/>
              </a:spcBef>
            </a:pPr>
            <a:r>
              <a:rPr lang="ru-RU" sz="3200" b="1" dirty="0" smtClean="0">
                <a:latin typeface="Times New Roman"/>
                <a:cs typeface="Times New Roman"/>
              </a:rPr>
              <a:t>252,0</a:t>
            </a:r>
            <a:endParaRPr sz="3200" b="1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848600" y="5867400"/>
            <a:ext cx="248411" cy="347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18888" y="6109715"/>
            <a:ext cx="371856" cy="5257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00600" y="6096000"/>
            <a:ext cx="377951" cy="5257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18888" y="6452614"/>
            <a:ext cx="248412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95855" y="5858254"/>
            <a:ext cx="635507" cy="8991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18360" y="5676900"/>
            <a:ext cx="364236" cy="5135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53867" y="5981700"/>
            <a:ext cx="227075" cy="3169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905000" y="4191000"/>
            <a:ext cx="8382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400" b="1" dirty="0" smtClean="0">
                <a:latin typeface="Times New Roman"/>
                <a:cs typeface="Times New Roman"/>
              </a:rPr>
              <a:t>4 894 </a:t>
            </a:r>
            <a:r>
              <a:rPr lang="ru-RU" sz="1200" b="1" dirty="0" smtClean="0">
                <a:latin typeface="Times New Roman"/>
                <a:cs typeface="Times New Roman"/>
              </a:rPr>
              <a:t>ученика</a:t>
            </a:r>
          </a:p>
        </p:txBody>
      </p:sp>
      <p:sp>
        <p:nvSpPr>
          <p:cNvPr id="86" name="object 86"/>
          <p:cNvSpPr/>
          <p:nvPr/>
        </p:nvSpPr>
        <p:spPr>
          <a:xfrm>
            <a:off x="1371600" y="3276600"/>
            <a:ext cx="570865" cy="381000"/>
          </a:xfrm>
          <a:custGeom>
            <a:avLst/>
            <a:gdLst/>
            <a:ahLst/>
            <a:cxnLst/>
            <a:rect l="l" t="t" r="r" b="b"/>
            <a:pathLst>
              <a:path w="570864" h="414020">
                <a:moveTo>
                  <a:pt x="570483" y="207010"/>
                </a:moveTo>
                <a:lnTo>
                  <a:pt x="0" y="207010"/>
                </a:lnTo>
                <a:lnTo>
                  <a:pt x="285242" y="413893"/>
                </a:lnTo>
                <a:lnTo>
                  <a:pt x="570483" y="207010"/>
                </a:lnTo>
                <a:close/>
              </a:path>
              <a:path w="570864" h="414020">
                <a:moveTo>
                  <a:pt x="427863" y="0"/>
                </a:moveTo>
                <a:lnTo>
                  <a:pt x="142620" y="0"/>
                </a:lnTo>
                <a:lnTo>
                  <a:pt x="142620" y="207010"/>
                </a:lnTo>
                <a:lnTo>
                  <a:pt x="427863" y="207010"/>
                </a:lnTo>
                <a:lnTo>
                  <a:pt x="427863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24400" y="3276600"/>
            <a:ext cx="570865" cy="381000"/>
          </a:xfrm>
          <a:custGeom>
            <a:avLst/>
            <a:gdLst/>
            <a:ahLst/>
            <a:cxnLst/>
            <a:rect l="l" t="t" r="r" b="b"/>
            <a:pathLst>
              <a:path w="570864" h="414020">
                <a:moveTo>
                  <a:pt x="570611" y="206882"/>
                </a:moveTo>
                <a:lnTo>
                  <a:pt x="0" y="206882"/>
                </a:lnTo>
                <a:lnTo>
                  <a:pt x="285368" y="413892"/>
                </a:lnTo>
                <a:lnTo>
                  <a:pt x="570611" y="206882"/>
                </a:lnTo>
                <a:close/>
              </a:path>
              <a:path w="570864" h="414020">
                <a:moveTo>
                  <a:pt x="427989" y="0"/>
                </a:moveTo>
                <a:lnTo>
                  <a:pt x="142748" y="0"/>
                </a:lnTo>
                <a:lnTo>
                  <a:pt x="142748" y="206882"/>
                </a:lnTo>
                <a:lnTo>
                  <a:pt x="427989" y="206882"/>
                </a:lnTo>
                <a:lnTo>
                  <a:pt x="427989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615940" y="6044184"/>
            <a:ext cx="227075" cy="3169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3124200" y="4953000"/>
            <a:ext cx="28956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R="89535" algn="ctr"/>
            <a:r>
              <a:rPr lang="ru-RU" sz="15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10   </a:t>
            </a:r>
            <a:r>
              <a:rPr sz="1500" b="1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учреждений</a:t>
            </a:r>
            <a:r>
              <a:rPr sz="1500" b="1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 err="1">
                <a:solidFill>
                  <a:schemeClr val="tx1"/>
                </a:solidFill>
                <a:latin typeface="Times New Roman"/>
                <a:cs typeface="Times New Roman"/>
              </a:rPr>
              <a:t>дошкольного</a:t>
            </a:r>
            <a:r>
              <a:rPr sz="15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1500" b="1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образовани</a:t>
            </a:r>
            <a:endParaRPr sz="15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8610600" y="5486400"/>
            <a:ext cx="227075" cy="3169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Picture 5" descr="Герб-3вариант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object 28"/>
          <p:cNvSpPr txBox="1"/>
          <p:nvPr/>
        </p:nvSpPr>
        <p:spPr>
          <a:xfrm>
            <a:off x="2057400" y="1295400"/>
            <a:ext cx="2286000" cy="1400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/>
            <a:r>
              <a:rPr lang="ru-RU" sz="1300" i="1" spc="-5" dirty="0" smtClean="0">
                <a:latin typeface="Times New Roman"/>
                <a:cs typeface="Times New Roman"/>
              </a:rPr>
              <a:t>Субвенции для обеспечения</a:t>
            </a:r>
          </a:p>
          <a:p>
            <a:pPr marL="12700" marR="5080" indent="-1905" algn="ctr"/>
            <a:r>
              <a:rPr lang="ru-RU" sz="1300" i="1" spc="-5" dirty="0" smtClean="0">
                <a:latin typeface="Times New Roman"/>
                <a:cs typeface="Times New Roman"/>
              </a:rPr>
              <a:t> государственных гарантий на получение образования и осуществления переданных ОМС отдельных государственных полномочий в области образования</a:t>
            </a:r>
            <a:endParaRPr sz="1300" i="1" dirty="0">
              <a:latin typeface="Times New Roman"/>
              <a:cs typeface="Times New Roman"/>
            </a:endParaRPr>
          </a:p>
        </p:txBody>
      </p:sp>
      <p:sp>
        <p:nvSpPr>
          <p:cNvPr id="84" name="Стрелка вверх 83"/>
          <p:cNvSpPr/>
          <p:nvPr/>
        </p:nvSpPr>
        <p:spPr>
          <a:xfrm>
            <a:off x="3048000" y="2819400"/>
            <a:ext cx="381000" cy="3810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 flipV="1">
            <a:off x="304800" y="3200400"/>
            <a:ext cx="6096000" cy="76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object 13"/>
          <p:cNvSpPr txBox="1"/>
          <p:nvPr/>
        </p:nvSpPr>
        <p:spPr>
          <a:xfrm>
            <a:off x="6248400" y="1371600"/>
            <a:ext cx="15132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400" b="1" i="1" spc="-5" dirty="0" err="1" smtClean="0">
                <a:latin typeface="Times New Roman"/>
                <a:cs typeface="Times New Roman"/>
              </a:rPr>
              <a:t>Местный</a:t>
            </a:r>
            <a:r>
              <a:rPr sz="1400" b="1" i="1" spc="-80" dirty="0" smtClean="0">
                <a:latin typeface="Times New Roman"/>
                <a:cs typeface="Times New Roman"/>
              </a:rPr>
              <a:t> </a:t>
            </a:r>
            <a:r>
              <a:rPr sz="1400" b="1" i="1" spc="-20" dirty="0">
                <a:latin typeface="Times New Roman"/>
                <a:cs typeface="Times New Roman"/>
              </a:rPr>
              <a:t>бюджет</a:t>
            </a:r>
            <a:endParaRPr sz="1400" i="1" dirty="0">
              <a:latin typeface="Times New Roman"/>
              <a:cs typeface="Times New Roman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52400" y="4038600"/>
            <a:ext cx="1524000" cy="838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4953000" y="4114800"/>
            <a:ext cx="1371600" cy="76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3505200" y="4038600"/>
            <a:ext cx="1371600" cy="838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object 81"/>
          <p:cNvSpPr txBox="1"/>
          <p:nvPr/>
        </p:nvSpPr>
        <p:spPr>
          <a:xfrm>
            <a:off x="5257800" y="4191000"/>
            <a:ext cx="762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latin typeface="Times New Roman"/>
                <a:cs typeface="Times New Roman"/>
              </a:rPr>
              <a:t>1 729 </a:t>
            </a:r>
            <a:r>
              <a:rPr lang="ru-RU" sz="1200" b="1" dirty="0" smtClean="0">
                <a:latin typeface="Times New Roman"/>
                <a:cs typeface="Times New Roman"/>
              </a:rPr>
              <a:t>учеников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21" name="object 81"/>
          <p:cNvSpPr txBox="1"/>
          <p:nvPr/>
        </p:nvSpPr>
        <p:spPr>
          <a:xfrm>
            <a:off x="152400" y="4114800"/>
            <a:ext cx="1524000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ru-RU" sz="1900" b="1" dirty="0" smtClean="0">
                <a:latin typeface="Times New Roman"/>
                <a:cs typeface="Times New Roman"/>
              </a:rPr>
              <a:t>  </a:t>
            </a:r>
            <a:r>
              <a:rPr lang="ru-RU" sz="2400" b="1" dirty="0" smtClean="0">
                <a:latin typeface="Times New Roman"/>
                <a:cs typeface="Times New Roman"/>
              </a:rPr>
              <a:t>174 806 </a:t>
            </a:r>
          </a:p>
          <a:p>
            <a:pPr marL="12700" algn="ctr"/>
            <a:r>
              <a:rPr lang="ru-RU" sz="1200" b="1" dirty="0" smtClean="0">
                <a:latin typeface="Times New Roman"/>
                <a:cs typeface="Times New Roman"/>
              </a:rPr>
              <a:t> рублей</a:t>
            </a:r>
          </a:p>
          <a:p>
            <a:pPr marL="12700" algn="ctr"/>
            <a:r>
              <a:rPr lang="ru-RU" sz="1200" b="1" dirty="0" smtClean="0">
                <a:latin typeface="Times New Roman"/>
                <a:cs typeface="Times New Roman"/>
              </a:rPr>
              <a:t> на 1 ученика</a:t>
            </a:r>
          </a:p>
        </p:txBody>
      </p:sp>
      <p:sp>
        <p:nvSpPr>
          <p:cNvPr id="123" name="object 81"/>
          <p:cNvSpPr txBox="1"/>
          <p:nvPr/>
        </p:nvSpPr>
        <p:spPr>
          <a:xfrm>
            <a:off x="1219200" y="3581400"/>
            <a:ext cx="9144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900" b="1" dirty="0" smtClean="0"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latin typeface="Times New Roman"/>
                <a:cs typeface="Times New Roman"/>
              </a:rPr>
              <a:t>855,5   </a:t>
            </a:r>
            <a:r>
              <a:rPr lang="ru-RU" sz="1200" b="1" dirty="0" smtClean="0">
                <a:latin typeface="Times New Roman"/>
                <a:cs typeface="Times New Roman"/>
              </a:rPr>
              <a:t>млн. руб.</a:t>
            </a:r>
          </a:p>
        </p:txBody>
      </p:sp>
      <p:sp>
        <p:nvSpPr>
          <p:cNvPr id="125" name="object 35"/>
          <p:cNvSpPr txBox="1"/>
          <p:nvPr/>
        </p:nvSpPr>
        <p:spPr>
          <a:xfrm>
            <a:off x="3581400" y="4114800"/>
            <a:ext cx="12192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400" b="1" dirty="0" smtClean="0">
                <a:latin typeface="Times New Roman"/>
                <a:cs typeface="Times New Roman"/>
              </a:rPr>
              <a:t>163 216</a:t>
            </a:r>
          </a:p>
          <a:p>
            <a:pPr marL="12700" algn="ctr">
              <a:lnSpc>
                <a:spcPct val="100000"/>
              </a:lnSpc>
            </a:pPr>
            <a:r>
              <a:rPr lang="ru-RU" sz="1200" b="1" dirty="0" smtClean="0">
                <a:latin typeface="Times New Roman"/>
                <a:cs typeface="Times New Roman"/>
              </a:rPr>
              <a:t>рублей </a:t>
            </a:r>
          </a:p>
          <a:p>
            <a:pPr marL="12700" algn="ctr">
              <a:lnSpc>
                <a:spcPct val="100000"/>
              </a:lnSpc>
            </a:pPr>
            <a:r>
              <a:rPr lang="ru-RU" sz="1200" b="1" dirty="0" smtClean="0">
                <a:latin typeface="Times New Roman"/>
                <a:cs typeface="Times New Roman"/>
              </a:rPr>
              <a:t>на 1 ребенка</a:t>
            </a:r>
          </a:p>
          <a:p>
            <a:pPr marL="12700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4951" y="28955"/>
            <a:ext cx="3633215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3703" y="28955"/>
            <a:ext cx="790955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9057" y="-228600"/>
            <a:ext cx="8814943" cy="808426"/>
          </a:xfrm>
          <a:prstGeom prst="rect">
            <a:avLst/>
          </a:prstGeom>
        </p:spPr>
        <p:txBody>
          <a:bodyPr vert="horz" wrap="square" lIns="0" tIns="191008" rIns="0" bIns="0" rtlCol="0">
            <a:spAutoFit/>
          </a:bodyPr>
          <a:lstStyle/>
          <a:p>
            <a:pPr marL="3030855">
              <a:lnSpc>
                <a:spcPct val="100000"/>
              </a:lnSpc>
            </a:pPr>
            <a:r>
              <a:rPr sz="4000" spc="-15" dirty="0"/>
              <a:t>Образование</a:t>
            </a:r>
            <a:endParaRPr sz="4000" dirty="0"/>
          </a:p>
        </p:txBody>
      </p:sp>
      <p:sp>
        <p:nvSpPr>
          <p:cNvPr id="7" name="object 7"/>
          <p:cNvSpPr/>
          <p:nvPr/>
        </p:nvSpPr>
        <p:spPr>
          <a:xfrm>
            <a:off x="838200" y="762000"/>
            <a:ext cx="8001000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43000" y="838200"/>
            <a:ext cx="7294778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Достижение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целевых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показателей,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определенных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«дорожной 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картой»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800" b="1" spc="-40" dirty="0" err="1" smtClean="0">
                <a:latin typeface="Times New Roman" pitchFamily="18" charset="0"/>
                <a:cs typeface="Times New Roman" pitchFamily="18" charset="0"/>
              </a:rPr>
              <a:t>Указ</a:t>
            </a:r>
            <a:r>
              <a:rPr lang="ru-RU" sz="1800" b="1" spc="-4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800" b="1" spc="-4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b="1" spc="-4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800" b="1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Президента </a:t>
            </a:r>
            <a:r>
              <a:rPr sz="1800" b="1" spc="-20" dirty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мая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2012 </a:t>
            </a:r>
            <a:r>
              <a:rPr sz="1800" b="1" spc="-3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№ 597 «О 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мероприятиях по реализации 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социальной</a:t>
            </a:r>
            <a:r>
              <a:rPr sz="1800" b="1" spc="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 err="1">
                <a:latin typeface="Times New Roman" pitchFamily="18" charset="0"/>
                <a:cs typeface="Times New Roman" pitchFamily="18" charset="0"/>
              </a:rPr>
              <a:t>политики</a:t>
            </a:r>
            <a:r>
              <a:rPr sz="1800" b="1" spc="-1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04388" y="3049523"/>
            <a:ext cx="844296" cy="2880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3291" y="3049523"/>
            <a:ext cx="845819" cy="2880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3583" y="3124200"/>
            <a:ext cx="766572" cy="2087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42488" y="3066288"/>
            <a:ext cx="768096" cy="266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42915" y="2971800"/>
            <a:ext cx="768096" cy="3611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8180" y="3328415"/>
            <a:ext cx="5698490" cy="0"/>
          </a:xfrm>
          <a:custGeom>
            <a:avLst/>
            <a:gdLst/>
            <a:ahLst/>
            <a:cxnLst/>
            <a:rect l="l" t="t" r="r" b="b"/>
            <a:pathLst>
              <a:path w="5698490">
                <a:moveTo>
                  <a:pt x="0" y="0"/>
                </a:moveTo>
                <a:lnTo>
                  <a:pt x="569823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58061" y="2766821"/>
            <a:ext cx="263779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2620" algn="l"/>
              </a:tabLst>
            </a:pPr>
            <a:r>
              <a:rPr sz="1600" b="1" spc="-5" dirty="0" smtClean="0">
                <a:latin typeface="Times New Roman"/>
                <a:cs typeface="Times New Roman"/>
              </a:rPr>
              <a:t>5</a:t>
            </a:r>
            <a:r>
              <a:rPr lang="ru-RU" sz="1600" b="1" spc="-5" dirty="0" smtClean="0">
                <a:latin typeface="Times New Roman"/>
                <a:cs typeface="Times New Roman"/>
              </a:rPr>
              <a:t>6 858,3</a:t>
            </a:r>
            <a:r>
              <a:rPr sz="1600" b="1" spc="-5" dirty="0">
                <a:latin typeface="Times New Roman"/>
                <a:cs typeface="Times New Roman"/>
              </a:rPr>
              <a:t>	</a:t>
            </a:r>
            <a:r>
              <a:rPr lang="ru-RU" sz="1600" b="1" spc="-5" dirty="0" smtClean="0">
                <a:latin typeface="Times New Roman"/>
                <a:cs typeface="Times New Roman"/>
              </a:rPr>
              <a:t>52 296,0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29200" y="2667000"/>
            <a:ext cx="7378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67 064,0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91208" y="3423158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6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 err="1" smtClean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91382" y="3423158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7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91429" y="3423158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8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55064" y="2401823"/>
            <a:ext cx="121919" cy="1203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13051" y="2314702"/>
            <a:ext cx="346138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Общеобразовательные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учреждения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7774" y="2286000"/>
            <a:ext cx="5973445" cy="1371600"/>
          </a:xfrm>
          <a:custGeom>
            <a:avLst/>
            <a:gdLst/>
            <a:ahLst/>
            <a:cxnLst/>
            <a:rect l="l" t="t" r="r" b="b"/>
            <a:pathLst>
              <a:path w="5973445" h="1371600">
                <a:moveTo>
                  <a:pt x="0" y="1371600"/>
                </a:moveTo>
                <a:lnTo>
                  <a:pt x="5973064" y="1371600"/>
                </a:lnTo>
                <a:lnTo>
                  <a:pt x="5973064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85388" y="4678679"/>
            <a:ext cx="826008" cy="1798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93280" y="4503420"/>
            <a:ext cx="826007" cy="3550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23488" y="4572000"/>
            <a:ext cx="749808" cy="2819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78196" y="4495800"/>
            <a:ext cx="748284" cy="358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31380" y="4419600"/>
            <a:ext cx="749807" cy="4343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71800" y="4850891"/>
            <a:ext cx="5561330" cy="0"/>
          </a:xfrm>
          <a:custGeom>
            <a:avLst/>
            <a:gdLst/>
            <a:ahLst/>
            <a:cxnLst/>
            <a:rect l="l" t="t" r="r" b="b"/>
            <a:pathLst>
              <a:path w="5561330">
                <a:moveTo>
                  <a:pt x="0" y="0"/>
                </a:moveTo>
                <a:lnTo>
                  <a:pt x="556107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529710" y="4267201"/>
            <a:ext cx="7378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49 719,0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63239" y="4945253"/>
            <a:ext cx="25228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6264" algn="l"/>
              </a:tabLst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6</a:t>
            </a:r>
            <a:r>
              <a:rPr sz="1400" dirty="0" smtClean="0">
                <a:latin typeface="Times New Roman"/>
                <a:cs typeface="Times New Roman"/>
              </a:rPr>
              <a:t>  </a:t>
            </a:r>
            <a:r>
              <a:rPr sz="1400" spc="75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	</a:t>
            </a: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7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71384" y="4945253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8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45508" y="3913632"/>
            <a:ext cx="121920" cy="1219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603496" y="3827653"/>
            <a:ext cx="2508885" cy="64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Дошкольные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учреждения</a:t>
            </a:r>
          </a:p>
          <a:p>
            <a:pPr marL="796925">
              <a:lnSpc>
                <a:spcPct val="100000"/>
              </a:lnSpc>
              <a:spcBef>
                <a:spcPts val="935"/>
              </a:spcBef>
            </a:pPr>
            <a:r>
              <a:rPr lang="ru-RU" sz="1600" b="1" spc="-5" dirty="0" smtClean="0">
                <a:latin typeface="Times New Roman"/>
                <a:cs typeface="Times New Roman"/>
              </a:rPr>
              <a:t>45 725,0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819400" y="3811270"/>
            <a:ext cx="5840730" cy="1368425"/>
          </a:xfrm>
          <a:custGeom>
            <a:avLst/>
            <a:gdLst/>
            <a:ahLst/>
            <a:cxnLst/>
            <a:rect l="l" t="t" r="r" b="b"/>
            <a:pathLst>
              <a:path w="5840730" h="1368425">
                <a:moveTo>
                  <a:pt x="0" y="1368170"/>
                </a:moveTo>
                <a:lnTo>
                  <a:pt x="5840476" y="1368170"/>
                </a:lnTo>
                <a:lnTo>
                  <a:pt x="5840476" y="0"/>
                </a:lnTo>
                <a:lnTo>
                  <a:pt x="0" y="0"/>
                </a:lnTo>
                <a:lnTo>
                  <a:pt x="0" y="1368170"/>
                </a:lnTo>
                <a:close/>
              </a:path>
            </a:pathLst>
          </a:custGeom>
          <a:ln w="9525">
            <a:solidFill>
              <a:srgbClr val="9747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974975" y="3927220"/>
            <a:ext cx="5759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90244" y="6204203"/>
            <a:ext cx="847344" cy="1615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93720" y="6077711"/>
            <a:ext cx="845819" cy="2880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97196" y="6077711"/>
            <a:ext cx="845820" cy="2880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29867" y="6096000"/>
            <a:ext cx="768095" cy="2651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31820" y="6019800"/>
            <a:ext cx="769619" cy="3413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35296" y="6019800"/>
            <a:ext cx="769620" cy="3413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1416" y="6356603"/>
            <a:ext cx="5709285" cy="0"/>
          </a:xfrm>
          <a:custGeom>
            <a:avLst/>
            <a:gdLst/>
            <a:ahLst/>
            <a:cxnLst/>
            <a:rect l="l" t="t" r="r" b="b"/>
            <a:pathLst>
              <a:path w="5709285">
                <a:moveTo>
                  <a:pt x="0" y="0"/>
                </a:moveTo>
                <a:lnTo>
                  <a:pt x="57089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244600" y="5791200"/>
            <a:ext cx="7378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46 593,2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48077" y="5791200"/>
            <a:ext cx="104292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5795" algn="l"/>
              </a:tabLst>
            </a:pPr>
            <a:r>
              <a:rPr lang="ru-RU" sz="1600" b="1" spc="-5" dirty="0" smtClean="0">
                <a:latin typeface="Times New Roman"/>
                <a:cs typeface="Times New Roman"/>
              </a:rPr>
              <a:t>53 113,0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77874" y="6452819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6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81350" y="6452819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7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84445" y="6452819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8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313688" y="5442203"/>
            <a:ext cx="121919" cy="1219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3565" y="5327015"/>
            <a:ext cx="5988685" cy="1359535"/>
          </a:xfrm>
          <a:custGeom>
            <a:avLst/>
            <a:gdLst/>
            <a:ahLst/>
            <a:cxnLst/>
            <a:rect l="l" t="t" r="r" b="b"/>
            <a:pathLst>
              <a:path w="5988685" h="1359534">
                <a:moveTo>
                  <a:pt x="0" y="1359535"/>
                </a:moveTo>
                <a:lnTo>
                  <a:pt x="5988431" y="1359535"/>
                </a:lnTo>
                <a:lnTo>
                  <a:pt x="5988431" y="0"/>
                </a:lnTo>
                <a:lnTo>
                  <a:pt x="0" y="0"/>
                </a:lnTo>
                <a:lnTo>
                  <a:pt x="0" y="1359535"/>
                </a:lnTo>
                <a:close/>
              </a:path>
            </a:pathLst>
          </a:custGeom>
          <a:ln w="952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791" y="3619500"/>
            <a:ext cx="2542032" cy="1716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3565" y="3811396"/>
            <a:ext cx="2157222" cy="133210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61176" y="5141974"/>
            <a:ext cx="2465831" cy="171602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52945" y="5334000"/>
            <a:ext cx="2081529" cy="13398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09944" y="2093976"/>
            <a:ext cx="2441448" cy="174650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0" y="2362200"/>
            <a:ext cx="2057400" cy="136220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24967" y="2355088"/>
            <a:ext cx="5759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24967" y="5375402"/>
            <a:ext cx="5759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239000" y="3886201"/>
            <a:ext cx="125476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>
              <a:lnSpc>
                <a:spcPts val="182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82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58 120,0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71422" y="5356225"/>
            <a:ext cx="473964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spc="-5" dirty="0">
                <a:latin typeface="Times New Roman"/>
                <a:cs typeface="Times New Roman"/>
              </a:rPr>
              <a:t>Учреждения дополнительного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образования</a:t>
            </a:r>
            <a:endParaRPr sz="1800" dirty="0">
              <a:latin typeface="Times New Roman"/>
              <a:cs typeface="Times New Roman"/>
            </a:endParaRPr>
          </a:p>
          <a:p>
            <a:pPr marR="5080" algn="r">
              <a:lnSpc>
                <a:spcPts val="171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65" name="Picture 5" descr="Герб-3вариант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object 17"/>
          <p:cNvSpPr txBox="1"/>
          <p:nvPr/>
        </p:nvSpPr>
        <p:spPr>
          <a:xfrm>
            <a:off x="4267200" y="2971800"/>
            <a:ext cx="60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200" b="1" spc="-5" dirty="0" smtClean="0">
              <a:solidFill>
                <a:srgbClr val="339966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2" name="object 17"/>
          <p:cNvSpPr txBox="1"/>
          <p:nvPr/>
        </p:nvSpPr>
        <p:spPr>
          <a:xfrm>
            <a:off x="6400800" y="4495800"/>
            <a:ext cx="60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200" b="1" spc="-5" dirty="0" smtClean="0">
              <a:solidFill>
                <a:srgbClr val="339966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4" name="object 17"/>
          <p:cNvSpPr txBox="1"/>
          <p:nvPr/>
        </p:nvSpPr>
        <p:spPr>
          <a:xfrm>
            <a:off x="4267200" y="6019800"/>
            <a:ext cx="60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200" b="1" spc="-5" dirty="0" smtClean="0">
              <a:solidFill>
                <a:srgbClr val="339966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5" name="object 47"/>
          <p:cNvSpPr txBox="1"/>
          <p:nvPr/>
        </p:nvSpPr>
        <p:spPr>
          <a:xfrm>
            <a:off x="5029200" y="5791200"/>
            <a:ext cx="104292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5795" algn="l"/>
              </a:tabLst>
            </a:pPr>
            <a:r>
              <a:rPr lang="ru-RU" sz="1600" b="1" spc="-5" dirty="0" smtClean="0">
                <a:latin typeface="Times New Roman"/>
                <a:cs typeface="Times New Roman"/>
              </a:rPr>
              <a:t>57 401,3,0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6" name="Номер слайда 6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dirty="0" smtClean="0"/>
              <a:t>«                 </a:t>
            </a:r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057" y="-17780"/>
            <a:ext cx="8485885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2900" spc="-45" dirty="0" smtClean="0"/>
              <a:t>«Развитие образования в Кондинском районе на 2017 – 2020 годы»</a:t>
            </a:r>
            <a:endParaRPr sz="29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28600" y="914400"/>
            <a:ext cx="2895600" cy="213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программы: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качественного образования, соответствующего требованиям инновационного развития экономики, социально-экономического развития Кондинского района, общества и личности;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жизнедеятельности, обеспечение прав и законных интересов детей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Picture 2" descr="E:\Рабочий стол  декабрь 2016\ФОТО\Открытие Р.березка\открытие Русская березка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702808" flipV="1">
            <a:off x="323536" y="4745317"/>
            <a:ext cx="213360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1066800"/>
            <a:ext cx="2514600" cy="1715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Овал 14"/>
          <p:cNvSpPr/>
          <p:nvPr/>
        </p:nvSpPr>
        <p:spPr>
          <a:xfrm>
            <a:off x="5791200" y="9906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2018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91200" y="16002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2019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91200" y="22098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2020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10400" y="990600"/>
            <a:ext cx="1981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1 643,4 млн. руб.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10400" y="1600200"/>
            <a:ext cx="1981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1 472,0 млн. руб.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10400" y="2209800"/>
            <a:ext cx="1981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1 425,5 млн. руб.</a:t>
            </a:r>
            <a:endParaRPr lang="ru-RU" b="1" i="1" dirty="0">
              <a:solidFill>
                <a:prstClr val="black"/>
              </a:solidFill>
            </a:endParaRPr>
          </a:p>
        </p:txBody>
      </p:sp>
      <p:pic>
        <p:nvPicPr>
          <p:cNvPr id="11" name="Picture 4" descr="E:\Рабочий стол  декабрь 2016\ФОТО\фото с 1 сентября новая школа\IMG_285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96874">
            <a:off x="129287" y="3338275"/>
            <a:ext cx="2405955" cy="139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одержимое 5"/>
          <p:cNvGraphicFramePr>
            <a:graphicFrameLocks/>
          </p:cNvGraphicFramePr>
          <p:nvPr/>
        </p:nvGraphicFramePr>
        <p:xfrm>
          <a:off x="2514600" y="2971800"/>
          <a:ext cx="6477001" cy="3443305"/>
        </p:xfrm>
        <a:graphic>
          <a:graphicData uri="http://schemas.openxmlformats.org/drawingml/2006/table">
            <a:tbl>
              <a:tblPr/>
              <a:tblGrid>
                <a:gridCol w="3581400"/>
                <a:gridCol w="437665"/>
                <a:gridCol w="705335"/>
                <a:gridCol w="659781"/>
                <a:gridCol w="84746"/>
                <a:gridCol w="452771"/>
                <a:gridCol w="148835"/>
                <a:gridCol w="406468"/>
              </a:tblGrid>
              <a:tr h="172806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1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3880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15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Количество сданных объектов общеобразовательных организаций, в том числе в составе комплексов (единиц) </a:t>
                      </a:r>
                      <a:endParaRPr lang="ru-RU" sz="11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2455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Количество сданных объектов дошкольных образовательных организаций, в том числе в составе комплексов (единиц)</a:t>
                      </a:r>
                      <a:endParaRPr lang="ru-RU" sz="11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82324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Доля детей в возрасте 1-6 лет, получающих дошкольную общеобразовательную услугу и (или) услугу по их содержанию в муниципальных общеобразовательных учреждениях (%)</a:t>
                      </a:r>
                      <a:endParaRPr lang="ru-RU" sz="11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74,4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74,6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Доля детей, охваченных отдыхом и оздоровлением, (%)</a:t>
                      </a:r>
                      <a:endParaRPr lang="ru-RU" sz="11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953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Показатель удовлетворенности населения качеством образовательных услуг (%)</a:t>
                      </a:r>
                      <a:endParaRPr lang="ru-RU" sz="11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1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21" name="Номер слайда 2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91440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dirty="0" smtClean="0"/>
              <a:t>                                                 </a:t>
            </a:r>
          </a:p>
          <a:p>
            <a:r>
              <a:rPr lang="ru-RU" dirty="0" smtClean="0"/>
              <a:t>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</a:t>
            </a:r>
            <a:r>
              <a:rPr lang="ru-RU" sz="2000" dirty="0" smtClean="0">
                <a:latin typeface="Franklin Gothic Medium Cond" pitchFamily="34" charset="0"/>
              </a:rPr>
              <a:t> </a:t>
            </a:r>
            <a:endParaRPr sz="2000" dirty="0">
              <a:latin typeface="Franklin Gothic Medium Cond" pitchFamily="34" charset="0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2400" y="1219200"/>
            <a:ext cx="2971800" cy="2209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Цель программы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возможности жителям Кондинского района систематически заниматься физической культурой и спортом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81000" y="0"/>
            <a:ext cx="8485885" cy="12926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Franklin Gothic Medium Cond" pitchFamily="34" charset="0"/>
              </a:rPr>
              <a:t>                             </a:t>
            </a:r>
            <a:r>
              <a:rPr lang="ru-RU" dirty="0" smtClean="0">
                <a:latin typeface="Franklin Gothic Medium Cond" pitchFamily="34" charset="0"/>
              </a:rPr>
              <a:t>«Развитие физической культуры и спорта </a:t>
            </a:r>
            <a:br>
              <a:rPr lang="ru-RU" dirty="0" smtClean="0">
                <a:latin typeface="Franklin Gothic Medium Cond" pitchFamily="34" charset="0"/>
              </a:rPr>
            </a:br>
            <a:r>
              <a:rPr lang="ru-RU" dirty="0" smtClean="0">
                <a:latin typeface="Franklin Gothic Medium Cond" pitchFamily="34" charset="0"/>
              </a:rPr>
              <a:t>                                 в </a:t>
            </a:r>
            <a:r>
              <a:rPr lang="ru-RU" dirty="0" err="1" smtClean="0">
                <a:latin typeface="Franklin Gothic Medium Cond" pitchFamily="34" charset="0"/>
              </a:rPr>
              <a:t>Кондинском</a:t>
            </a:r>
            <a:r>
              <a:rPr lang="ru-RU" dirty="0" smtClean="0">
                <a:latin typeface="Franklin Gothic Medium Cond" pitchFamily="34" charset="0"/>
              </a:rPr>
              <a:t>  районе на 2017-2020 годы» </a:t>
            </a:r>
            <a:br>
              <a:rPr lang="ru-RU" dirty="0" smtClean="0">
                <a:latin typeface="Franklin Gothic Medium Cond" pitchFamily="34" charset="0"/>
              </a:rPr>
            </a:br>
            <a:r>
              <a:rPr lang="ru-RU" dirty="0" smtClean="0">
                <a:latin typeface="Franklin Gothic Medium Cond" pitchFamily="34" charset="0"/>
              </a:rPr>
              <a:t>                </a:t>
            </a:r>
            <a:endParaRPr lang="ru-RU" dirty="0"/>
          </a:p>
        </p:txBody>
      </p:sp>
      <p:pic>
        <p:nvPicPr>
          <p:cNvPr id="11" name="Рисунок 10" descr="D:\Обмен\Фото мероприятия\ФОТО 2017\фото Спарта\P520036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12192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7543800" y="1600200"/>
            <a:ext cx="152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138,5 млн. 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81800" y="990600"/>
            <a:ext cx="152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141,4 млн. 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67400" y="2286000"/>
            <a:ext cx="152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99,6 млн. 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77000" y="2895600"/>
            <a:ext cx="152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99,6 млн. 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924800" y="2590800"/>
            <a:ext cx="1066800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prstClr val="black"/>
                </a:solidFill>
              </a:rPr>
              <a:t>2020</a:t>
            </a:r>
            <a:endParaRPr lang="ru-RU" sz="2200" b="1" dirty="0"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239000" y="1981200"/>
            <a:ext cx="1066800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prstClr val="black"/>
                </a:solidFill>
              </a:rPr>
              <a:t>2019</a:t>
            </a:r>
            <a:endParaRPr lang="ru-RU" sz="2200" b="1" dirty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477000" y="1447800"/>
            <a:ext cx="1066800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prstClr val="black"/>
                </a:solidFill>
              </a:rPr>
              <a:t>2018</a:t>
            </a:r>
            <a:endParaRPr lang="ru-RU" sz="2200" b="1" dirty="0">
              <a:solidFill>
                <a:prstClr val="black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638800" y="838200"/>
            <a:ext cx="1143000" cy="838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prstClr val="black"/>
                </a:solidFill>
              </a:rPr>
              <a:t>2017</a:t>
            </a:r>
            <a:endParaRPr lang="ru-RU" sz="2200" b="1" dirty="0">
              <a:solidFill>
                <a:prstClr val="black"/>
              </a:solidFill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810000" y="3352800"/>
            <a:ext cx="5334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Ежегодная Спартакиада трудящихся Кондинского района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среди пришкольных лагерей, соревнования в честь празднования дня физкультурника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муниципальных служащих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Всероссийский день бега «Кросс Нации»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городов и районов автономного округа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6200" y="4953000"/>
            <a:ext cx="5029200" cy="1676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«Спортивная элита года», 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«Лыжня России»,  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семейных команд «Мама, папа, я –     </a:t>
            </a:r>
          </a:p>
          <a:p>
            <a:pPr eaLnBrk="0" hangingPunct="0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спортивная семья», 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среди детей дошкольных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бразовательных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0" hangingPunct="0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учреждений Кондинского района,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28600" y="3352800"/>
            <a:ext cx="838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</a:rPr>
              <a:t>2016 год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66800" y="3505200"/>
            <a:ext cx="14478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</a:rPr>
              <a:t>3,0 млн. руб.</a:t>
            </a:r>
            <a:endParaRPr lang="ru-RU" sz="1300" b="1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00200" y="3962400"/>
            <a:ext cx="15240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</a:rPr>
              <a:t>2,1 млн. руб.</a:t>
            </a:r>
            <a:endParaRPr lang="ru-RU" sz="1300" b="1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57400" y="4495800"/>
            <a:ext cx="14478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</a:rPr>
              <a:t> 1,5 млн. руб.</a:t>
            </a:r>
            <a:endParaRPr lang="ru-RU" sz="1300" b="1" dirty="0">
              <a:solidFill>
                <a:prstClr val="black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295400" y="4267200"/>
            <a:ext cx="838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</a:rPr>
              <a:t>2018 год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62000" y="3810000"/>
            <a:ext cx="838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</a:rPr>
              <a:t>2017 год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36" name="Picture 3" descr="C:\Users\02-2222\AppData\Local\Temp\VLA_75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5029200"/>
            <a:ext cx="3429000" cy="1716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" y="-17780"/>
            <a:ext cx="881494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Молодежь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Кондинского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</a:t>
            </a:r>
            <a:r>
              <a:rPr lang="ru-RU" sz="2400" dirty="0"/>
              <a:t>2020 </a:t>
            </a:r>
            <a:r>
              <a:rPr lang="ru-RU" sz="2400" dirty="0" smtClean="0"/>
              <a:t>годы</a:t>
            </a:r>
            <a:endParaRPr sz="24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16119989"/>
              </p:ext>
            </p:extLst>
          </p:nvPr>
        </p:nvGraphicFramePr>
        <p:xfrm>
          <a:off x="76200" y="3581400"/>
          <a:ext cx="8858311" cy="3027680"/>
        </p:xfrm>
        <a:graphic>
          <a:graphicData uri="http://schemas.openxmlformats.org/drawingml/2006/table">
            <a:tbl>
              <a:tblPr/>
              <a:tblGrid>
                <a:gridCol w="3788615"/>
                <a:gridCol w="1083761"/>
                <a:gridCol w="1083761"/>
                <a:gridCol w="1250728"/>
                <a:gridCol w="853401"/>
                <a:gridCol w="798045"/>
              </a:tblGrid>
              <a:tr h="135968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55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Наименование показателя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2017 год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проект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9101">
                <a:tc gridSpan="2"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2018 год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2019 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latin typeface="+mj-lt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2020 год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15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молодых людей, занимающихся волонтерской и добровольческой деятельностью (чел.)</a:t>
                      </a:r>
                      <a:endParaRPr lang="ru-RU" sz="1200" b="1" i="1" u="none" strike="noStrike" dirty="0">
                        <a:latin typeface="+mn-lt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151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Times New Roman"/>
                        </a:rPr>
                        <a:t>161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Times New Roman"/>
                        </a:rPr>
                        <a:t>171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181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241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молодых людей, принимающих участие в мероприятиях, направленных на формирование системы развития талантливой и инициативной молодежи</a:t>
                      </a:r>
                      <a:endParaRPr lang="ru-RU" sz="1200" b="1" i="1" u="none" strike="noStrike" dirty="0">
                        <a:latin typeface="+mn-lt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320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325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Times New Roman"/>
                        </a:rPr>
                        <a:t>330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335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241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молодых людей, принимающих участие в мероприятиях, направленных на вовлечение молодежи в инновационную, предпринимательскую деятельность</a:t>
                      </a:r>
                      <a:endParaRPr lang="ru-RU" sz="1200" b="1" i="1" u="none" strike="noStrike" dirty="0">
                        <a:latin typeface="+mn-lt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720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725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Times New Roman"/>
                        </a:rPr>
                        <a:t>730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735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515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молодых людей, принимающих участие в мероприятиях, направленных на гражданское и патриотическое воспитание молодежи</a:t>
                      </a:r>
                      <a:endParaRPr lang="ru-RU" sz="1200" b="1" i="1" u="none" strike="noStrike" dirty="0">
                        <a:latin typeface="+mn-lt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1560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1565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1570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1575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515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молодежи воспользовавшейся услугами немуниципальных некоммерческих организаций</a:t>
                      </a:r>
                      <a:endParaRPr lang="ru-RU" sz="1200" b="1" i="1" u="none" strike="noStrike" dirty="0">
                        <a:latin typeface="+mn-lt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55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60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65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3" descr="C:\Users\010903.ADM\Desktop\Новая папка\адреналин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3436"/>
            <a:ext cx="2796480" cy="2097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Z:\Отдел молодежной политики\ФОТО_ВИДЕО_ГАЗЕТА_МОЛОДЕЖКА\ФОТО_ВК_Ориентир\Акция Победа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94" t="18872" r="6641" b="21091"/>
          <a:stretch/>
        </p:blipFill>
        <p:spPr bwMode="auto">
          <a:xfrm>
            <a:off x="2826665" y="973436"/>
            <a:ext cx="1412504" cy="1048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:\15.08.2016_КОНКУРС на лучший лагерь труда и отдыха 1\ФОТО_ЛТО_Ориентир\ЛТО_Ориентир11.JPG"/>
          <p:cNvPicPr>
            <a:picLocks noChangeAspect="1" noChangeArrowheads="1"/>
          </p:cNvPicPr>
          <p:nvPr/>
        </p:nvPicPr>
        <p:blipFill rotWithShape="1">
          <a:blip r:embed="rId8" cstate="print"/>
          <a:srcRect l="10012" r="8704"/>
          <a:stretch/>
        </p:blipFill>
        <p:spPr bwMode="auto">
          <a:xfrm>
            <a:off x="2826665" y="2028160"/>
            <a:ext cx="1412503" cy="10426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5638800" y="990600"/>
            <a:ext cx="1981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12 ,2 млн. руб.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67200" y="2514600"/>
            <a:ext cx="4648200" cy="12192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реализации молодежной политики в интересах инновационного социально ориентированного развития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Кондинского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572000" y="9144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2018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96000" y="1524000"/>
            <a:ext cx="1981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9,3 млн. руб.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029200" y="14478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2019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77000" y="2057400"/>
            <a:ext cx="1981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9,3 млн. руб.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410200" y="19812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2020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2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05400"/>
            <a:ext cx="228600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bject 55"/>
          <p:cNvSpPr txBox="1"/>
          <p:nvPr/>
        </p:nvSpPr>
        <p:spPr>
          <a:xfrm>
            <a:off x="3200400" y="4343400"/>
            <a:ext cx="5867400" cy="2162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05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Культурно-массовые  мероприятия</a:t>
            </a:r>
          </a:p>
          <a:p>
            <a:pPr marL="635" algn="ctr">
              <a:lnSpc>
                <a:spcPts val="2050"/>
              </a:lnSpc>
              <a:buFont typeface="Wingdings" pitchFamily="2" charset="2"/>
              <a:buChar char="v"/>
            </a:pP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Районный конкурс «Юный музыкант»</a:t>
            </a:r>
          </a:p>
          <a:p>
            <a:pPr marL="635" algn="ctr">
              <a:buFont typeface="Wingdings" pitchFamily="2" charset="2"/>
              <a:buChar char="v"/>
            </a:pP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вокального искусства «</a:t>
            </a:r>
            <a:r>
              <a:rPr lang="ru-RU" sz="11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Кондинские</a:t>
            </a: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роднички»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35" algn="ctr">
              <a:buFont typeface="Wingdings" pitchFamily="2" charset="2"/>
              <a:buChar char="v"/>
            </a:pP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Районный фестиваль хоров ветеранов «Не стареют душой ветераны» </a:t>
            </a:r>
          </a:p>
          <a:p>
            <a:pPr marL="635" algn="ctr">
              <a:buFont typeface="Wingdings" pitchFamily="2" charset="2"/>
              <a:buChar char="v"/>
            </a:pP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Организация и проведение конкурса на соискание грантов в </a:t>
            </a:r>
            <a:r>
              <a:rPr lang="ru-RU" sz="11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</a:t>
            </a:r>
            <a:endParaRPr lang="ru-RU" sz="11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" algn="ctr"/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культуры и искусства «От культурного проекта к социальному результату»</a:t>
            </a:r>
          </a:p>
          <a:p>
            <a:pPr marL="635" algn="ctr">
              <a:buFont typeface="Wingdings" pitchFamily="2" charset="2"/>
              <a:buChar char="v"/>
            </a:pP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Организация и проведение конкурса на соискание премии «Признание» в области культуры и искусства</a:t>
            </a:r>
          </a:p>
          <a:p>
            <a:pPr marL="635" algn="ctr">
              <a:buFont typeface="Wingdings" pitchFamily="2" charset="2"/>
              <a:buChar char="v"/>
            </a:pP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«Каждый день лета как праздник»</a:t>
            </a:r>
          </a:p>
          <a:p>
            <a:pPr marL="635" algn="ctr">
              <a:buFont typeface="Wingdings" pitchFamily="2" charset="2"/>
              <a:buChar char="v"/>
            </a:pP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Районный конкурс развлекательно-игровых программ  «Дед Мороз» </a:t>
            </a:r>
            <a:endParaRPr lang="ru-RU" sz="11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">
              <a:lnSpc>
                <a:spcPts val="2050"/>
              </a:lnSpc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352800"/>
            <a:ext cx="2524125" cy="164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057400"/>
            <a:ext cx="2015614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ect 10"/>
          <p:cNvSpPr/>
          <p:nvPr/>
        </p:nvSpPr>
        <p:spPr>
          <a:xfrm>
            <a:off x="1752600" y="4495800"/>
            <a:ext cx="275844" cy="384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86200" y="4724400"/>
            <a:ext cx="240791" cy="3322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71444" y="6300215"/>
            <a:ext cx="274319" cy="384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6484620"/>
            <a:ext cx="275844" cy="3733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23416" y="0"/>
            <a:ext cx="7245096" cy="10744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04047" y="0"/>
            <a:ext cx="790955" cy="10744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1409065">
              <a:lnSpc>
                <a:spcPct val="100000"/>
              </a:lnSpc>
            </a:pPr>
            <a:r>
              <a:rPr sz="4000" spc="-55" dirty="0"/>
              <a:t>Культура </a:t>
            </a:r>
            <a:r>
              <a:rPr sz="4000" spc="-5" dirty="0"/>
              <a:t>и</a:t>
            </a:r>
            <a:r>
              <a:rPr sz="4000" spc="-25" dirty="0"/>
              <a:t> </a:t>
            </a:r>
            <a:r>
              <a:rPr sz="4000" spc="-15" dirty="0"/>
              <a:t>кинематография</a:t>
            </a:r>
            <a:endParaRPr sz="4000" dirty="0"/>
          </a:p>
        </p:txBody>
      </p:sp>
      <p:sp>
        <p:nvSpPr>
          <p:cNvPr id="33" name="object 33"/>
          <p:cNvSpPr/>
          <p:nvPr/>
        </p:nvSpPr>
        <p:spPr>
          <a:xfrm>
            <a:off x="685800" y="914400"/>
            <a:ext cx="8458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010400" y="914400"/>
            <a:ext cx="557783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43200" y="2667000"/>
            <a:ext cx="324612" cy="45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72000" y="3048000"/>
            <a:ext cx="362712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24400" y="4724400"/>
            <a:ext cx="288036" cy="4038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06311" y="4812791"/>
            <a:ext cx="288036" cy="4038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755635" y="4812791"/>
            <a:ext cx="245364" cy="4038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210800" y="2057400"/>
            <a:ext cx="245364" cy="4038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Picture 5" descr="Герб-3вариант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object 9"/>
          <p:cNvSpPr txBox="1"/>
          <p:nvPr/>
        </p:nvSpPr>
        <p:spPr>
          <a:xfrm>
            <a:off x="838200" y="609600"/>
            <a:ext cx="76200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ru-RU" sz="2000" b="1" dirty="0" smtClean="0">
              <a:latin typeface="Times New Roman"/>
              <a:cs typeface="Times New Roman"/>
            </a:endParaRPr>
          </a:p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2018 год – 262,9 млн. рублей, </a:t>
            </a:r>
            <a:br>
              <a:rPr lang="ru-RU" sz="2000" b="1" dirty="0" smtClean="0">
                <a:latin typeface="Times New Roman"/>
                <a:cs typeface="Times New Roman"/>
              </a:rPr>
            </a:br>
            <a:r>
              <a:rPr lang="ru-RU" sz="2000" b="1" dirty="0" smtClean="0">
                <a:latin typeface="Times New Roman"/>
                <a:cs typeface="Times New Roman"/>
              </a:rPr>
              <a:t>2019 год – 90,4 млн.рублей, 2020 год – 91,9 млн. рублей</a:t>
            </a:r>
            <a:endParaRPr sz="2000" b="1" dirty="0">
              <a:latin typeface="Times New Roman"/>
              <a:cs typeface="Times New Roman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24600" y="1905000"/>
            <a:ext cx="2543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4724400" y="2819400"/>
            <a:ext cx="1295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1 460,1       тыс. 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886200" y="1981200"/>
            <a:ext cx="1371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2 196,8     тыс. 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590800" y="1828800"/>
            <a:ext cx="1447800" cy="685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3429000" y="2667000"/>
            <a:ext cx="1447800" cy="685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562600" y="3657600"/>
            <a:ext cx="1371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3 185,1         тыс. 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191000" y="3505200"/>
            <a:ext cx="1447800" cy="685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420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dirty="0" smtClean="0"/>
              <a:t>«                 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057" y="-17780"/>
            <a:ext cx="84858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2400" spc="-45" dirty="0" smtClean="0"/>
              <a:t>Муниципальная программа «Развитие культуры и туризма в Кондинском районе на 2017 – 2020 годы»</a:t>
            </a:r>
            <a:endParaRPr sz="24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572000" y="876300"/>
            <a:ext cx="4495800" cy="132856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</a:t>
            </a: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1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стратегической роли культуры как духовно-нравственного развития личности, фактора обеспечения социальной стабильности и консолидации общества, а также развитие туризма для приобщения граждан к культурному и природному наследию.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43058285"/>
              </p:ext>
            </p:extLst>
          </p:nvPr>
        </p:nvGraphicFramePr>
        <p:xfrm>
          <a:off x="152400" y="2107263"/>
          <a:ext cx="7029127" cy="4522135"/>
        </p:xfrm>
        <a:graphic>
          <a:graphicData uri="http://schemas.openxmlformats.org/drawingml/2006/table">
            <a:tbl>
              <a:tblPr/>
              <a:tblGrid>
                <a:gridCol w="390507"/>
                <a:gridCol w="3724293"/>
                <a:gridCol w="1066800"/>
                <a:gridCol w="345377"/>
                <a:gridCol w="546710"/>
                <a:gridCol w="486832"/>
                <a:gridCol w="468608"/>
              </a:tblGrid>
              <a:tr h="304348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88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 fontAlgn="b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0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 fontAlgn="ctr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89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библиотечного фонда на 1000 жителей (экз.)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7500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7760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7770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7780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7800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2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Сохранение  посещаемости музеев на 1 жителя в год 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5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53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численности участников культурно-досуговых мероприятий (%, по отношению к предыдущему году)</a:t>
                      </a:r>
                      <a:endParaRPr lang="ru-RU" sz="10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53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Сохранение доли детей, привлекаемых к участию в творческих мероприятиях, от общего числа детей, (%)</a:t>
                      </a:r>
                      <a:endParaRPr lang="ru-RU" sz="10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7000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соотношения среднемесячной заработной платы работников учреждений культуры к среднемесячному доходу от трудовой деятельности по Ханты-Мансийскому автономному округу – Югре, (%)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19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средств бюджета муниципального района, выделяемых немуниципальным организациям, в том числе социально ориентированным некоммерческим организациям, на предоставление услуг (работ) в общем объеме средств бюджета муниципального образования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Кондинский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район, выделяемых на предоставление услуг в сфере культуры от 0% до 15% (нарастающим итогом) </a:t>
                      </a:r>
                      <a:endParaRPr lang="ru-RU" sz="10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:\Платёжка 2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2123" y="2592259"/>
            <a:ext cx="1643075" cy="1353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H:\Изображение 10 0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32123" y="4288989"/>
            <a:ext cx="1636768" cy="1510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81000" y="762000"/>
            <a:ext cx="4096073" cy="16002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 затраты на реализацию программы: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213,5 млн. рублей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319,7 млн. рубл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из них « Подготовка и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празднования в 2018 году  95-летия образования Кондинского района» - 2,2 млн. рублей;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126,2 млн. рублей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127,8 млн. рублей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dirty="0" smtClean="0"/>
              <a:t>                 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-1" y="5153661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057" y="0"/>
            <a:ext cx="848588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2400" spc="-45" dirty="0" smtClean="0"/>
              <a:t> Мероприятия связанные с</a:t>
            </a:r>
            <a:br>
              <a:rPr lang="ru-RU" sz="2400" spc="-45" dirty="0" smtClean="0"/>
            </a:br>
            <a:r>
              <a:rPr lang="ru-RU" sz="2400" spc="-45" dirty="0" smtClean="0"/>
              <a:t>подготовкой и проведением празднования в 2018 году          95-летия образования Кондинского района</a:t>
            </a:r>
            <a:endParaRPr sz="29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42844" y="1285860"/>
            <a:ext cx="6512495" cy="1584176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                                   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Кондинский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образован 12 ноября 1923 года постановлением Всесоюзного Центрального Исполнительного Комитета. Территория района составляет 55 000 км</a:t>
            </a:r>
            <a:r>
              <a:rPr lang="ru-RU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Кондинский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стал первооткрывателем большой нефти. По заготовке дикоросов район традиционно занимает первое место в округе. Уделяется большое внимание развитию традиционного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хозяйствования. 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годы идет интенсивное социально-экономическое развитие района. Построены и введены в эксплуатацию учреждения образования, культуры, спорта, здравоохранения.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уделяется благоустройству поселков, архитектурному облику строящихся объектов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27933822"/>
              </p:ext>
            </p:extLst>
          </p:nvPr>
        </p:nvGraphicFramePr>
        <p:xfrm>
          <a:off x="285720" y="2884433"/>
          <a:ext cx="6129334" cy="1712340"/>
        </p:xfrm>
        <a:graphic>
          <a:graphicData uri="http://schemas.openxmlformats.org/drawingml/2006/table">
            <a:tbl>
              <a:tblPr/>
              <a:tblGrid>
                <a:gridCol w="3278975"/>
                <a:gridCol w="2850359"/>
              </a:tblGrid>
              <a:tr h="202303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099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Открытие года празднования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Кондинского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марта 2018 года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2795"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Цикл мероприятий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в течение 2018 года  не менее 59 мероприятий,</a:t>
                      </a:r>
                      <a:r>
                        <a:rPr lang="ru-RU" sz="11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1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500 </a:t>
                      </a: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принявших участие в организации мероприятий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7763"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Закрытие года</a:t>
                      </a:r>
                    </a:p>
                    <a:p>
                      <a:pPr algn="just" fontAlgn="b"/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ноября 2018 года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6858000" y="1143000"/>
            <a:ext cx="2034464" cy="101666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 затраты на 2018 год:</a:t>
            </a:r>
            <a:endParaRPr lang="ru-RU" sz="10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2 185 тыс. рублей</a:t>
            </a:r>
          </a:p>
          <a:p>
            <a:pPr>
              <a:defRPr/>
            </a:pPr>
            <a:endParaRPr lang="ru-RU" sz="105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konev\Desktop\Мои документы\мои рис.,видео,музыка\Фото учрежений\МЕждуреченский\2003_09VLAD\img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4648200"/>
            <a:ext cx="2304256" cy="15944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2" descr="http://dg54.mycdn.me/getImage?photoId=488758967609&amp;photoType=3"/>
          <p:cNvPicPr>
            <a:picLocks noChangeAspect="1" noChangeArrowheads="1"/>
          </p:cNvPicPr>
          <p:nvPr/>
        </p:nvPicPr>
        <p:blipFill>
          <a:blip r:embed="rId7" cstate="print"/>
          <a:srcRect r="53857"/>
          <a:stretch>
            <a:fillRect/>
          </a:stretch>
        </p:blipFill>
        <p:spPr bwMode="auto">
          <a:xfrm>
            <a:off x="4800600" y="4800600"/>
            <a:ext cx="2070562" cy="15987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4" descr="http://dg54.mycdn.me/getImage?photoId=488758967609&amp;photoType=3"/>
          <p:cNvPicPr>
            <a:picLocks noChangeAspect="1" noChangeArrowheads="1"/>
          </p:cNvPicPr>
          <p:nvPr/>
        </p:nvPicPr>
        <p:blipFill>
          <a:blip r:embed="rId7" cstate="print"/>
          <a:srcRect l="46012"/>
          <a:stretch>
            <a:fillRect/>
          </a:stretch>
        </p:blipFill>
        <p:spPr bwMode="auto">
          <a:xfrm>
            <a:off x="6858000" y="4114800"/>
            <a:ext cx="2143140" cy="15716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H:\для слай\Сборка\IMG_06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2286000"/>
            <a:ext cx="2357453" cy="17145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C:\Users\konev\Desktop\для слай\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24400"/>
            <a:ext cx="2319239" cy="16573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Номер слайда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417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/>
          <p:nvPr/>
        </p:nvSpPr>
        <p:spPr>
          <a:xfrm>
            <a:off x="0" y="5867400"/>
            <a:ext cx="91440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/>
          <p:nvPr/>
        </p:nvSpPr>
        <p:spPr>
          <a:xfrm>
            <a:off x="0" y="0"/>
            <a:ext cx="9143999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8077200" cy="5693866"/>
          </a:xfrm>
        </p:spPr>
        <p:txBody>
          <a:bodyPr/>
          <a:lstStyle/>
          <a:p>
            <a:r>
              <a:rPr lang="ru-RU" sz="1600" dirty="0" smtClean="0"/>
              <a:t>- </a:t>
            </a:r>
            <a:r>
              <a:rPr lang="ru-RU" sz="2000" dirty="0" smtClean="0"/>
              <a:t>принятие мер, направленных на увеличение доходной базы бюджета района;</a:t>
            </a:r>
          </a:p>
          <a:p>
            <a:r>
              <a:rPr lang="ru-RU" sz="2000" dirty="0" smtClean="0"/>
              <a:t>- сдерживание роста бюджетных расходов путем исключения низкоэффективных и не дающих эффекта в будущем затрат, установление актуальных приоритетов бюджета района;</a:t>
            </a:r>
          </a:p>
          <a:p>
            <a:r>
              <a:rPr lang="ru-RU" sz="2000" dirty="0" smtClean="0"/>
              <a:t>- повышение эффективности и результативности применения программно-целевого подхода к управлению бюджетными расходами;</a:t>
            </a:r>
          </a:p>
          <a:p>
            <a:r>
              <a:rPr lang="ru-RU" sz="2000" dirty="0" smtClean="0"/>
              <a:t>- повышение эффективности предоставления муниципальных  услуг;</a:t>
            </a:r>
          </a:p>
          <a:p>
            <a:r>
              <a:rPr lang="ru-RU" sz="2000" dirty="0" smtClean="0"/>
              <a:t>- обеспечение доступа немуниципальных организаций, включая социально ориентированные некоммерческие организации к оказанию муниципальных услуг; </a:t>
            </a:r>
          </a:p>
          <a:p>
            <a:r>
              <a:rPr lang="ru-RU" sz="2000" dirty="0" smtClean="0"/>
              <a:t>- повышение эффективности расходования бюджетных ассигнований на осуществление капитальных вложений;</a:t>
            </a:r>
          </a:p>
          <a:p>
            <a:r>
              <a:rPr lang="ru-RU" sz="2000" dirty="0" smtClean="0"/>
              <a:t>- обеспечение открытости бюджетного процесса;</a:t>
            </a:r>
          </a:p>
          <a:p>
            <a:r>
              <a:rPr lang="ru-RU" sz="2000" dirty="0" smtClean="0"/>
              <a:t>- совершенствование нормативно-правовой базы, регламентирующей бюджетный процесс.</a:t>
            </a:r>
          </a:p>
          <a:p>
            <a:endParaRPr lang="ru-RU" sz="3000" i="1" dirty="0"/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-17780"/>
            <a:ext cx="7748142" cy="1169551"/>
          </a:xfrm>
        </p:spPr>
        <p:txBody>
          <a:bodyPr/>
          <a:lstStyle/>
          <a:p>
            <a:pPr algn="ctr"/>
            <a:r>
              <a:rPr lang="ru-RU" sz="2400" i="1" spc="-10" dirty="0" smtClean="0">
                <a:latin typeface="Times New Roman" pitchFamily="18" charset="0"/>
                <a:cs typeface="Times New Roman" pitchFamily="18" charset="0"/>
              </a:rPr>
              <a:t>ОСНОВНЫЕ ЗАДАЧИ БЮДЖЕТНОЙ ПОЛИТИКИ </a:t>
            </a:r>
            <a:br>
              <a:rPr lang="ru-RU" sz="2400" i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spc="-10" dirty="0" smtClean="0"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/>
          <p:cNvSpPr/>
          <p:nvPr/>
        </p:nvSpPr>
        <p:spPr>
          <a:xfrm>
            <a:off x="0" y="0"/>
            <a:ext cx="91440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423416" y="0"/>
            <a:ext cx="7245096" cy="107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4047" y="0"/>
            <a:ext cx="790955" cy="1074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1409065">
              <a:lnSpc>
                <a:spcPct val="100000"/>
              </a:lnSpc>
            </a:pPr>
            <a:r>
              <a:rPr sz="4000" spc="-55" dirty="0" err="1" smtClean="0"/>
              <a:t>Культура</a:t>
            </a:r>
            <a:r>
              <a:rPr sz="4000" spc="-55" dirty="0" smtClean="0"/>
              <a:t> </a:t>
            </a:r>
            <a:r>
              <a:rPr sz="4000" spc="-5" dirty="0" smtClean="0"/>
              <a:t>и</a:t>
            </a:r>
            <a:r>
              <a:rPr sz="4000" spc="-25" dirty="0" smtClean="0"/>
              <a:t> </a:t>
            </a:r>
            <a:r>
              <a:rPr sz="4000" spc="-15" dirty="0" err="1" smtClean="0"/>
              <a:t>кинематография</a:t>
            </a:r>
            <a:endParaRPr sz="4000" dirty="0"/>
          </a:p>
        </p:txBody>
      </p:sp>
      <p:sp>
        <p:nvSpPr>
          <p:cNvPr id="7" name="object 7"/>
          <p:cNvSpPr/>
          <p:nvPr/>
        </p:nvSpPr>
        <p:spPr>
          <a:xfrm>
            <a:off x="989075" y="1136903"/>
            <a:ext cx="7406640" cy="1429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8036" y="1257553"/>
            <a:ext cx="7011670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Достижение </a:t>
            </a:r>
            <a:r>
              <a:rPr sz="1800" b="1" dirty="0">
                <a:latin typeface="Times New Roman"/>
                <a:cs typeface="Times New Roman"/>
              </a:rPr>
              <a:t>целевых </a:t>
            </a:r>
            <a:r>
              <a:rPr sz="1800" b="1" spc="-10" dirty="0">
                <a:latin typeface="Times New Roman"/>
                <a:cs typeface="Times New Roman"/>
              </a:rPr>
              <a:t>показателей, </a:t>
            </a:r>
            <a:r>
              <a:rPr sz="1800" b="1" spc="-5" dirty="0">
                <a:latin typeface="Times New Roman"/>
                <a:cs typeface="Times New Roman"/>
              </a:rPr>
              <a:t>определенных </a:t>
            </a:r>
            <a:r>
              <a:rPr sz="1800" b="1" spc="-10" dirty="0">
                <a:latin typeface="Times New Roman"/>
                <a:cs typeface="Times New Roman"/>
              </a:rPr>
              <a:t>«дорожной  </a:t>
            </a:r>
            <a:r>
              <a:rPr sz="1800" b="1" spc="-15" dirty="0">
                <a:latin typeface="Times New Roman"/>
                <a:cs typeface="Times New Roman"/>
              </a:rPr>
              <a:t>картой»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5" dirty="0">
                <a:latin typeface="Times New Roman"/>
                <a:cs typeface="Times New Roman"/>
              </a:rPr>
              <a:t>соответствии </a:t>
            </a:r>
            <a:r>
              <a:rPr sz="1800" b="1" dirty="0">
                <a:latin typeface="Times New Roman"/>
                <a:cs typeface="Times New Roman"/>
              </a:rPr>
              <a:t>с </a:t>
            </a:r>
            <a:r>
              <a:rPr sz="1800" b="1" spc="-40" dirty="0">
                <a:latin typeface="Times New Roman"/>
                <a:cs typeface="Times New Roman"/>
              </a:rPr>
              <a:t>Указом </a:t>
            </a:r>
            <a:r>
              <a:rPr sz="1800" b="1" dirty="0">
                <a:latin typeface="Times New Roman"/>
                <a:cs typeface="Times New Roman"/>
              </a:rPr>
              <a:t>Президента </a:t>
            </a:r>
            <a:r>
              <a:rPr sz="1800" b="1" spc="-20" dirty="0">
                <a:latin typeface="Times New Roman"/>
                <a:cs typeface="Times New Roman"/>
              </a:rPr>
              <a:t>РФ от </a:t>
            </a:r>
            <a:r>
              <a:rPr sz="1800" b="1" dirty="0">
                <a:latin typeface="Times New Roman"/>
                <a:cs typeface="Times New Roman"/>
              </a:rPr>
              <a:t>7 </a:t>
            </a:r>
            <a:r>
              <a:rPr sz="1800" b="1" spc="-10" dirty="0">
                <a:latin typeface="Times New Roman"/>
                <a:cs typeface="Times New Roman"/>
              </a:rPr>
              <a:t>мая </a:t>
            </a:r>
            <a:r>
              <a:rPr sz="1800" b="1" dirty="0">
                <a:latin typeface="Times New Roman"/>
                <a:cs typeface="Times New Roman"/>
              </a:rPr>
              <a:t>2012</a:t>
            </a:r>
            <a:r>
              <a:rPr sz="1800" b="1" spc="16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года</a:t>
            </a:r>
            <a:endParaRPr sz="1800">
              <a:latin typeface="Times New Roman"/>
              <a:cs typeface="Times New Roman"/>
            </a:endParaRPr>
          </a:p>
          <a:p>
            <a:pPr marL="597535" marR="589280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№597 «О </a:t>
            </a:r>
            <a:r>
              <a:rPr sz="1800" b="1" spc="-5" dirty="0">
                <a:latin typeface="Times New Roman"/>
                <a:cs typeface="Times New Roman"/>
              </a:rPr>
              <a:t>мероприятиях по реализации </a:t>
            </a:r>
            <a:r>
              <a:rPr sz="1800" b="1" spc="-15" dirty="0">
                <a:latin typeface="Times New Roman"/>
                <a:cs typeface="Times New Roman"/>
              </a:rPr>
              <a:t>государственной  </a:t>
            </a:r>
            <a:r>
              <a:rPr sz="1800" b="1" dirty="0">
                <a:latin typeface="Times New Roman"/>
                <a:cs typeface="Times New Roman"/>
              </a:rPr>
              <a:t>социальной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политики»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7739" y="4541520"/>
            <a:ext cx="3028188" cy="20314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3421" y="4736172"/>
            <a:ext cx="2440305" cy="1444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37588" y="3837432"/>
            <a:ext cx="937260" cy="3246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66615" y="3374135"/>
            <a:ext cx="937260" cy="7879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95644" y="3374135"/>
            <a:ext cx="937259" cy="7879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04714" y="3352800"/>
            <a:ext cx="900685" cy="8046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33744" y="3352800"/>
            <a:ext cx="829056" cy="8046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1600" y="4114800"/>
            <a:ext cx="6387465" cy="0"/>
          </a:xfrm>
          <a:custGeom>
            <a:avLst/>
            <a:gdLst/>
            <a:ahLst/>
            <a:cxnLst/>
            <a:rect l="l" t="t" r="r" b="b"/>
            <a:pathLst>
              <a:path w="6387465">
                <a:moveTo>
                  <a:pt x="0" y="0"/>
                </a:moveTo>
                <a:lnTo>
                  <a:pt x="63870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48585" y="3124200"/>
            <a:ext cx="71247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0"/>
              </a:lnSpc>
            </a:pPr>
            <a:r>
              <a:rPr lang="ru-RU" sz="1600" b="1" i="1" spc="-5" dirty="0" smtClean="0">
                <a:latin typeface="Times New Roman"/>
                <a:cs typeface="Times New Roman"/>
              </a:rPr>
              <a:t>31 872,2 113,8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83892" y="4247895"/>
            <a:ext cx="64325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6 </a:t>
            </a:r>
            <a:r>
              <a:rPr sz="1400" spc="-25" dirty="0" err="1" smtClean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3554" y="4247895"/>
            <a:ext cx="64325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7 </a:t>
            </a:r>
            <a:r>
              <a:rPr lang="ru-RU" sz="1400" spc="-25" dirty="0" smtClean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42836" y="4247895"/>
            <a:ext cx="643255" cy="205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8 </a:t>
            </a:r>
            <a:r>
              <a:rPr lang="ru-RU" sz="1400" spc="-25" dirty="0" smtClean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7371" y="2756916"/>
            <a:ext cx="134112" cy="134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546983" y="2661158"/>
            <a:ext cx="2484755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Учреждения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культуры</a:t>
            </a:r>
            <a:endParaRPr sz="2000" dirty="0">
              <a:latin typeface="Times New Roman"/>
              <a:cs typeface="Times New Roman"/>
            </a:endParaRPr>
          </a:p>
          <a:p>
            <a:pPr marL="730250">
              <a:lnSpc>
                <a:spcPts val="1910"/>
              </a:lnSpc>
              <a:spcBef>
                <a:spcPts val="985"/>
              </a:spcBef>
            </a:pPr>
            <a:r>
              <a:rPr lang="ru-RU" sz="1600" b="1" i="1" spc="-5" dirty="0" smtClean="0">
                <a:latin typeface="Times New Roman"/>
                <a:cs typeface="Times New Roman"/>
              </a:rPr>
              <a:t> 42 232,9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01496" y="2590800"/>
            <a:ext cx="6717665" cy="1955164"/>
          </a:xfrm>
          <a:custGeom>
            <a:avLst/>
            <a:gdLst/>
            <a:ahLst/>
            <a:cxnLst/>
            <a:rect l="l" t="t" r="r" b="b"/>
            <a:pathLst>
              <a:path w="6717665" h="1955164">
                <a:moveTo>
                  <a:pt x="0" y="1954783"/>
                </a:moveTo>
                <a:lnTo>
                  <a:pt x="6717283" y="1954783"/>
                </a:lnTo>
                <a:lnTo>
                  <a:pt x="6717283" y="0"/>
                </a:lnTo>
                <a:lnTo>
                  <a:pt x="0" y="0"/>
                </a:lnTo>
                <a:lnTo>
                  <a:pt x="0" y="1954783"/>
                </a:lnTo>
                <a:close/>
              </a:path>
            </a:pathLst>
          </a:custGeom>
          <a:ln w="9525">
            <a:solidFill>
              <a:srgbClr val="9747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315200" y="2667000"/>
            <a:ext cx="55054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07150" y="2875915"/>
            <a:ext cx="1163320" cy="458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>
              <a:lnSpc>
                <a:spcPts val="1805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lang="ru-RU" sz="1600" b="1" i="1" spc="-5" dirty="0" smtClean="0">
                <a:latin typeface="Times New Roman"/>
                <a:cs typeface="Times New Roman"/>
              </a:rPr>
              <a:t>49 155,8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84220" y="4834126"/>
            <a:ext cx="2915412" cy="2023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79927" y="5029174"/>
            <a:ext cx="2327148" cy="14422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43728" y="5062726"/>
            <a:ext cx="3038855" cy="17952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38800" y="5257837"/>
            <a:ext cx="2450973" cy="14533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Picture 5" descr="Герб-3вариант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object 15"/>
          <p:cNvSpPr/>
          <p:nvPr/>
        </p:nvSpPr>
        <p:spPr>
          <a:xfrm flipH="1">
            <a:off x="2057400" y="3352800"/>
            <a:ext cx="914400" cy="762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5979" y="0"/>
            <a:ext cx="5830824" cy="107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92340" y="0"/>
            <a:ext cx="790955" cy="1074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9057" y="-17780"/>
            <a:ext cx="8485885" cy="731482"/>
          </a:xfrm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2112645" algn="l">
              <a:lnSpc>
                <a:spcPct val="100000"/>
              </a:lnSpc>
            </a:pPr>
            <a:r>
              <a:rPr sz="4000" dirty="0" err="1"/>
              <a:t>Социальная</a:t>
            </a:r>
            <a:r>
              <a:rPr sz="4000" spc="-90" dirty="0"/>
              <a:t> </a:t>
            </a:r>
            <a:r>
              <a:rPr sz="4000" spc="-15" dirty="0" err="1" smtClean="0"/>
              <a:t>политика</a:t>
            </a:r>
            <a:endParaRPr sz="2500" dirty="0"/>
          </a:p>
        </p:txBody>
      </p:sp>
      <p:sp>
        <p:nvSpPr>
          <p:cNvPr id="7" name="object 7"/>
          <p:cNvSpPr/>
          <p:nvPr/>
        </p:nvSpPr>
        <p:spPr>
          <a:xfrm>
            <a:off x="3188208" y="1295400"/>
            <a:ext cx="5955792" cy="10652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5532" y="1438655"/>
            <a:ext cx="4311396" cy="440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75532" y="1648967"/>
            <a:ext cx="2703575" cy="440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87165" y="1525397"/>
            <a:ext cx="4017010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60"/>
              </a:lnSpc>
            </a:pP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Компенсация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части родительской 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платы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  присмотр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уход </a:t>
            </a:r>
            <a:r>
              <a:rPr sz="16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за</a:t>
            </a:r>
            <a:r>
              <a:rPr sz="16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детьми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13932" y="1648967"/>
            <a:ext cx="315467" cy="440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0339" y="1325880"/>
            <a:ext cx="1261872" cy="8702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88208" y="2286000"/>
            <a:ext cx="5955792" cy="11612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75532" y="2456688"/>
            <a:ext cx="4140708" cy="4404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51064" y="2456688"/>
            <a:ext cx="332231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18119" y="2456688"/>
            <a:ext cx="320040" cy="4404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75532" y="2667000"/>
            <a:ext cx="4410456" cy="4404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75532" y="2877311"/>
            <a:ext cx="1202436" cy="4404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87165" y="2543428"/>
            <a:ext cx="4119879" cy="64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60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Предоставление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жилых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помещений детям- 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сиротам и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детям,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оставшимся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без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попечения 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родителей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12791" y="2877311"/>
            <a:ext cx="315467" cy="440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20339" y="2449067"/>
            <a:ext cx="1261872" cy="8702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8208" y="3505200"/>
            <a:ext cx="5955792" cy="1063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75532" y="3707891"/>
            <a:ext cx="4640579" cy="4404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75532" y="3918203"/>
            <a:ext cx="3723132" cy="4404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87165" y="3759454"/>
            <a:ext cx="4347210" cy="46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Дополнительные меры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социальной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поддержки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789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усыновителям,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приемным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родителям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33488" y="3918203"/>
            <a:ext cx="315468" cy="440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06623" y="3605784"/>
            <a:ext cx="1261872" cy="8686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8208" y="4572000"/>
            <a:ext cx="5955792" cy="12893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0103" y="4575047"/>
            <a:ext cx="3864863" cy="4099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0103" y="4773167"/>
            <a:ext cx="4331208" cy="4099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80103" y="4969764"/>
            <a:ext cx="1597152" cy="4099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28844" y="4969764"/>
            <a:ext cx="312420" cy="4099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92852" y="4969764"/>
            <a:ext cx="2110740" cy="4099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0103" y="5166359"/>
            <a:ext cx="4568952" cy="40995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0103" y="5364479"/>
            <a:ext cx="3834384" cy="4099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983228" y="4653635"/>
            <a:ext cx="4294505" cy="99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6400"/>
              </a:lnSpc>
            </a:pP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Улучшение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жилищных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условий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граждан, 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ветеранов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боевых действий, инвалидов, семей,  имеющих детей-инвалидов; граждан, 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проживающих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сельской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местности, в 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том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числе 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молодых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семей и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молодых</a:t>
            </a:r>
            <a:r>
              <a:rPr sz="15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специалистов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466076" y="5364479"/>
            <a:ext cx="295655" cy="4099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20339" y="4738115"/>
            <a:ext cx="1261872" cy="8686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88208" y="5806442"/>
            <a:ext cx="5955792" cy="105155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75532" y="6016752"/>
            <a:ext cx="4351020" cy="4404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75532" y="6227064"/>
            <a:ext cx="1385315" cy="44043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987165" y="6068974"/>
            <a:ext cx="405828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Дополнительное пенсионное обеспечение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789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выслугу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лет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995671" y="6227064"/>
            <a:ext cx="315467" cy="440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20339" y="5903976"/>
            <a:ext cx="1261872" cy="8686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6776" y="1362455"/>
            <a:ext cx="688848" cy="9677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36776" y="3579876"/>
            <a:ext cx="688848" cy="96774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Picture 5" descr="Герб-3вариант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bject 50"/>
          <p:cNvSpPr txBox="1"/>
          <p:nvPr/>
        </p:nvSpPr>
        <p:spPr>
          <a:xfrm>
            <a:off x="0" y="1447800"/>
            <a:ext cx="762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22,7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0" y="12954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914400" y="12954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1828800" y="12954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object 58"/>
          <p:cNvSpPr txBox="1"/>
          <p:nvPr/>
        </p:nvSpPr>
        <p:spPr>
          <a:xfrm>
            <a:off x="0" y="1524000"/>
            <a:ext cx="9906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</a:t>
            </a:r>
            <a:r>
              <a:rPr lang="en-US" sz="2500" b="1" dirty="0" smtClean="0">
                <a:latin typeface="Times New Roman"/>
                <a:cs typeface="Times New Roman"/>
              </a:rPr>
              <a:t>4</a:t>
            </a:r>
            <a:r>
              <a:rPr lang="ru-RU" sz="2500" b="1" dirty="0" smtClean="0">
                <a:latin typeface="Times New Roman"/>
                <a:cs typeface="Times New Roman"/>
              </a:rPr>
              <a:t>,5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68" name="object 58"/>
          <p:cNvSpPr txBox="1"/>
          <p:nvPr/>
        </p:nvSpPr>
        <p:spPr>
          <a:xfrm>
            <a:off x="1066800" y="1524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24,5</a:t>
            </a:r>
            <a:endParaRPr sz="2500" b="1" dirty="0">
              <a:latin typeface="Times New Roman"/>
              <a:cs typeface="Times New Roman"/>
            </a:endParaRPr>
          </a:p>
        </p:txBody>
      </p:sp>
      <p:sp>
        <p:nvSpPr>
          <p:cNvPr id="69" name="object 58"/>
          <p:cNvSpPr txBox="1"/>
          <p:nvPr/>
        </p:nvSpPr>
        <p:spPr>
          <a:xfrm>
            <a:off x="1981200" y="1524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24,5</a:t>
            </a:r>
            <a:endParaRPr sz="2500" b="1" dirty="0">
              <a:latin typeface="Times New Roman"/>
              <a:cs typeface="Times New Roman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914400" y="2438400"/>
            <a:ext cx="914400" cy="914400"/>
          </a:xfrm>
          <a:prstGeom prst="ellipse">
            <a:avLst/>
          </a:prstGeom>
          <a:solidFill>
            <a:srgbClr val="36D61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0" y="2438400"/>
            <a:ext cx="914400" cy="914400"/>
          </a:xfrm>
          <a:prstGeom prst="ellipse">
            <a:avLst/>
          </a:prstGeom>
          <a:solidFill>
            <a:srgbClr val="36D61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1828800" y="2438400"/>
            <a:ext cx="914400" cy="914400"/>
          </a:xfrm>
          <a:prstGeom prst="ellipse">
            <a:avLst/>
          </a:prstGeom>
          <a:solidFill>
            <a:srgbClr val="36D61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0" y="350520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Овал 73"/>
          <p:cNvSpPr/>
          <p:nvPr/>
        </p:nvSpPr>
        <p:spPr>
          <a:xfrm>
            <a:off x="914400" y="350520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1828800" y="350520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0" y="579120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914400" y="579120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1828800" y="579120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0" y="4648200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914400" y="4648200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1828800" y="4648200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object 58"/>
          <p:cNvSpPr txBox="1"/>
          <p:nvPr/>
        </p:nvSpPr>
        <p:spPr>
          <a:xfrm>
            <a:off x="0" y="2667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27,8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3" name="object 58"/>
          <p:cNvSpPr txBox="1"/>
          <p:nvPr/>
        </p:nvSpPr>
        <p:spPr>
          <a:xfrm>
            <a:off x="914400" y="2667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24,1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4" name="object 58"/>
          <p:cNvSpPr txBox="1"/>
          <p:nvPr/>
        </p:nvSpPr>
        <p:spPr>
          <a:xfrm>
            <a:off x="1905000" y="2667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22,1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5" name="object 58"/>
          <p:cNvSpPr txBox="1"/>
          <p:nvPr/>
        </p:nvSpPr>
        <p:spPr>
          <a:xfrm>
            <a:off x="0" y="3733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94,3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6" name="object 58"/>
          <p:cNvSpPr txBox="1"/>
          <p:nvPr/>
        </p:nvSpPr>
        <p:spPr>
          <a:xfrm>
            <a:off x="990600" y="3733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95,7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7" name="object 58"/>
          <p:cNvSpPr txBox="1"/>
          <p:nvPr/>
        </p:nvSpPr>
        <p:spPr>
          <a:xfrm>
            <a:off x="1905000" y="3733800"/>
            <a:ext cx="8382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97,1</a:t>
            </a:r>
          </a:p>
          <a:p>
            <a:pPr marL="12700">
              <a:lnSpc>
                <a:spcPct val="100000"/>
              </a:lnSpc>
            </a:pP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8" name="object 58"/>
          <p:cNvSpPr txBox="1"/>
          <p:nvPr/>
        </p:nvSpPr>
        <p:spPr>
          <a:xfrm>
            <a:off x="0" y="4876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15,3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9" name="object 58"/>
          <p:cNvSpPr txBox="1"/>
          <p:nvPr/>
        </p:nvSpPr>
        <p:spPr>
          <a:xfrm>
            <a:off x="914400" y="4876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17,7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0" name="object 58"/>
          <p:cNvSpPr txBox="1"/>
          <p:nvPr/>
        </p:nvSpPr>
        <p:spPr>
          <a:xfrm>
            <a:off x="1828800" y="4876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17,7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1" name="object 58"/>
          <p:cNvSpPr txBox="1"/>
          <p:nvPr/>
        </p:nvSpPr>
        <p:spPr>
          <a:xfrm>
            <a:off x="0" y="6019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10,1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2" name="object 58"/>
          <p:cNvSpPr txBox="1"/>
          <p:nvPr/>
        </p:nvSpPr>
        <p:spPr>
          <a:xfrm>
            <a:off x="990600" y="6019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8,1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3" name="object 58"/>
          <p:cNvSpPr txBox="1"/>
          <p:nvPr/>
        </p:nvSpPr>
        <p:spPr>
          <a:xfrm>
            <a:off x="1905000" y="6019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8,1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6" name="object 58"/>
          <p:cNvSpPr txBox="1"/>
          <p:nvPr/>
        </p:nvSpPr>
        <p:spPr>
          <a:xfrm>
            <a:off x="0" y="914400"/>
            <a:ext cx="9906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201</a:t>
            </a:r>
            <a:r>
              <a:rPr lang="en-US" sz="2500" b="1" dirty="0" smtClean="0">
                <a:latin typeface="Times New Roman"/>
                <a:cs typeface="Times New Roman"/>
              </a:rPr>
              <a:t>8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7" name="object 58"/>
          <p:cNvSpPr txBox="1"/>
          <p:nvPr/>
        </p:nvSpPr>
        <p:spPr>
          <a:xfrm>
            <a:off x="990600" y="9144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201</a:t>
            </a:r>
            <a:r>
              <a:rPr lang="en-US" sz="2500" b="1" dirty="0" smtClean="0">
                <a:latin typeface="Times New Roman"/>
                <a:cs typeface="Times New Roman"/>
              </a:rPr>
              <a:t>9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8" name="object 58"/>
          <p:cNvSpPr txBox="1"/>
          <p:nvPr/>
        </p:nvSpPr>
        <p:spPr>
          <a:xfrm>
            <a:off x="1905000" y="9144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20</a:t>
            </a:r>
            <a:r>
              <a:rPr lang="en-US" sz="2500" b="1" dirty="0" smtClean="0">
                <a:latin typeface="Times New Roman"/>
                <a:cs typeface="Times New Roman"/>
              </a:rPr>
              <a:t>20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5" name="object 58"/>
          <p:cNvSpPr txBox="1"/>
          <p:nvPr/>
        </p:nvSpPr>
        <p:spPr>
          <a:xfrm>
            <a:off x="228600" y="2133600"/>
            <a:ext cx="23622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b="1" dirty="0" smtClean="0">
                <a:latin typeface="Times New Roman"/>
                <a:cs typeface="Times New Roman"/>
              </a:rPr>
              <a:t>млн. рублей</a:t>
            </a:r>
            <a:endParaRPr sz="2200" b="1" dirty="0">
              <a:latin typeface="Times New Roman"/>
              <a:cs typeface="Times New Roman"/>
            </a:endParaRPr>
          </a:p>
        </p:txBody>
      </p:sp>
      <p:sp>
        <p:nvSpPr>
          <p:cNvPr id="99" name="object 58"/>
          <p:cNvSpPr txBox="1"/>
          <p:nvPr/>
        </p:nvSpPr>
        <p:spPr>
          <a:xfrm>
            <a:off x="228600" y="3200400"/>
            <a:ext cx="23622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b="1" dirty="0" smtClean="0">
                <a:latin typeface="Times New Roman"/>
                <a:cs typeface="Times New Roman"/>
              </a:rPr>
              <a:t>млн. рублей</a:t>
            </a:r>
            <a:endParaRPr sz="2200" b="1" dirty="0">
              <a:latin typeface="Times New Roman"/>
              <a:cs typeface="Times New Roman"/>
            </a:endParaRPr>
          </a:p>
        </p:txBody>
      </p:sp>
      <p:sp>
        <p:nvSpPr>
          <p:cNvPr id="100" name="object 58"/>
          <p:cNvSpPr txBox="1"/>
          <p:nvPr/>
        </p:nvSpPr>
        <p:spPr>
          <a:xfrm>
            <a:off x="304800" y="4343400"/>
            <a:ext cx="23622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b="1" dirty="0" smtClean="0">
                <a:latin typeface="Times New Roman"/>
                <a:cs typeface="Times New Roman"/>
              </a:rPr>
              <a:t>млн. рублей</a:t>
            </a:r>
            <a:endParaRPr sz="2200" b="1" dirty="0">
              <a:latin typeface="Times New Roman"/>
              <a:cs typeface="Times New Roman"/>
            </a:endParaRPr>
          </a:p>
        </p:txBody>
      </p:sp>
      <p:sp>
        <p:nvSpPr>
          <p:cNvPr id="101" name="object 58"/>
          <p:cNvSpPr txBox="1"/>
          <p:nvPr/>
        </p:nvSpPr>
        <p:spPr>
          <a:xfrm>
            <a:off x="228600" y="5486400"/>
            <a:ext cx="23622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b="1" dirty="0" smtClean="0">
                <a:latin typeface="Times New Roman"/>
                <a:cs typeface="Times New Roman"/>
              </a:rPr>
              <a:t>млн. рублей</a:t>
            </a:r>
            <a:endParaRPr sz="2200" b="1" dirty="0">
              <a:latin typeface="Times New Roman"/>
              <a:cs typeface="Times New Roman"/>
            </a:endParaRPr>
          </a:p>
        </p:txBody>
      </p:sp>
      <p:sp>
        <p:nvSpPr>
          <p:cNvPr id="102" name="Номер слайда 10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9143999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-17780"/>
            <a:ext cx="9143999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2500" dirty="0" smtClean="0"/>
              <a:t>Социальная </a:t>
            </a:r>
            <a:r>
              <a:rPr lang="ru-RU" sz="2500" dirty="0"/>
              <a:t>поддержка отдельных категорий граждан Кондинского </a:t>
            </a:r>
            <a:r>
              <a:rPr lang="ru-RU" sz="2500" dirty="0" smtClean="0"/>
              <a:t>района</a:t>
            </a:r>
            <a:br>
              <a:rPr lang="ru-RU" sz="2500" dirty="0" smtClean="0"/>
            </a:br>
            <a:r>
              <a:rPr lang="ru-RU" sz="2500" dirty="0" smtClean="0"/>
              <a:t> </a:t>
            </a:r>
            <a:r>
              <a:rPr lang="ru-RU" sz="2500" dirty="0"/>
              <a:t>на 2018-2020 </a:t>
            </a:r>
            <a:r>
              <a:rPr lang="ru-RU" sz="2500" dirty="0" smtClean="0"/>
              <a:t>годы</a:t>
            </a:r>
            <a:endParaRPr sz="25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070611"/>
              </p:ext>
            </p:extLst>
          </p:nvPr>
        </p:nvGraphicFramePr>
        <p:xfrm>
          <a:off x="228598" y="3352800"/>
          <a:ext cx="8763003" cy="3124200"/>
        </p:xfrm>
        <a:graphic>
          <a:graphicData uri="http://schemas.openxmlformats.org/drawingml/2006/table">
            <a:tbl>
              <a:tblPr/>
              <a:tblGrid>
                <a:gridCol w="4219223"/>
                <a:gridCol w="567973"/>
                <a:gridCol w="1298223"/>
                <a:gridCol w="892527"/>
                <a:gridCol w="696032"/>
                <a:gridCol w="277635"/>
                <a:gridCol w="631080"/>
                <a:gridCol w="180310"/>
              </a:tblGrid>
              <a:tr h="17450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9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Ед.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измер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Базовый показатель на начало реализации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показателя по годам (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проект)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детей-сирот и детей, оставшихся без попечения родителей, устроенных на семейные формы воспитания (от числа детей-сирот и детей, оставшихся без попечения родителей, выявленных в течение отчетного периода)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93,3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93,3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93,3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отмененных решений о передаче детей-сирот и детей, оставшихся без попечения родителей, на воспитание в семьи граждан Российской Федерации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56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детей, оставшихся без попечения родителей, (от общей численности детского населения Кондинского района)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http://t1.gstatic.com/images?q=tbn:ANd9GcREhd3_aWzMqc5JQI8wqxqKbbZcUV4h4D2Y76PtXk3PY-CuYrjBNA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1242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52400" y="1066800"/>
            <a:ext cx="88392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>
              <a:defRPr/>
            </a:pPr>
            <a:r>
              <a:rPr lang="ru-RU" sz="1400" i="1" dirty="0">
                <a:solidFill>
                  <a:schemeClr val="tx1"/>
                </a:solidFill>
              </a:rPr>
              <a:t>Обеспечение доступности и качества предоставления   социальных гарантий для отдельных категорий граждан, проживающих в Кондинском </a:t>
            </a:r>
            <a:r>
              <a:rPr lang="ru-RU" sz="1400" i="1" dirty="0" smtClean="0">
                <a:solidFill>
                  <a:schemeClr val="tx1"/>
                </a:solidFill>
              </a:rPr>
              <a:t>районе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62400" y="1828800"/>
            <a:ext cx="1219200" cy="609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62600" y="1828800"/>
            <a:ext cx="1295400" cy="609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315200" y="1828800"/>
            <a:ext cx="1143000" cy="609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33800" y="2895600"/>
            <a:ext cx="1676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 105,3 млн</a:t>
            </a:r>
            <a:r>
              <a:rPr lang="ru-RU" sz="1400" b="1" dirty="0" smtClean="0">
                <a:solidFill>
                  <a:prstClr val="black"/>
                </a:solidFill>
              </a:rPr>
              <a:t>. руб.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10200" y="2819400"/>
            <a:ext cx="1676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 106,8 млн</a:t>
            </a:r>
            <a:r>
              <a:rPr lang="ru-RU" sz="1400" b="1" dirty="0" smtClean="0">
                <a:solidFill>
                  <a:prstClr val="black"/>
                </a:solidFill>
              </a:rPr>
              <a:t>. руб.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86600" y="2895600"/>
            <a:ext cx="1676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 108,1 млн</a:t>
            </a:r>
            <a:r>
              <a:rPr lang="ru-RU" sz="1400" b="1" dirty="0" smtClean="0">
                <a:solidFill>
                  <a:prstClr val="black"/>
                </a:solidFill>
              </a:rPr>
              <a:t>. руб.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419600" y="24384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096000" y="24384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772400" y="24384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/>
          <p:nvPr/>
        </p:nvSpPr>
        <p:spPr>
          <a:xfrm>
            <a:off x="0" y="0"/>
            <a:ext cx="9143999" cy="327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51" name="Picture 5" descr="C:\Documents and Settings\02-2223\Рабочий стол\Для презентации\загруженно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590800"/>
            <a:ext cx="1778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154112"/>
          </a:xfrm>
        </p:spPr>
        <p:txBody>
          <a:bodyPr rtlCol="0">
            <a:normAutofit fontScale="90000"/>
          </a:bodyPr>
          <a:lstStyle/>
          <a:p>
            <a:pPr marL="360000"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Финансовая помощь, оказываемая городским и сельским поселениям Кондинского района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на 2017-2020 годы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годы (в тыс. рублей)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1066800" y="1371600"/>
          <a:ext cx="5680075" cy="4776788"/>
        </p:xfrm>
        <a:graphic>
          <a:graphicData uri="http://schemas.openxmlformats.org/presentationml/2006/ole">
            <p:oleObj spid="_x0000_s176130" name="Worksheet" r:id="rId6" imgW="4314833" imgH="3629070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80FDD-9FB4-4B84-A2B6-31C0BF5908CE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9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671942" cy="738664"/>
          </a:xfrm>
        </p:spPr>
        <p:txBody>
          <a:bodyPr/>
          <a:lstStyle/>
          <a:p>
            <a:pPr algn="ctr"/>
            <a:r>
              <a:rPr lang="ru-RU" sz="2400" dirty="0" smtClean="0"/>
              <a:t>Районный фонд финансовой поддержки поселений на 2018-2020 годы (тыс. рублей)</a:t>
            </a:r>
            <a:endParaRPr lang="ru-RU" sz="2400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381000" y="1447800"/>
          <a:ext cx="8534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0"/>
            <a:ext cx="9143999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7786688" cy="738664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источников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финансирования дефицита бюджета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142875" y="1143000"/>
          <a:ext cx="8858311" cy="4994124"/>
        </p:xfrm>
        <a:graphic>
          <a:graphicData uri="http://schemas.openxmlformats.org/drawingml/2006/table">
            <a:tbl>
              <a:tblPr/>
              <a:tblGrid>
                <a:gridCol w="3788615"/>
                <a:gridCol w="1083761"/>
                <a:gridCol w="1083761"/>
                <a:gridCol w="1139988"/>
                <a:gridCol w="964141"/>
                <a:gridCol w="798045"/>
              </a:tblGrid>
              <a:tr h="17450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latin typeface="Arial"/>
                        </a:rPr>
                        <a:t>тыс.рублей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4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Источники</a:t>
                      </a:r>
                    </a:p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внутреннего финансирования дефицита бюджета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2016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Получение кредитов от кредитных организаций бюджетами муниципальных районов в валюте Российской Федерации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latin typeface="Arial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Arial"/>
                        </a:rPr>
                        <a:t>0,0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Arial"/>
                        </a:rPr>
                        <a:t>0,0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latin typeface="Arial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Погашение бюджетами муниципальных районов кредитов от кредитных организаций в валюте Российской Федерации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-21 826,0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2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Получение бюджетных кредитов от других бюджетов бюджетной системы Российской Федерации бюджетами муниципальных районов в валюте Российской Федерации 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117 779,1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45 216,9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99 633,6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63 633,6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63 633,6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Погашение бюджетами муниципальных районов кредитов от других бюджетов бюджетной системы Российской Федерации в валюте Российской Федерации 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-186 886,7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-42 865,6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-83 591,7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-99 633,6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-63 633,6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Средства от продажи акций и иных форм участия в капитале, находящихся в собственности муниципальных районов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Возврат бюджетных кредитов, предоставленных юридическим лицам из бюджетов муниципальных районов в валюте Российской </a:t>
                      </a:r>
                      <a:r>
                        <a:rPr lang="ru-RU" sz="900" b="0" i="1" u="none" strike="noStrike" dirty="0" smtClean="0">
                          <a:latin typeface="Arial"/>
                        </a:rPr>
                        <a:t>Федерации</a:t>
                      </a:r>
                      <a:endParaRPr lang="ru-RU" sz="900" b="0" i="1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42 606,2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42 865,6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64 906,1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99 948,0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63 948,0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2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Предоставление бюджетных кредитов юридическим лицам из бюджетов муниципальных районов в валюте Российской Федерации (досрочный завоз)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-42 644,5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-45 216,9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-63 633,6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-63 633,6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-63 633,6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226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1" u="none" strike="noStrike" dirty="0">
                          <a:latin typeface="Arial"/>
                        </a:rPr>
                        <a:t>Изменение остатков средств на счетах по учету средств бюджета 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 smtClean="0">
                          <a:latin typeface="Arial"/>
                        </a:rPr>
                        <a:t>77 238,4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 smtClean="0">
                          <a:latin typeface="Arial"/>
                        </a:rPr>
                        <a:t>314,4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 smtClean="0">
                          <a:latin typeface="Arial"/>
                        </a:rPr>
                        <a:t>314,4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65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Всего источников внутреннего финансирования дефицита бюджета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latin typeface="Arial"/>
                        </a:rPr>
                        <a:t>-13 733,5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latin typeface="Arial"/>
                        </a:rPr>
                        <a:t>0,00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latin typeface="Arial"/>
                        </a:rPr>
                        <a:t>17 314,4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latin typeface="Arial"/>
                        </a:rPr>
                        <a:t>0,00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/>
          <p:nvPr/>
        </p:nvSpPr>
        <p:spPr>
          <a:xfrm>
            <a:off x="0" y="0"/>
            <a:ext cx="9143999" cy="304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671942" cy="738664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Объем муниципального долга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2015-2020 годы (тыс. рублей)</a:t>
            </a:r>
            <a:endParaRPr lang="ru-RU" sz="2400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143000" y="1397000"/>
          <a:ext cx="73914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/>
          <p:nvPr/>
        </p:nvSpPr>
        <p:spPr>
          <a:xfrm>
            <a:off x="0" y="0"/>
            <a:ext cx="9143999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71942" cy="1107996"/>
          </a:xfrm>
        </p:spPr>
        <p:txBody>
          <a:bodyPr/>
          <a:lstStyle/>
          <a:p>
            <a:pPr algn="ctr"/>
            <a:r>
              <a:rPr lang="ru-RU" sz="2400" dirty="0" smtClean="0"/>
              <a:t>Использование механизмов инициативного бюджетирования при формировании бюджета района на 2018 -2020 годы</a:t>
            </a:r>
            <a:endParaRPr lang="ru-RU" sz="2400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304800" y="1143000"/>
          <a:ext cx="8610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0"/>
            <a:ext cx="9143999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"/>
          <p:cNvSpPr/>
          <p:nvPr/>
        </p:nvSpPr>
        <p:spPr>
          <a:xfrm>
            <a:off x="0" y="5257800"/>
            <a:ext cx="9143999" cy="1600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10142" cy="4419600"/>
          </a:xfrm>
        </p:spPr>
        <p:txBody>
          <a:bodyPr/>
          <a:lstStyle/>
          <a:p>
            <a:pPr lvl="0" algn="ctr" rtl="0"/>
            <a:r>
              <a:rPr lang="ru-RU" sz="2400" dirty="0" smtClean="0"/>
              <a:t>Проекты, реализуемые в рамках </a:t>
            </a:r>
            <a:br>
              <a:rPr lang="ru-RU" sz="2400" dirty="0" smtClean="0"/>
            </a:br>
            <a:r>
              <a:rPr lang="ru-RU" sz="2400" dirty="0" smtClean="0"/>
              <a:t>инициативного бюджетирования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Представленные на рассмотрение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проекты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должны затрагивать актуальные проблемы поселения, быть социально ориентированными, приносить пользу максимальному количеству жителей либо иметь выраженную экологическую направленность. При этом учитывается возможность привлечения к реализации проекта населения, частных предпринимателей, местных организаций, а также количество созданных в рамках реализации проекта рабочих мест.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http://aburnashov.ru/assets/images/glavnaya_tema/narodnyj-byudzhe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276600"/>
            <a:ext cx="4876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/>
          <p:nvPr/>
        </p:nvSpPr>
        <p:spPr>
          <a:xfrm>
            <a:off x="0" y="0"/>
            <a:ext cx="9143999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28600"/>
            <a:ext cx="8777287" cy="6129338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63" name="Picture 3" descr="C:\Users\02-2215\Desktop\_adm_zdani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733800"/>
            <a:ext cx="4680520" cy="254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09600" y="76200"/>
            <a:ext cx="78581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подготовлена Комитетом по финансам и налоговой политике администрации Кондинского района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1295400"/>
            <a:ext cx="864076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628200, Тюменская область, Кондинский район, 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Междуреченский, ул. Титова 24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 приемной: к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omfinkonda@bk.ru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приемной: (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34677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32-004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Факс: (3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4677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32-004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работы: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 - пятница с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17:12.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Перерыв с 12:00 до 13:30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Выходные дни: суббота, воскресенье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ED4CE-80A5-46EE-8FF9-30E637E0425C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75977"/>
            <a:ext cx="7900542" cy="780983"/>
          </a:xfrm>
          <a:prstGeom prst="rect">
            <a:avLst/>
          </a:prstGeom>
        </p:spPr>
        <p:txBody>
          <a:bodyPr vert="horz" wrap="square" lIns="0" tIns="407670" rIns="0" bIns="0" rtlCol="0" anchor="ctr">
            <a:spAutoFit/>
          </a:bodyPr>
          <a:lstStyle/>
          <a:p>
            <a:pPr marR="5080" algn="ctr">
              <a:lnSpc>
                <a:spcPct val="60000"/>
              </a:lnSpc>
            </a:pPr>
            <a:r>
              <a:rPr lang="ru-RU" sz="2000" spc="-10" dirty="0" smtClean="0"/>
              <a:t>Основные характеристики бюджета </a:t>
            </a:r>
            <a:r>
              <a:rPr lang="ru-RU" sz="2000" spc="-25" dirty="0" smtClean="0"/>
              <a:t>Кондинского</a:t>
            </a:r>
            <a:r>
              <a:rPr sz="2000" spc="-10" dirty="0" smtClean="0"/>
              <a:t> </a:t>
            </a:r>
            <a:r>
              <a:rPr sz="2000" spc="-5" dirty="0" smtClean="0"/>
              <a:t>района</a:t>
            </a:r>
            <a:r>
              <a:rPr lang="ru-RU" sz="2000" spc="-5" dirty="0" smtClean="0"/>
              <a:t> </a:t>
            </a:r>
            <a:br>
              <a:rPr lang="ru-RU" sz="2000" spc="-5" dirty="0" smtClean="0"/>
            </a:br>
            <a:r>
              <a:rPr sz="2000" spc="-5" dirty="0" smtClean="0"/>
              <a:t>на </a:t>
            </a:r>
            <a:r>
              <a:rPr sz="2000" dirty="0" smtClean="0"/>
              <a:t>201</a:t>
            </a:r>
            <a:r>
              <a:rPr lang="ru-RU" sz="2000" dirty="0" smtClean="0"/>
              <a:t>8</a:t>
            </a:r>
            <a:r>
              <a:rPr sz="2000" spc="-40" dirty="0" smtClean="0"/>
              <a:t> </a:t>
            </a:r>
            <a:r>
              <a:rPr lang="ru-RU" sz="2000" spc="-45" dirty="0" smtClean="0"/>
              <a:t>год и на плановый период 2019 и 2020 годов</a:t>
            </a:r>
            <a:endParaRPr sz="2000" dirty="0"/>
          </a:p>
        </p:txBody>
      </p:sp>
      <p:sp>
        <p:nvSpPr>
          <p:cNvPr id="6" name="object 6"/>
          <p:cNvSpPr txBox="1"/>
          <p:nvPr/>
        </p:nvSpPr>
        <p:spPr>
          <a:xfrm>
            <a:off x="7964551" y="1078865"/>
            <a:ext cx="71882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-15" dirty="0" smtClean="0">
                <a:latin typeface="Times New Roman"/>
                <a:cs typeface="Times New Roman"/>
              </a:rPr>
              <a:t>т</a:t>
            </a:r>
            <a:r>
              <a:rPr sz="1400" b="1" i="1" spc="-15" dirty="0" err="1" smtClean="0">
                <a:latin typeface="Times New Roman"/>
                <a:cs typeface="Times New Roman"/>
              </a:rPr>
              <a:t>ыс</a:t>
            </a:r>
            <a:r>
              <a:rPr sz="1400" b="1" i="1" spc="-15" dirty="0">
                <a:latin typeface="Times New Roman"/>
                <a:cs typeface="Times New Roman"/>
              </a:rPr>
              <a:t>.</a:t>
            </a:r>
            <a:r>
              <a:rPr sz="1400" b="1" i="1" spc="-90" dirty="0">
                <a:latin typeface="Times New Roman"/>
                <a:cs typeface="Times New Roman"/>
              </a:rPr>
              <a:t> </a:t>
            </a:r>
            <a:r>
              <a:rPr sz="1400" b="1" i="1" spc="-5" dirty="0" err="1" smtClean="0">
                <a:latin typeface="Times New Roman"/>
                <a:cs typeface="Times New Roman"/>
              </a:rPr>
              <a:t>руб</a:t>
            </a:r>
            <a:r>
              <a:rPr lang="ru-RU" sz="1400" b="1" i="1" spc="-5" dirty="0" smtClean="0">
                <a:latin typeface="Times New Roman"/>
                <a:cs typeface="Times New Roman"/>
              </a:rPr>
              <a:t>лей</a:t>
            </a:r>
          </a:p>
          <a:p>
            <a:pPr marL="12700"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733264"/>
            <a:ext cx="9143999" cy="1124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38199" y="1341438"/>
          <a:ext cx="7838259" cy="4119318"/>
        </p:xfrm>
        <a:graphic>
          <a:graphicData uri="http://schemas.openxmlformats.org/drawingml/2006/table">
            <a:tbl>
              <a:tblPr/>
              <a:tblGrid>
                <a:gridCol w="2436699"/>
                <a:gridCol w="1080312"/>
                <a:gridCol w="1080312"/>
                <a:gridCol w="1080312"/>
                <a:gridCol w="1080312"/>
                <a:gridCol w="1080312"/>
              </a:tblGrid>
              <a:tr h="29387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(отчет)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Утвержденный бюджет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Проект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Доходы, тыс. рублей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5 317 989,8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3 653 758,3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3 521 640,1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3 093 801,9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3 007 227,9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68,0%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68,0%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Расходы, тыс. рублей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5 304 256,3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3 653 758,3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538 954,5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3 093 801,9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3 007 227,9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82,3%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Дефицит (-), профицит (+), тыс. рублей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13 733,5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-17 314,4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636" y="2131186"/>
            <a:ext cx="6819265" cy="859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spc="-350" dirty="0">
                <a:solidFill>
                  <a:srgbClr val="C0504D"/>
                </a:solidFill>
                <a:latin typeface="Arial"/>
                <a:cs typeface="Arial"/>
              </a:rPr>
              <a:t>Спасибо </a:t>
            </a:r>
            <a:r>
              <a:rPr sz="5400" spc="-390" dirty="0">
                <a:solidFill>
                  <a:srgbClr val="C0504D"/>
                </a:solidFill>
                <a:latin typeface="Arial"/>
                <a:cs typeface="Arial"/>
              </a:rPr>
              <a:t>за</a:t>
            </a:r>
            <a:r>
              <a:rPr sz="5400" spc="-20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5400" spc="-345" dirty="0">
                <a:solidFill>
                  <a:srgbClr val="C0504D"/>
                </a:solidFill>
                <a:latin typeface="Arial"/>
                <a:cs typeface="Arial"/>
              </a:rPr>
              <a:t>внимание!</a:t>
            </a:r>
            <a:endParaRPr sz="5400">
              <a:latin typeface="Arial"/>
              <a:cs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5867400"/>
            <a:ext cx="91440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14400" y="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на 2018 год и на плановый период 2019 и 2020 годов в области доходов: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1676400"/>
            <a:ext cx="39624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развитие доходного потенциала на основе постоянного мониторинга рисков развития экономики </a:t>
            </a:r>
          </a:p>
          <a:p>
            <a:endParaRPr lang="ru-RU" dirty="0" smtClean="0"/>
          </a:p>
        </p:txBody>
      </p:sp>
      <p:pic>
        <p:nvPicPr>
          <p:cNvPr id="12288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971800"/>
            <a:ext cx="19812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343400" y="1676400"/>
            <a:ext cx="4572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улучшение качества администрирования доходов </a:t>
            </a:r>
            <a:endParaRPr lang="ru-RU" b="1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876800" y="2514600"/>
            <a:ext cx="27432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048000" y="4191000"/>
            <a:ext cx="4572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/>
              <a:t>обеспечение прироста собственных доходов бюджета </a:t>
            </a:r>
            <a:endParaRPr lang="ru-RU" b="1" dirty="0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953000"/>
            <a:ext cx="2743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165305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1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2855" marR="5080" indent="-2510790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Кондинского района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на 2016 – 2020 годы, (%)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7400" y="1905000"/>
            <a:ext cx="1181735" cy="295910"/>
          </a:xfrm>
          <a:custGeom>
            <a:avLst/>
            <a:gdLst/>
            <a:ahLst/>
            <a:cxnLst/>
            <a:rect l="l" t="t" r="r" b="b"/>
            <a:pathLst>
              <a:path w="1181735" h="295910">
                <a:moveTo>
                  <a:pt x="0" y="295579"/>
                </a:moveTo>
                <a:lnTo>
                  <a:pt x="1181392" y="295579"/>
                </a:lnTo>
                <a:lnTo>
                  <a:pt x="1181392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52800" y="3200400"/>
            <a:ext cx="1033780" cy="295910"/>
          </a:xfrm>
          <a:custGeom>
            <a:avLst/>
            <a:gdLst/>
            <a:ahLst/>
            <a:cxnLst/>
            <a:rect l="l" t="t" r="r" b="b"/>
            <a:pathLst>
              <a:path w="1033779" h="295910">
                <a:moveTo>
                  <a:pt x="0" y="295579"/>
                </a:moveTo>
                <a:lnTo>
                  <a:pt x="1033703" y="295579"/>
                </a:lnTo>
                <a:lnTo>
                  <a:pt x="1033703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13"/>
          <p:cNvGraphicFramePr>
            <a:graphicFrameLocks noGrp="1"/>
          </p:cNvGraphicFramePr>
          <p:nvPr/>
        </p:nvGraphicFramePr>
        <p:xfrm>
          <a:off x="381000" y="1143000"/>
          <a:ext cx="8407400" cy="522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3600" marR="5080" indent="-2510790" algn="ctr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доходов бюджета Кондинского района на 2016-2020 годы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304800" y="9906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600" marR="5080" indent="-2510790" algn="ctr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неналоговых доходов бюджета Кондинского   района на 2016-2020 годы 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304800" y="11430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5346</TotalTime>
  <Words>4934</Words>
  <Application>Microsoft Office PowerPoint</Application>
  <PresentationFormat>Экран (4:3)</PresentationFormat>
  <Paragraphs>1368</Paragraphs>
  <Slides>50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5" baseType="lpstr">
      <vt:lpstr>Office Theme</vt:lpstr>
      <vt:lpstr>1_Office Theme</vt:lpstr>
      <vt:lpstr>2_Office Theme</vt:lpstr>
      <vt:lpstr>3_Office Theme</vt:lpstr>
      <vt:lpstr>Worksheet</vt:lpstr>
      <vt:lpstr>Слайд 1</vt:lpstr>
      <vt:lpstr>Слайд 2</vt:lpstr>
      <vt:lpstr> ЦЕЛЬ БЮДЖЕТНОЙ ПОЛИТИКИ</vt:lpstr>
      <vt:lpstr>ОСНОВНЫЕ ЗАДАЧИ БЮДЖЕТНОЙ ПОЛИТИКИ  на 2018 год и на плановый период 2019 и 2020 годов </vt:lpstr>
      <vt:lpstr>Основные характеристики бюджета Кондинского района  на 2018 год и на плановый период 2019 и 2020 годов</vt:lpstr>
      <vt:lpstr>Слайд 6</vt:lpstr>
      <vt:lpstr>Структура доходов бюджета Кондинского района                         на 2016 – 2020 годы, (%)</vt:lpstr>
      <vt:lpstr>Динамика и структура налоговых доходов бюджета Кондинского района на 2016-2020 годы</vt:lpstr>
      <vt:lpstr>Динамика неналоговых доходов бюджета Кондинского   района на 2016-2020 годы </vt:lpstr>
      <vt:lpstr>Динамика безвозмездных поступлений в бюджет  Кондинского района на 2016 – 2020 годы  </vt:lpstr>
      <vt:lpstr>Объем Дорожного фонда муниципального образования Кондинский район на 2016 -2020 годы</vt:lpstr>
      <vt:lpstr>Использование дорожного фонда муниципального образования Кондинский район</vt:lpstr>
      <vt:lpstr>Слайд 13</vt:lpstr>
      <vt:lpstr>Повышение оплаты труда</vt:lpstr>
      <vt:lpstr>Структура расходов бюджета</vt:lpstr>
      <vt:lpstr>       Общегосударственные вопросы</vt:lpstr>
      <vt:lpstr>«Развитие муниципальной службы в муниципальном образовании Кондинский район»</vt:lpstr>
      <vt:lpstr>«Развитие муниципальной службы в муниципальном образовании Кондинский район»</vt:lpstr>
      <vt:lpstr>Муниципальная программа «Социально-экономическое развитие коренных малочисленных народов Севера Кондинского района  на 2017-2020 годы»</vt:lpstr>
      <vt:lpstr>Национальная экономика</vt:lpstr>
      <vt:lpstr>      </vt:lpstr>
      <vt:lpstr>«Развитие транспортной системы  Кондинского района на 2017-2020 годы»</vt:lpstr>
      <vt:lpstr>Муниципальная программа «Развитие агропромышленного комплекса и рынков сельскохозяйственной продукции, сырья и продовольствия в Кондинском районе на 2017-2020 годы»</vt:lpstr>
      <vt:lpstr>Комплексное социально – экономическое развитие     Кондинского района на 2017-2020 годы</vt:lpstr>
      <vt:lpstr>Муниципальная программа «Развитие малого и среднего предпринимательства в Кондинском районе на 2017-2020 годы»</vt:lpstr>
      <vt:lpstr>Жилищно-коммунальное хозяйство</vt:lpstr>
      <vt:lpstr>Муниципальная программа «Развитие жилищно-коммунального комплекса и энергетики в Кондинском районе на 2017-2020 годы» </vt:lpstr>
      <vt:lpstr>Муниципальная программа «Развитие жилищно-коммунального комплекса и энергетики в Кондинском районе на 2017-2020 годы» </vt:lpstr>
      <vt:lpstr>Муниципальная программа «Развитие жилищно-коммунального комплекса и энергетики в Кондинском районе на 2017-2020 годы» </vt:lpstr>
      <vt:lpstr>Муниципальная программа «Формирование комфорной городской среды на 2018-2020 годы» </vt:lpstr>
      <vt:lpstr>Муниципальная программа «Обеспечение доступным и комфортным жильем жителей Кондинского района на 2017-2020 годы»</vt:lpstr>
      <vt:lpstr>Образование</vt:lpstr>
      <vt:lpstr>Образование</vt:lpstr>
      <vt:lpstr>«Развитие образования в Кондинском районе на 2017 – 2020 годы»</vt:lpstr>
      <vt:lpstr>                             «Развитие физической культуры и спорта                                   в Кондинском  районе на 2017-2020 годы»                  </vt:lpstr>
      <vt:lpstr>Молодежь Кондинского района  на 2017-2020 годы</vt:lpstr>
      <vt:lpstr>Культура и кинематография</vt:lpstr>
      <vt:lpstr>Муниципальная программа «Развитие культуры и туризма в Кондинском районе на 2017 – 2020 годы»</vt:lpstr>
      <vt:lpstr> Мероприятия связанные с подготовкой и проведением празднования в 2018 году          95-летия образования Кондинского района</vt:lpstr>
      <vt:lpstr>Культура и кинематография</vt:lpstr>
      <vt:lpstr>Социальная политика</vt:lpstr>
      <vt:lpstr>Социальная поддержка отдельных категорий граждан Кондинского района  на 2018-2020 годы</vt:lpstr>
      <vt:lpstr>Финансовая помощь, оказываемая городским и сельским поселениям Кондинского района  на 2017-2020 годы  годы (в тыс. рублей) </vt:lpstr>
      <vt:lpstr>Районный фонд финансовой поддержки поселений на 2018-2020 годы (тыс. рублей)</vt:lpstr>
      <vt:lpstr>Структура источников  финансирования дефицита бюджета</vt:lpstr>
      <vt:lpstr>Объем муниципального долга  на 2015-2020 годы (тыс. рублей)</vt:lpstr>
      <vt:lpstr>Использование механизмов инициативного бюджетирования при формировании бюджета района на 2018 -2020 годы</vt:lpstr>
      <vt:lpstr>Проекты, реализуемые в рамках  инициативного бюджетирования  Представленные на рассмотрение проекты должны затрагивать актуальные проблемы поселения, быть социально ориентированными, приносить пользу максимальному количеству жителей либо иметь выраженную экологическую направленность. При этом учитывается возможность привлечения к реализации проекта населения, частных предпринимателей, местных организаций, а также количество созданных в рамках реализации проекта рабочих мест. </vt:lpstr>
      <vt:lpstr>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Мария Петровна</dc:creator>
  <cp:lastModifiedBy>02-2215</cp:lastModifiedBy>
  <cp:revision>542</cp:revision>
  <dcterms:created xsi:type="dcterms:W3CDTF">2015-11-30T14:13:04Z</dcterms:created>
  <dcterms:modified xsi:type="dcterms:W3CDTF">2017-12-27T12:34:33Z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2015-11-30T00:00:00Z</vt:filetime>
  </property>
</Properties>
</file>