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7.xml" ContentType="application/vnd.openxmlformats-officedocument.drawingml.char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diagrams/layout2.xml" ContentType="application/vnd.openxmlformats-officedocument.drawingml.diagramLayout+xml"/>
  <Default Extension="vml" ContentType="application/vnd.openxmlformats-officedocument.vmlDrawing"/>
  <Default Extension="gif" ContentType="image/gif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harts/chart9.xml" ContentType="application/vnd.openxmlformats-officedocument.drawingml.chart+xml"/>
  <Override PartName="/ppt/slideMasters/slideMaster6.xml" ContentType="application/vnd.openxmlformats-officedocument.presentationml.slideMaster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  <p:sldMasterId id="2147483876" r:id="rId2"/>
    <p:sldMasterId id="2147483924" r:id="rId3"/>
    <p:sldMasterId id="2147483936" r:id="rId4"/>
    <p:sldMasterId id="2147483948" r:id="rId5"/>
    <p:sldMasterId id="2147483960" r:id="rId6"/>
  </p:sldMasterIdLst>
  <p:notesMasterIdLst>
    <p:notesMasterId r:id="rId48"/>
  </p:notesMasterIdLst>
  <p:sldIdLst>
    <p:sldId id="256" r:id="rId7"/>
    <p:sldId id="257" r:id="rId8"/>
    <p:sldId id="282" r:id="rId9"/>
    <p:sldId id="258" r:id="rId10"/>
    <p:sldId id="262" r:id="rId11"/>
    <p:sldId id="260" r:id="rId12"/>
    <p:sldId id="261" r:id="rId13"/>
    <p:sldId id="263" r:id="rId14"/>
    <p:sldId id="298" r:id="rId15"/>
    <p:sldId id="264" r:id="rId16"/>
    <p:sldId id="312" r:id="rId17"/>
    <p:sldId id="313" r:id="rId18"/>
    <p:sldId id="314" r:id="rId19"/>
    <p:sldId id="271" r:id="rId20"/>
    <p:sldId id="265" r:id="rId21"/>
    <p:sldId id="266" r:id="rId22"/>
    <p:sldId id="317" r:id="rId23"/>
    <p:sldId id="299" r:id="rId24"/>
    <p:sldId id="315" r:id="rId25"/>
    <p:sldId id="316" r:id="rId26"/>
    <p:sldId id="278" r:id="rId27"/>
    <p:sldId id="311" r:id="rId28"/>
    <p:sldId id="280" r:id="rId29"/>
    <p:sldId id="318" r:id="rId30"/>
    <p:sldId id="328" r:id="rId31"/>
    <p:sldId id="320" r:id="rId32"/>
    <p:sldId id="322" r:id="rId33"/>
    <p:sldId id="323" r:id="rId34"/>
    <p:sldId id="308" r:id="rId35"/>
    <p:sldId id="304" r:id="rId36"/>
    <p:sldId id="324" r:id="rId37"/>
    <p:sldId id="325" r:id="rId38"/>
    <p:sldId id="326" r:id="rId39"/>
    <p:sldId id="331" r:id="rId40"/>
    <p:sldId id="309" r:id="rId41"/>
    <p:sldId id="295" r:id="rId42"/>
    <p:sldId id="329" r:id="rId43"/>
    <p:sldId id="293" r:id="rId44"/>
    <p:sldId id="294" r:id="rId45"/>
    <p:sldId id="330" r:id="rId46"/>
    <p:sldId id="259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66"/>
    <a:srgbClr val="FF66FF"/>
    <a:srgbClr val="99FFCC"/>
    <a:srgbClr val="CAF4FE"/>
    <a:srgbClr val="55CB55"/>
    <a:srgbClr val="0000CC"/>
    <a:srgbClr val="A365D1"/>
    <a:srgbClr val="D32DA8"/>
    <a:srgbClr val="F4F85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30" autoAdjust="0"/>
    <p:restoredTop sz="94660"/>
  </p:normalViewPr>
  <p:slideViewPr>
    <p:cSldViewPr>
      <p:cViewPr varScale="1">
        <p:scale>
          <a:sx n="113" d="100"/>
          <a:sy n="113" d="100"/>
        </p:scale>
        <p:origin x="-15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365096.7</c:v>
                </c:pt>
                <c:pt idx="1">
                  <c:v>159838.29999999999</c:v>
                </c:pt>
                <c:pt idx="2">
                  <c:v>3833320.8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Кредиторская задолженность</c:v>
                </c:pt>
              </c:strCache>
            </c:strRef>
          </c:tx>
          <c:dLbls>
            <c:dLbl>
              <c:idx val="0"/>
              <c:layout>
                <c:manualLayout>
                  <c:x val="3.0389151025226888E-3"/>
                  <c:y val="8.6798950393375159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0"/>
                  <c:y val="-2.8932983464458231E-2"/>
                </c:manualLayout>
              </c:layout>
              <c:dLblPos val="outEnd"/>
              <c:showVal val="1"/>
            </c:dLbl>
            <c:showVal val="1"/>
          </c:dLbls>
          <c:cat>
            <c:strRef>
              <c:f>Лист1!$A$2:$A$6</c:f>
              <c:strCache>
                <c:ptCount val="3"/>
                <c:pt idx="0">
                  <c:v>на 01.01.2016</c:v>
                </c:pt>
                <c:pt idx="1">
                  <c:v>на 01.01.2017</c:v>
                </c:pt>
                <c:pt idx="2">
                  <c:v>на 01.01.2018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3"/>
                <c:pt idx="0">
                  <c:v>62519.1</c:v>
                </c:pt>
                <c:pt idx="1">
                  <c:v>33688</c:v>
                </c:pt>
                <c:pt idx="2">
                  <c:v>46604.2</c:v>
                </c:pt>
              </c:numCache>
            </c:numRef>
          </c:val>
        </c:ser>
        <c:axId val="90827392"/>
        <c:axId val="86287488"/>
      </c:barChart>
      <c:catAx>
        <c:axId val="90827392"/>
        <c:scaling>
          <c:orientation val="minMax"/>
        </c:scaling>
        <c:axPos val="b"/>
        <c:numFmt formatCode="General" sourceLinked="1"/>
        <c:tickLblPos val="nextTo"/>
        <c:crossAx val="86287488"/>
        <c:crosses val="autoZero"/>
        <c:auto val="1"/>
        <c:lblAlgn val="ctr"/>
        <c:lblOffset val="100"/>
      </c:catAx>
      <c:valAx>
        <c:axId val="86287488"/>
        <c:scaling>
          <c:orientation val="minMax"/>
        </c:scaling>
        <c:axPos val="l"/>
        <c:majorGridlines/>
        <c:numFmt formatCode="#,##0.0" sourceLinked="1"/>
        <c:tickLblPos val="nextTo"/>
        <c:crossAx val="908273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00831490343365"/>
          <c:y val="0.43726945882987245"/>
          <c:w val="0.21975987111780604"/>
          <c:h val="0.24926057498626641"/>
        </c:manualLayout>
      </c:layout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5881392081520854"/>
          <c:y val="2.2046161537606992E-2"/>
        </c:manualLayout>
      </c:layout>
      <c:txPr>
        <a:bodyPr/>
        <a:lstStyle/>
        <a:p>
          <a:pPr>
            <a:defRPr sz="1200">
              <a:solidFill>
                <a:srgbClr val="002060"/>
              </a:solidFill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3.2334370255156855E-2"/>
          <c:y val="0.14331264780103875"/>
          <c:w val="0.93533125948968665"/>
          <c:h val="0.7096711476502616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налоговые доходы</c:v>
                </c:pt>
              </c:strCache>
            </c:strRef>
          </c:tx>
          <c:spPr>
            <a:solidFill>
              <a:srgbClr val="66FF66"/>
            </a:solidFill>
          </c:spPr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Первоначальный бюджет</c:v>
                </c:pt>
                <c:pt idx="1">
                  <c:v>Уточненный бюдежт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422414.4</c:v>
                </c:pt>
                <c:pt idx="1">
                  <c:v>524935</c:v>
                </c:pt>
              </c:numCache>
            </c:numRef>
          </c:val>
        </c:ser>
        <c:axId val="84731776"/>
        <c:axId val="84733312"/>
      </c:barChart>
      <c:catAx>
        <c:axId val="84731776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84733312"/>
        <c:crosses val="autoZero"/>
        <c:auto val="1"/>
        <c:lblAlgn val="ctr"/>
        <c:lblOffset val="100"/>
      </c:catAx>
      <c:valAx>
        <c:axId val="84733312"/>
        <c:scaling>
          <c:orientation val="minMax"/>
        </c:scaling>
        <c:delete val="1"/>
        <c:axPos val="l"/>
        <c:majorGridlines/>
        <c:numFmt formatCode="#,##0.0" sourceLinked="1"/>
        <c:tickLblPos val="none"/>
        <c:crossAx val="847317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>
                <a:solidFill>
                  <a:srgbClr val="002060"/>
                </a:solidFill>
              </a:defRPr>
            </a:pPr>
            <a:r>
              <a:rPr lang="ru-RU" dirty="0">
                <a:solidFill>
                  <a:srgbClr val="002060"/>
                </a:solidFill>
              </a:rPr>
              <a:t>Безвозмездные поступления</a:t>
            </a:r>
          </a:p>
        </c:rich>
      </c:tx>
      <c:layout>
        <c:manualLayout>
          <c:xMode val="edge"/>
          <c:yMode val="edge"/>
          <c:x val="0.23653586512986324"/>
          <c:y val="2.6894206602964297E-2"/>
        </c:manualLayout>
      </c:layout>
    </c:title>
    <c:plotArea>
      <c:layout>
        <c:manualLayout>
          <c:layoutTarget val="inner"/>
          <c:xMode val="edge"/>
          <c:yMode val="edge"/>
          <c:x val="6.1248485618000066E-2"/>
          <c:y val="0.11340732732952764"/>
          <c:w val="0.92610279804323159"/>
          <c:h val="0.7160666010654900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D32DA8"/>
            </a:solidFill>
          </c:spPr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Первоначальный бюджет</c:v>
                </c:pt>
                <c:pt idx="1">
                  <c:v>Уточненный бюдежт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3231343.9</c:v>
                </c:pt>
                <c:pt idx="1">
                  <c:v>3833320.8</c:v>
                </c:pt>
              </c:numCache>
            </c:numRef>
          </c:val>
        </c:ser>
        <c:axId val="43150336"/>
        <c:axId val="43193088"/>
      </c:barChart>
      <c:catAx>
        <c:axId val="43150336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43193088"/>
        <c:crosses val="autoZero"/>
        <c:auto val="1"/>
        <c:lblAlgn val="ctr"/>
        <c:lblOffset val="100"/>
      </c:catAx>
      <c:valAx>
        <c:axId val="43193088"/>
        <c:scaling>
          <c:orientation val="minMax"/>
        </c:scaling>
        <c:delete val="1"/>
        <c:axPos val="l"/>
        <c:majorGridlines/>
        <c:numFmt formatCode="#,##0.0" sourceLinked="1"/>
        <c:tickLblPos val="none"/>
        <c:crossAx val="431503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numFmt formatCode="0.0%" sourceLinked="0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НДФЛ</c:v>
                </c:pt>
                <c:pt idx="1">
                  <c:v>УСН</c:v>
                </c:pt>
                <c:pt idx="2">
                  <c:v>ЕНВД</c:v>
                </c:pt>
                <c:pt idx="3">
                  <c:v>Госпошлина</c:v>
                </c:pt>
                <c:pt idx="4">
                  <c:v>остальные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316038.59999999998</c:v>
                </c:pt>
                <c:pt idx="1">
                  <c:v>32431.7</c:v>
                </c:pt>
                <c:pt idx="2">
                  <c:v>4967.5</c:v>
                </c:pt>
                <c:pt idx="3">
                  <c:v>5039.5</c:v>
                </c:pt>
                <c:pt idx="4">
                  <c:v>6620.4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1757108486439192"/>
          <c:y val="0"/>
          <c:w val="0.26391039661708982"/>
          <c:h val="0.8312033077584323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54194.7</c:v>
                </c:pt>
                <c:pt idx="1">
                  <c:v>58050.9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spPr>
            <a:solidFill>
              <a:srgbClr val="99FFCC"/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13655.2</c:v>
                </c:pt>
                <c:pt idx="1">
                  <c:v>2735.6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от оказания платных услуг и компенсации затрат государства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Лист1!$D$2:$D$3</c:f>
              <c:numCache>
                <c:formatCode>#,##0.0</c:formatCode>
                <c:ptCount val="2"/>
                <c:pt idx="0">
                  <c:v>32260.799999999996</c:v>
                </c:pt>
                <c:pt idx="1">
                  <c:v>44897.3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Лист1!$E$2:$E$3</c:f>
              <c:numCache>
                <c:formatCode>#,##0.0</c:formatCode>
                <c:ptCount val="2"/>
                <c:pt idx="0">
                  <c:v>68580</c:v>
                </c:pt>
                <c:pt idx="1">
                  <c:v>45967.9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доходы от уплаты штрафов, санкций, возмещения ущерба </c:v>
                </c:pt>
              </c:strCache>
            </c:strRef>
          </c:tx>
          <c:spPr>
            <a:solidFill>
              <a:srgbClr val="FF66FF"/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Лист1!$F$2:$F$3</c:f>
              <c:numCache>
                <c:formatCode>#,##0.0</c:formatCode>
                <c:ptCount val="2"/>
                <c:pt idx="0">
                  <c:v>9388.1</c:v>
                </c:pt>
                <c:pt idx="1">
                  <c:v>6324.3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2016 
(178 130,3)</c:v>
                </c:pt>
                <c:pt idx="1">
                  <c:v>2017 
(159 838,3)</c:v>
                </c:pt>
              </c:strCache>
            </c:strRef>
          </c:cat>
          <c:val>
            <c:numRef>
              <c:f>Лист1!$G$2:$G$3</c:f>
              <c:numCache>
                <c:formatCode>#,##0.0</c:formatCode>
                <c:ptCount val="2"/>
                <c:pt idx="0">
                  <c:v>51.5</c:v>
                </c:pt>
                <c:pt idx="1">
                  <c:v>1862.2</c:v>
                </c:pt>
              </c:numCache>
            </c:numRef>
          </c:val>
        </c:ser>
        <c:shape val="cylinder"/>
        <c:axId val="91204992"/>
        <c:axId val="91219072"/>
        <c:axId val="0"/>
      </c:bar3DChart>
      <c:catAx>
        <c:axId val="912049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1219072"/>
        <c:crosses val="autoZero"/>
        <c:auto val="1"/>
        <c:lblAlgn val="ctr"/>
        <c:lblOffset val="100"/>
      </c:catAx>
      <c:valAx>
        <c:axId val="91219072"/>
        <c:scaling>
          <c:orientation val="minMax"/>
        </c:scaling>
        <c:axPos val="l"/>
        <c:majorGridlines/>
        <c:numFmt formatCode="#,##0.0" sourceLinked="1"/>
        <c:tickLblPos val="nextTo"/>
        <c:crossAx val="912049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771604938271605"/>
          <c:y val="1.8358527977035588E-3"/>
          <c:w val="0.41358024691358031"/>
          <c:h val="0.99816414720229418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Нецелевые средства
 (1 203 035,2)</c:v>
                </c:pt>
                <c:pt idx="1">
                  <c:v>Целевые средства 
(2 580 839,0)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.0">
                  <c:v>1203035.2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A365D1"/>
            </a:solidFill>
          </c:spPr>
          <c:cat>
            <c:strRef>
              <c:f>Лист1!$A$2:$A$3</c:f>
              <c:strCache>
                <c:ptCount val="2"/>
                <c:pt idx="0">
                  <c:v>Нецелевые средства
 (1 203 035,2)</c:v>
                </c:pt>
                <c:pt idx="1">
                  <c:v>Целевые средства 
(2 580 839,0)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1">
                  <c:v>844045.4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55CB55"/>
            </a:solidFill>
          </c:spPr>
          <c:cat>
            <c:strRef>
              <c:f>Лист1!$A$2:$A$3</c:f>
              <c:strCache>
                <c:ptCount val="2"/>
                <c:pt idx="0">
                  <c:v>Нецелевые средства
 (1 203 035,2)</c:v>
                </c:pt>
                <c:pt idx="1">
                  <c:v>Целевые средства 
(2 580 839,0)</c:v>
                </c:pt>
              </c:strCache>
            </c:strRef>
          </c:cat>
          <c:val>
            <c:numRef>
              <c:f>Лист1!$D$2:$D$3</c:f>
              <c:numCache>
                <c:formatCode>#,##0.0</c:formatCode>
                <c:ptCount val="2"/>
                <c:pt idx="1">
                  <c:v>1464045.4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Нецелевые средства
 (1 203 035,2)</c:v>
                </c:pt>
                <c:pt idx="1">
                  <c:v>Целевые средства 
(2 580 839,0)</c:v>
                </c:pt>
              </c:strCache>
            </c:strRef>
          </c:cat>
          <c:val>
            <c:numRef>
              <c:f>Лист1!$E$2:$E$3</c:f>
              <c:numCache>
                <c:formatCode>#,##0.0</c:formatCode>
                <c:ptCount val="2"/>
                <c:pt idx="1">
                  <c:v>272748.2</c:v>
                </c:pt>
              </c:numCache>
            </c:numRef>
          </c:val>
        </c:ser>
        <c:gapWidth val="55"/>
        <c:overlap val="100"/>
        <c:axId val="92417408"/>
        <c:axId val="92431488"/>
      </c:barChart>
      <c:catAx>
        <c:axId val="9241740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92431488"/>
        <c:crosses val="autoZero"/>
        <c:lblAlgn val="ctr"/>
        <c:lblOffset val="100"/>
      </c:catAx>
      <c:valAx>
        <c:axId val="92431488"/>
        <c:scaling>
          <c:orientation val="minMax"/>
        </c:scaling>
        <c:axPos val="l"/>
        <c:majorGridlines/>
        <c:numFmt formatCode="#,##0.0" sourceLinked="1"/>
        <c:majorTickMark val="none"/>
        <c:tickLblPos val="nextTo"/>
        <c:crossAx val="92417408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rgbClr val="66FF66"/>
              </a:solidFill>
            </c:spPr>
          </c:dPt>
          <c:dLbls>
            <c:dLbl>
              <c:idx val="0"/>
              <c:layout>
                <c:manualLayout>
                  <c:x val="-9.8151003693983579E-2"/>
                  <c:y val="-0.16919518988449492"/>
                </c:manualLayout>
              </c:layout>
              <c:showPercent val="1"/>
            </c:dLbl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</c:v>
                </c:pt>
                <c:pt idx="1">
                  <c:v>8</c:v>
                </c:pt>
              </c:numCache>
            </c:numRef>
          </c:val>
        </c:ser>
      </c:pie3DChart>
    </c:plotArea>
    <c:legend>
      <c:legendPos val="r"/>
    </c:legend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Дотация на выравнивание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2016 год 
(755 425,0 тыс. рублей)</c:v>
                </c:pt>
                <c:pt idx="1">
                  <c:v>2017 год
(398 834,1 тыс. рублей)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318910.3</c:v>
                </c:pt>
                <c:pt idx="1">
                  <c:v>278683.7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Дотация на сбалансированность</c:v>
                </c:pt>
              </c:strCache>
            </c:strRef>
          </c:tx>
          <c:spPr>
            <a:solidFill>
              <a:srgbClr val="FFFF00"/>
            </a:solidFill>
          </c:spPr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2016 год 
(755 425,0 тыс. рублей)</c:v>
                </c:pt>
                <c:pt idx="1">
                  <c:v>2017 год
(398 834,1 тыс. рублей)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10764</c:v>
                </c:pt>
                <c:pt idx="1">
                  <c:v>7261.4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Лист1!$A$2:$A$3</c:f>
              <c:strCache>
                <c:ptCount val="2"/>
                <c:pt idx="0">
                  <c:v>2016 год 
(755 425,0 тыс. рублей)</c:v>
                </c:pt>
                <c:pt idx="1">
                  <c:v>2017 год
(398 834,1 тыс. рублей)</c:v>
                </c:pt>
              </c:strCache>
            </c:strRef>
          </c:cat>
          <c:val>
            <c:numRef>
              <c:f>Лист1!$D$2:$D$3</c:f>
              <c:numCache>
                <c:formatCode>#,##0.0</c:formatCode>
                <c:ptCount val="2"/>
                <c:pt idx="0">
                  <c:v>4420.7</c:v>
                </c:pt>
                <c:pt idx="1">
                  <c:v>3745.7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solidFill>
              <a:srgbClr val="FF66FF"/>
            </a:solidFill>
          </c:spPr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2016 год 
(755 425,0 тыс. рублей)</c:v>
                </c:pt>
                <c:pt idx="1">
                  <c:v>2017 год
(398 834,1 тыс. рублей)</c:v>
                </c:pt>
              </c:strCache>
            </c:strRef>
          </c:cat>
          <c:val>
            <c:numRef>
              <c:f>Лист1!$E$2:$E$3</c:f>
              <c:numCache>
                <c:formatCode>#,##0.0</c:formatCode>
                <c:ptCount val="2"/>
                <c:pt idx="0">
                  <c:v>421330</c:v>
                </c:pt>
                <c:pt idx="1">
                  <c:v>109143.3</c:v>
                </c:pt>
              </c:numCache>
            </c:numRef>
          </c:val>
        </c:ser>
        <c:shape val="cylinder"/>
        <c:axId val="37258752"/>
        <c:axId val="37260288"/>
        <c:axId val="0"/>
      </c:bar3DChart>
      <c:catAx>
        <c:axId val="37258752"/>
        <c:scaling>
          <c:orientation val="minMax"/>
        </c:scaling>
        <c:axPos val="b"/>
        <c:tickLblPos val="nextTo"/>
        <c:crossAx val="37260288"/>
        <c:crosses val="autoZero"/>
        <c:auto val="1"/>
        <c:lblAlgn val="ctr"/>
        <c:lblOffset val="100"/>
      </c:catAx>
      <c:valAx>
        <c:axId val="37260288"/>
        <c:scaling>
          <c:orientation val="minMax"/>
        </c:scaling>
        <c:axPos val="l"/>
        <c:majorGridlines/>
        <c:numFmt formatCode="#,##0.0" sourceLinked="1"/>
        <c:tickLblPos val="nextTo"/>
        <c:crossAx val="372587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790281423155916"/>
          <c:y val="0.12897258085684324"/>
          <c:w val="0.33283792650918637"/>
          <c:h val="0.87102741914316206"/>
        </c:manualLayout>
      </c:layout>
    </c:legend>
    <c:plotVisOnly val="1"/>
  </c:chart>
  <c:txPr>
    <a:bodyPr/>
    <a:lstStyle/>
    <a:p>
      <a:pPr>
        <a:defRPr sz="1400"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ОБЯЗАТЕЛЬСТВА ПЕРЕД ОКРУЖНЫМ БЮДЖЕТОМ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Lbls>
            <c:numFmt formatCode="#,##0.0" sourceLinked="0"/>
            <c:showVal val="1"/>
          </c:dLbls>
          <c:cat>
            <c:strRef>
              <c:f>Лист1!$A$2:$A$5</c:f>
              <c:strCache>
                <c:ptCount val="2"/>
                <c:pt idx="0">
                  <c:v>НА 01.01.2017</c:v>
                </c:pt>
                <c:pt idx="1">
                  <c:v>НА 01.01.2018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26654.5</c:v>
                </c:pt>
                <c:pt idx="1">
                  <c:v>40729.1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НА 01.01.2017</c:v>
                </c:pt>
                <c:pt idx="1">
                  <c:v>НА 01.01.2018</c:v>
                </c:pt>
              </c:strCache>
            </c:strRef>
          </c:cat>
          <c:val>
            <c:numRef>
              <c:f>Лист1!$C$2:$C$5</c:f>
            </c:numRef>
          </c:val>
        </c:ser>
        <c:shape val="cylinder"/>
        <c:axId val="90663936"/>
        <c:axId val="90774144"/>
        <c:axId val="0"/>
      </c:bar3DChart>
      <c:catAx>
        <c:axId val="9066393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0774144"/>
        <c:crosses val="autoZero"/>
        <c:auto val="1"/>
        <c:lblAlgn val="ctr"/>
        <c:lblOffset val="100"/>
      </c:catAx>
      <c:valAx>
        <c:axId val="90774144"/>
        <c:scaling>
          <c:orientation val="minMax"/>
        </c:scaling>
        <c:axPos val="l"/>
        <c:majorGridlines/>
        <c:numFmt formatCode="#,##0.00" sourceLinked="1"/>
        <c:tickLblPos val="nextTo"/>
        <c:crossAx val="9066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314182949353874"/>
          <c:y val="0.47551260925301753"/>
          <c:w val="0.30605570137066407"/>
          <c:h val="0.18443128775716763"/>
        </c:manualLayout>
      </c:layout>
      <c:txPr>
        <a:bodyPr/>
        <a:lstStyle/>
        <a:p>
          <a:pPr>
            <a:defRPr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8C75EE-3632-4244-99FA-A72232E183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8529950-83D0-4980-9765-A1D6F129D52A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Первоначальный 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бюджет 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3 653 758,3              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 тыс. рублей</a:t>
          </a:r>
        </a:p>
        <a:p>
          <a:pPr algn="l"/>
          <a:endParaRPr lang="ru-RU" sz="600" dirty="0" smtClean="0"/>
        </a:p>
        <a:p>
          <a:pPr algn="l"/>
          <a:endParaRPr lang="ru-RU" sz="600" dirty="0"/>
        </a:p>
      </dgm:t>
    </dgm:pt>
    <dgm:pt modelId="{7D7E0BAF-50D9-4FF0-8668-28E92C008063}" type="parTrans" cxnId="{40F7D0E6-131A-45E9-A380-126101A20BAA}">
      <dgm:prSet/>
      <dgm:spPr/>
      <dgm:t>
        <a:bodyPr/>
        <a:lstStyle/>
        <a:p>
          <a:endParaRPr lang="ru-RU"/>
        </a:p>
      </dgm:t>
    </dgm:pt>
    <dgm:pt modelId="{63EF3A64-CE78-482C-8541-648C3ECEDCF1}" type="sibTrans" cxnId="{40F7D0E6-131A-45E9-A380-126101A20BAA}">
      <dgm:prSet/>
      <dgm:spPr/>
      <dgm:t>
        <a:bodyPr/>
        <a:lstStyle/>
        <a:p>
          <a:endParaRPr lang="ru-RU"/>
        </a:p>
      </dgm:t>
    </dgm:pt>
    <dgm:pt modelId="{669DFE11-9C12-406B-8F6B-09F560651B03}">
      <dgm:prSet phldrT="[Текст]" custT="1"/>
      <dgm:spPr/>
      <dgm:t>
        <a:bodyPr/>
        <a:lstStyle/>
        <a:p>
          <a:pPr algn="ctr"/>
          <a:r>
            <a:rPr lang="ru-RU" sz="1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Уточненный </a:t>
          </a:r>
        </a:p>
        <a:p>
          <a:pPr algn="ctr"/>
          <a:r>
            <a:rPr lang="ru-RU" sz="1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бюджет</a:t>
          </a:r>
        </a:p>
        <a:p>
          <a:pPr algn="ctr"/>
          <a:r>
            <a:rPr lang="ru-RU" sz="1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4 401 567,6            </a:t>
          </a:r>
        </a:p>
        <a:p>
          <a:pPr algn="ctr"/>
          <a:r>
            <a:rPr lang="ru-RU" sz="1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тыс. рублей</a:t>
          </a:r>
        </a:p>
        <a:p>
          <a:pPr algn="ctr"/>
          <a:endParaRPr lang="ru-RU" sz="1100" b="1" dirty="0">
            <a:solidFill>
              <a:schemeClr val="bg2">
                <a:lumMod val="10000"/>
              </a:schemeClr>
            </a:solidFill>
          </a:endParaRPr>
        </a:p>
      </dgm:t>
    </dgm:pt>
    <dgm:pt modelId="{74168C9F-64CC-400A-8D6D-D94D3E6C7498}" type="parTrans" cxnId="{8619AA1B-8FE3-43C6-A524-91466F94933C}">
      <dgm:prSet/>
      <dgm:spPr/>
      <dgm:t>
        <a:bodyPr/>
        <a:lstStyle/>
        <a:p>
          <a:endParaRPr lang="ru-RU"/>
        </a:p>
      </dgm:t>
    </dgm:pt>
    <dgm:pt modelId="{EBDF0693-60D2-4085-A0F4-DC13B6DF4AF5}" type="sibTrans" cxnId="{8619AA1B-8FE3-43C6-A524-91466F94933C}">
      <dgm:prSet/>
      <dgm:spPr/>
      <dgm:t>
        <a:bodyPr/>
        <a:lstStyle/>
        <a:p>
          <a:endParaRPr lang="ru-RU"/>
        </a:p>
      </dgm:t>
    </dgm:pt>
    <dgm:pt modelId="{E96A0548-1203-4A38-984D-C956A1BEF9F2}" type="pres">
      <dgm:prSet presAssocID="{D38C75EE-3632-4244-99FA-A72232E18353}" presName="arrowDiagram" presStyleCnt="0">
        <dgm:presLayoutVars>
          <dgm:chMax val="5"/>
          <dgm:dir/>
          <dgm:resizeHandles val="exact"/>
        </dgm:presLayoutVars>
      </dgm:prSet>
      <dgm:spPr/>
    </dgm:pt>
    <dgm:pt modelId="{8804CF1E-1239-4EB1-B98D-B10EF56AE4AA}" type="pres">
      <dgm:prSet presAssocID="{D38C75EE-3632-4244-99FA-A72232E18353}" presName="arrow" presStyleLbl="bgShp" presStyleIdx="0" presStyleCnt="1" custLinFactNeighborX="0" custLinFactNeighborY="-52"/>
      <dgm:spPr>
        <a:solidFill>
          <a:srgbClr val="A365D1"/>
        </a:solidFill>
      </dgm:spPr>
    </dgm:pt>
    <dgm:pt modelId="{F91F3E75-21B0-47DF-9567-D7A4DE0494A7}" type="pres">
      <dgm:prSet presAssocID="{D38C75EE-3632-4244-99FA-A72232E18353}" presName="arrowDiagram2" presStyleCnt="0"/>
      <dgm:spPr/>
    </dgm:pt>
    <dgm:pt modelId="{68F5C0EC-8D4F-43EA-B842-533E28C87DDF}" type="pres">
      <dgm:prSet presAssocID="{D8529950-83D0-4980-9765-A1D6F129D52A}" presName="bullet2a" presStyleLbl="node1" presStyleIdx="0" presStyleCnt="2"/>
      <dgm:spPr/>
    </dgm:pt>
    <dgm:pt modelId="{C902CD10-9370-44B1-BF06-C944F6F0503F}" type="pres">
      <dgm:prSet presAssocID="{D8529950-83D0-4980-9765-A1D6F129D52A}" presName="textBox2a" presStyleLbl="revTx" presStyleIdx="0" presStyleCnt="2" custScaleX="169930" custScaleY="116675" custLinFactNeighborX="-41958" custLinFactNeighborY="275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CEEA9-8796-4134-B03C-7F70FCF74A08}" type="pres">
      <dgm:prSet presAssocID="{669DFE11-9C12-406B-8F6B-09F560651B03}" presName="bullet2b" presStyleLbl="node1" presStyleIdx="1" presStyleCnt="2"/>
      <dgm:spPr/>
    </dgm:pt>
    <dgm:pt modelId="{31530D4B-F4D7-4EAF-958E-5E0F81BA8043}" type="pres">
      <dgm:prSet presAssocID="{669DFE11-9C12-406B-8F6B-09F560651B03}" presName="textBox2b" presStyleLbl="revTx" presStyleIdx="1" presStyleCnt="2" custScaleX="155385" custScaleY="67326" custLinFactNeighborX="13373" custLinFactNeighborY="46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84FFB7-2F24-4F42-993B-E1FEE5FAAC9A}" type="presOf" srcId="{669DFE11-9C12-406B-8F6B-09F560651B03}" destId="{31530D4B-F4D7-4EAF-958E-5E0F81BA8043}" srcOrd="0" destOrd="0" presId="urn:microsoft.com/office/officeart/2005/8/layout/arrow2"/>
    <dgm:cxn modelId="{CF8FA7C6-2D57-4BF0-8CC6-5FD0F899FDBF}" type="presOf" srcId="{D38C75EE-3632-4244-99FA-A72232E18353}" destId="{E96A0548-1203-4A38-984D-C956A1BEF9F2}" srcOrd="0" destOrd="0" presId="urn:microsoft.com/office/officeart/2005/8/layout/arrow2"/>
    <dgm:cxn modelId="{8619AA1B-8FE3-43C6-A524-91466F94933C}" srcId="{D38C75EE-3632-4244-99FA-A72232E18353}" destId="{669DFE11-9C12-406B-8F6B-09F560651B03}" srcOrd="1" destOrd="0" parTransId="{74168C9F-64CC-400A-8D6D-D94D3E6C7498}" sibTransId="{EBDF0693-60D2-4085-A0F4-DC13B6DF4AF5}"/>
    <dgm:cxn modelId="{40F7D0E6-131A-45E9-A380-126101A20BAA}" srcId="{D38C75EE-3632-4244-99FA-A72232E18353}" destId="{D8529950-83D0-4980-9765-A1D6F129D52A}" srcOrd="0" destOrd="0" parTransId="{7D7E0BAF-50D9-4FF0-8668-28E92C008063}" sibTransId="{63EF3A64-CE78-482C-8541-648C3ECEDCF1}"/>
    <dgm:cxn modelId="{9D6322AC-8067-4659-AC3F-8D706307511D}" type="presOf" srcId="{D8529950-83D0-4980-9765-A1D6F129D52A}" destId="{C902CD10-9370-44B1-BF06-C944F6F0503F}" srcOrd="0" destOrd="0" presId="urn:microsoft.com/office/officeart/2005/8/layout/arrow2"/>
    <dgm:cxn modelId="{01E719A1-7C7F-46A5-AB47-9043FE791611}" type="presParOf" srcId="{E96A0548-1203-4A38-984D-C956A1BEF9F2}" destId="{8804CF1E-1239-4EB1-B98D-B10EF56AE4AA}" srcOrd="0" destOrd="0" presId="urn:microsoft.com/office/officeart/2005/8/layout/arrow2"/>
    <dgm:cxn modelId="{A1904EC3-9AE6-4692-AF08-E547BFACF8F8}" type="presParOf" srcId="{E96A0548-1203-4A38-984D-C956A1BEF9F2}" destId="{F91F3E75-21B0-47DF-9567-D7A4DE0494A7}" srcOrd="1" destOrd="0" presId="urn:microsoft.com/office/officeart/2005/8/layout/arrow2"/>
    <dgm:cxn modelId="{1B7F964E-47B8-4DBB-A97F-C318148D4D64}" type="presParOf" srcId="{F91F3E75-21B0-47DF-9567-D7A4DE0494A7}" destId="{68F5C0EC-8D4F-43EA-B842-533E28C87DDF}" srcOrd="0" destOrd="0" presId="urn:microsoft.com/office/officeart/2005/8/layout/arrow2"/>
    <dgm:cxn modelId="{82698994-80FA-4225-9657-4FE43A472D56}" type="presParOf" srcId="{F91F3E75-21B0-47DF-9567-D7A4DE0494A7}" destId="{C902CD10-9370-44B1-BF06-C944F6F0503F}" srcOrd="1" destOrd="0" presId="urn:microsoft.com/office/officeart/2005/8/layout/arrow2"/>
    <dgm:cxn modelId="{E46EFF43-3C2A-404C-87B1-26552A3BEEA4}" type="presParOf" srcId="{F91F3E75-21B0-47DF-9567-D7A4DE0494A7}" destId="{572CEEA9-8796-4134-B03C-7F70FCF74A08}" srcOrd="2" destOrd="0" presId="urn:microsoft.com/office/officeart/2005/8/layout/arrow2"/>
    <dgm:cxn modelId="{D4C6B4A2-6100-46F8-A9B7-BEF739E9338C}" type="presParOf" srcId="{F91F3E75-21B0-47DF-9567-D7A4DE0494A7}" destId="{31530D4B-F4D7-4EAF-958E-5E0F81BA8043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C1A2F7-7505-43F9-BB8E-F6DFA497E5F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70A8AD-F322-4B9F-BB91-D3603DC679C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 место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образование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, 1 856 316,2  тыс. рублей или 47,3%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E9CD8FEF-9551-4C85-B08C-59119A0FC976}" type="parTrans" cxnId="{9D181667-03B9-4AA0-B159-A8A70B1BF598}">
      <dgm:prSet/>
      <dgm:spPr/>
      <dgm:t>
        <a:bodyPr/>
        <a:lstStyle/>
        <a:p>
          <a:endParaRPr lang="ru-RU"/>
        </a:p>
      </dgm:t>
    </dgm:pt>
    <dgm:pt modelId="{9E827A68-BCB2-40FC-8FEF-EC0827EE8701}" type="sibTrans" cxnId="{9D181667-03B9-4AA0-B159-A8A70B1BF598}">
      <dgm:prSet/>
      <dgm:spPr/>
      <dgm:t>
        <a:bodyPr/>
        <a:lstStyle/>
        <a:p>
          <a:endParaRPr lang="ru-RU"/>
        </a:p>
      </dgm:t>
    </dgm:pt>
    <dgm:pt modelId="{B40C8003-A31C-49C8-9D34-C48EBC75CD2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2 место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,  486 917,0 тыс. рублей  или 11,8%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B1A7D1FD-F17E-4302-826A-21CDC63FA1E8}" type="parTrans" cxnId="{C7F5191E-F3E0-431C-A11F-A796973F1460}">
      <dgm:prSet/>
      <dgm:spPr/>
      <dgm:t>
        <a:bodyPr/>
        <a:lstStyle/>
        <a:p>
          <a:endParaRPr lang="ru-RU"/>
        </a:p>
      </dgm:t>
    </dgm:pt>
    <dgm:pt modelId="{F19D4B93-2145-4BC3-83FA-E3584D5893A5}" type="sibTrans" cxnId="{C7F5191E-F3E0-431C-A11F-A796973F1460}">
      <dgm:prSet/>
      <dgm:spPr/>
      <dgm:t>
        <a:bodyPr/>
        <a:lstStyle/>
        <a:p>
          <a:endParaRPr lang="ru-RU"/>
        </a:p>
      </dgm:t>
    </dgm:pt>
    <dgm:pt modelId="{788D5E2D-0706-4031-BBBA-7727499D282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 место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–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национальная экономика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, 380 397,4 тыс. рублей или 9,2%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FBAFEB4-D40C-4B49-B674-47EBEAC96EAE}" type="parTrans" cxnId="{F2E58D7F-CE46-4ED9-B156-4D48D582FB24}">
      <dgm:prSet/>
      <dgm:spPr/>
      <dgm:t>
        <a:bodyPr/>
        <a:lstStyle/>
        <a:p>
          <a:endParaRPr lang="ru-RU"/>
        </a:p>
      </dgm:t>
    </dgm:pt>
    <dgm:pt modelId="{96846E63-5BD3-474E-9AEF-627010400CE3}" type="sibTrans" cxnId="{F2E58D7F-CE46-4ED9-B156-4D48D582FB24}">
      <dgm:prSet/>
      <dgm:spPr/>
      <dgm:t>
        <a:bodyPr/>
        <a:lstStyle/>
        <a:p>
          <a:endParaRPr lang="ru-RU"/>
        </a:p>
      </dgm:t>
    </dgm:pt>
    <dgm:pt modelId="{7096C51F-09F2-4951-B108-E99F147F1DCF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4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место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–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общегосударственные вопросы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, 338 344,6 тыс. рублей или 8,2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AC0F6F45-FE02-4291-A7DD-BBA9483ACE75}" type="parTrans" cxnId="{97E324F1-C0D5-43CA-A108-D34BD1C0AB39}">
      <dgm:prSet/>
      <dgm:spPr/>
      <dgm:t>
        <a:bodyPr/>
        <a:lstStyle/>
        <a:p>
          <a:endParaRPr lang="ru-RU"/>
        </a:p>
      </dgm:t>
    </dgm:pt>
    <dgm:pt modelId="{F3B9BDCC-E018-48E7-8D01-FC5A97914CB6}" type="sibTrans" cxnId="{97E324F1-C0D5-43CA-A108-D34BD1C0AB39}">
      <dgm:prSet/>
      <dgm:spPr/>
      <dgm:t>
        <a:bodyPr/>
        <a:lstStyle/>
        <a:p>
          <a:endParaRPr lang="ru-RU"/>
        </a:p>
      </dgm:t>
    </dgm:pt>
    <dgm:pt modelId="{CBE00A36-8CEC-424B-9CE4-D82CF38020B7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5 место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межбюджетные трансферты поселениям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,                 285 945,1 тыс. рублей или 6,9 %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D7559A3C-5984-4C5F-9B17-7B5FE9FAF6E8}" type="parTrans" cxnId="{1E181923-F606-4367-A0A3-9DF470D7B3C9}">
      <dgm:prSet/>
      <dgm:spPr/>
      <dgm:t>
        <a:bodyPr/>
        <a:lstStyle/>
        <a:p>
          <a:endParaRPr lang="ru-RU"/>
        </a:p>
      </dgm:t>
    </dgm:pt>
    <dgm:pt modelId="{D5DC2A36-0FCB-4A94-B3C8-9A940DCD85D0}" type="sibTrans" cxnId="{1E181923-F606-4367-A0A3-9DF470D7B3C9}">
      <dgm:prSet/>
      <dgm:spPr/>
      <dgm:t>
        <a:bodyPr/>
        <a:lstStyle/>
        <a:p>
          <a:endParaRPr lang="ru-RU"/>
        </a:p>
      </dgm:t>
    </dgm:pt>
    <dgm:pt modelId="{0C93C1BF-997A-420E-85EF-35481BEF60F1}" type="pres">
      <dgm:prSet presAssocID="{82C1A2F7-7505-43F9-BB8E-F6DFA497E5F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8AE4B30-8671-43BB-8826-789814994687}" type="pres">
      <dgm:prSet presAssocID="{82C1A2F7-7505-43F9-BB8E-F6DFA497E5F0}" presName="pyramid" presStyleLbl="node1" presStyleIdx="0" presStyleCnt="1" custLinFactNeighborX="-11775" custLinFactNeighborY="0"/>
      <dgm:spPr>
        <a:solidFill>
          <a:srgbClr val="7C03AD"/>
        </a:solidFill>
        <a:ln>
          <a:solidFill>
            <a:srgbClr val="7030A0"/>
          </a:solidFill>
        </a:ln>
        <a:scene3d>
          <a:camera prst="orthographicFront"/>
          <a:lightRig rig="threePt" dir="t">
            <a:rot lat="0" lon="0" rev="6000000"/>
          </a:lightRig>
        </a:scene3d>
        <a:sp3d prstMaterial="metal">
          <a:bevelT w="95250"/>
          <a:bevelB w="120650"/>
        </a:sp3d>
      </dgm:spPr>
      <dgm:t>
        <a:bodyPr/>
        <a:lstStyle/>
        <a:p>
          <a:endParaRPr lang="ru-RU"/>
        </a:p>
      </dgm:t>
    </dgm:pt>
    <dgm:pt modelId="{F4DDAFA7-0E13-4881-BB84-F25465F54188}" type="pres">
      <dgm:prSet presAssocID="{82C1A2F7-7505-43F9-BB8E-F6DFA497E5F0}" presName="theList" presStyleCnt="0"/>
      <dgm:spPr/>
    </dgm:pt>
    <dgm:pt modelId="{AEC60166-9A95-4844-999E-5D555999CD02}" type="pres">
      <dgm:prSet presAssocID="{C870A8AD-F322-4B9F-BB91-D3603DC679C4}" presName="aNode" presStyleLbl="fgAcc1" presStyleIdx="0" presStyleCnt="5" custAng="0" custScaleX="113727" custScaleY="772537" custLinFactY="-165943" custLinFactNeighborX="26599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97CAC-3AB8-4B84-B043-14AD223658C1}" type="pres">
      <dgm:prSet presAssocID="{C870A8AD-F322-4B9F-BB91-D3603DC679C4}" presName="aSpace" presStyleCnt="0"/>
      <dgm:spPr/>
    </dgm:pt>
    <dgm:pt modelId="{741D02DA-440F-461D-B7C8-B66025D1526B}" type="pres">
      <dgm:prSet presAssocID="{B40C8003-A31C-49C8-9D34-C48EBC75CD23}" presName="aNode" presStyleLbl="fgAcc1" presStyleIdx="1" presStyleCnt="5" custScaleX="111464" custScaleY="855705" custLinFactY="-55898" custLinFactNeighborX="2546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7C829-AEB4-4859-970D-A32291DC192F}" type="pres">
      <dgm:prSet presAssocID="{B40C8003-A31C-49C8-9D34-C48EBC75CD23}" presName="aSpace" presStyleCnt="0"/>
      <dgm:spPr/>
    </dgm:pt>
    <dgm:pt modelId="{5A217C64-ACE9-4870-9285-015028409749}" type="pres">
      <dgm:prSet presAssocID="{788D5E2D-0706-4031-BBBA-7727499D282D}" presName="aNode" presStyleLbl="fgAcc1" presStyleIdx="2" presStyleCnt="5" custScaleX="110596" custScaleY="878371" custLinFactY="40986" custLinFactNeighborX="25034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9767C-DB4D-4A86-9A43-096632CC29A9}" type="pres">
      <dgm:prSet presAssocID="{788D5E2D-0706-4031-BBBA-7727499D282D}" presName="aSpace" presStyleCnt="0"/>
      <dgm:spPr/>
    </dgm:pt>
    <dgm:pt modelId="{547AC031-B965-4BBE-9802-D43145D9E8A7}" type="pres">
      <dgm:prSet presAssocID="{7096C51F-09F2-4951-B108-E99F147F1DCF}" presName="aNode" presStyleLbl="fgAcc1" presStyleIdx="3" presStyleCnt="5" custScaleX="108245" custScaleY="711369" custLinFactY="200000" custLinFactNeighborX="25426" custLinFactNeighborY="281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74CC2-8DDC-430E-AE45-7D5AD92B1F6E}" type="pres">
      <dgm:prSet presAssocID="{7096C51F-09F2-4951-B108-E99F147F1DCF}" presName="aSpace" presStyleCnt="0"/>
      <dgm:spPr/>
    </dgm:pt>
    <dgm:pt modelId="{C1C42924-E828-4E46-A330-3E64BD2EF635}" type="pres">
      <dgm:prSet presAssocID="{CBE00A36-8CEC-424B-9CE4-D82CF38020B7}" presName="aNode" presStyleLbl="fgAcc1" presStyleIdx="4" presStyleCnt="5" custScaleX="107789" custScaleY="875543" custLinFactY="298917" custLinFactNeighborX="26072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C8DCF-B2C0-4F15-B270-ED0820344A85}" type="pres">
      <dgm:prSet presAssocID="{CBE00A36-8CEC-424B-9CE4-D82CF38020B7}" presName="aSpace" presStyleCnt="0"/>
      <dgm:spPr/>
    </dgm:pt>
  </dgm:ptLst>
  <dgm:cxnLst>
    <dgm:cxn modelId="{C7F5191E-F3E0-431C-A11F-A796973F1460}" srcId="{82C1A2F7-7505-43F9-BB8E-F6DFA497E5F0}" destId="{B40C8003-A31C-49C8-9D34-C48EBC75CD23}" srcOrd="1" destOrd="0" parTransId="{B1A7D1FD-F17E-4302-826A-21CDC63FA1E8}" sibTransId="{F19D4B93-2145-4BC3-83FA-E3584D5893A5}"/>
    <dgm:cxn modelId="{9D181667-03B9-4AA0-B159-A8A70B1BF598}" srcId="{82C1A2F7-7505-43F9-BB8E-F6DFA497E5F0}" destId="{C870A8AD-F322-4B9F-BB91-D3603DC679C4}" srcOrd="0" destOrd="0" parTransId="{E9CD8FEF-9551-4C85-B08C-59119A0FC976}" sibTransId="{9E827A68-BCB2-40FC-8FEF-EC0827EE8701}"/>
    <dgm:cxn modelId="{8C9214BC-1310-4168-9A4B-86B0F1A09FB5}" type="presOf" srcId="{7096C51F-09F2-4951-B108-E99F147F1DCF}" destId="{547AC031-B965-4BBE-9802-D43145D9E8A7}" srcOrd="0" destOrd="0" presId="urn:microsoft.com/office/officeart/2005/8/layout/pyramid2"/>
    <dgm:cxn modelId="{97E324F1-C0D5-43CA-A108-D34BD1C0AB39}" srcId="{82C1A2F7-7505-43F9-BB8E-F6DFA497E5F0}" destId="{7096C51F-09F2-4951-B108-E99F147F1DCF}" srcOrd="3" destOrd="0" parTransId="{AC0F6F45-FE02-4291-A7DD-BBA9483ACE75}" sibTransId="{F3B9BDCC-E018-48E7-8D01-FC5A97914CB6}"/>
    <dgm:cxn modelId="{EE09B9D5-C5AB-412E-85A5-4D09AB6C3B8E}" type="presOf" srcId="{788D5E2D-0706-4031-BBBA-7727499D282D}" destId="{5A217C64-ACE9-4870-9285-015028409749}" srcOrd="0" destOrd="0" presId="urn:microsoft.com/office/officeart/2005/8/layout/pyramid2"/>
    <dgm:cxn modelId="{863BD155-44D7-4662-9728-63C010F8144D}" type="presOf" srcId="{82C1A2F7-7505-43F9-BB8E-F6DFA497E5F0}" destId="{0C93C1BF-997A-420E-85EF-35481BEF60F1}" srcOrd="0" destOrd="0" presId="urn:microsoft.com/office/officeart/2005/8/layout/pyramid2"/>
    <dgm:cxn modelId="{1E181923-F606-4367-A0A3-9DF470D7B3C9}" srcId="{82C1A2F7-7505-43F9-BB8E-F6DFA497E5F0}" destId="{CBE00A36-8CEC-424B-9CE4-D82CF38020B7}" srcOrd="4" destOrd="0" parTransId="{D7559A3C-5984-4C5F-9B17-7B5FE9FAF6E8}" sibTransId="{D5DC2A36-0FCB-4A94-B3C8-9A940DCD85D0}"/>
    <dgm:cxn modelId="{ACBF4332-6A3D-41DA-BD62-7EEF0DAFB2A5}" type="presOf" srcId="{B40C8003-A31C-49C8-9D34-C48EBC75CD23}" destId="{741D02DA-440F-461D-B7C8-B66025D1526B}" srcOrd="0" destOrd="0" presId="urn:microsoft.com/office/officeart/2005/8/layout/pyramid2"/>
    <dgm:cxn modelId="{F2E58D7F-CE46-4ED9-B156-4D48D582FB24}" srcId="{82C1A2F7-7505-43F9-BB8E-F6DFA497E5F0}" destId="{788D5E2D-0706-4031-BBBA-7727499D282D}" srcOrd="2" destOrd="0" parTransId="{3FBAFEB4-D40C-4B49-B674-47EBEAC96EAE}" sibTransId="{96846E63-5BD3-474E-9AEF-627010400CE3}"/>
    <dgm:cxn modelId="{825F6587-95E0-4885-813D-FB11CEB48CEB}" type="presOf" srcId="{CBE00A36-8CEC-424B-9CE4-D82CF38020B7}" destId="{C1C42924-E828-4E46-A330-3E64BD2EF635}" srcOrd="0" destOrd="0" presId="urn:microsoft.com/office/officeart/2005/8/layout/pyramid2"/>
    <dgm:cxn modelId="{AEF9776D-9E19-406C-A4CA-6389B84CB760}" type="presOf" srcId="{C870A8AD-F322-4B9F-BB91-D3603DC679C4}" destId="{AEC60166-9A95-4844-999E-5D555999CD02}" srcOrd="0" destOrd="0" presId="urn:microsoft.com/office/officeart/2005/8/layout/pyramid2"/>
    <dgm:cxn modelId="{F87E12F0-604C-4C70-9873-3B56484DED8B}" type="presParOf" srcId="{0C93C1BF-997A-420E-85EF-35481BEF60F1}" destId="{D8AE4B30-8671-43BB-8826-789814994687}" srcOrd="0" destOrd="0" presId="urn:microsoft.com/office/officeart/2005/8/layout/pyramid2"/>
    <dgm:cxn modelId="{7AA7833F-C7A8-478C-8367-8DEA0C262463}" type="presParOf" srcId="{0C93C1BF-997A-420E-85EF-35481BEF60F1}" destId="{F4DDAFA7-0E13-4881-BB84-F25465F54188}" srcOrd="1" destOrd="0" presId="urn:microsoft.com/office/officeart/2005/8/layout/pyramid2"/>
    <dgm:cxn modelId="{26BE813B-8ECC-4FF5-8A1E-33E5669DB484}" type="presParOf" srcId="{F4DDAFA7-0E13-4881-BB84-F25465F54188}" destId="{AEC60166-9A95-4844-999E-5D555999CD02}" srcOrd="0" destOrd="0" presId="urn:microsoft.com/office/officeart/2005/8/layout/pyramid2"/>
    <dgm:cxn modelId="{A8A201CD-5021-4285-8A4D-EA016A99A909}" type="presParOf" srcId="{F4DDAFA7-0E13-4881-BB84-F25465F54188}" destId="{55697CAC-3AB8-4B84-B043-14AD223658C1}" srcOrd="1" destOrd="0" presId="urn:microsoft.com/office/officeart/2005/8/layout/pyramid2"/>
    <dgm:cxn modelId="{5174B132-ECD5-4F1E-ABE2-119B749131D0}" type="presParOf" srcId="{F4DDAFA7-0E13-4881-BB84-F25465F54188}" destId="{741D02DA-440F-461D-B7C8-B66025D1526B}" srcOrd="2" destOrd="0" presId="urn:microsoft.com/office/officeart/2005/8/layout/pyramid2"/>
    <dgm:cxn modelId="{E1B25781-3692-4B4A-8649-82A64C4AD4DB}" type="presParOf" srcId="{F4DDAFA7-0E13-4881-BB84-F25465F54188}" destId="{7617C829-AEB4-4859-970D-A32291DC192F}" srcOrd="3" destOrd="0" presId="urn:microsoft.com/office/officeart/2005/8/layout/pyramid2"/>
    <dgm:cxn modelId="{5C6FA84F-3C8C-46FD-906F-9E3825C6507F}" type="presParOf" srcId="{F4DDAFA7-0E13-4881-BB84-F25465F54188}" destId="{5A217C64-ACE9-4870-9285-015028409749}" srcOrd="4" destOrd="0" presId="urn:microsoft.com/office/officeart/2005/8/layout/pyramid2"/>
    <dgm:cxn modelId="{015BD33D-B90E-452F-B07A-354B647ACDD6}" type="presParOf" srcId="{F4DDAFA7-0E13-4881-BB84-F25465F54188}" destId="{6A29767C-DB4D-4A86-9A43-096632CC29A9}" srcOrd="5" destOrd="0" presId="urn:microsoft.com/office/officeart/2005/8/layout/pyramid2"/>
    <dgm:cxn modelId="{63D4BAEB-0595-42C5-8E87-BD5EADBE2487}" type="presParOf" srcId="{F4DDAFA7-0E13-4881-BB84-F25465F54188}" destId="{547AC031-B965-4BBE-9802-D43145D9E8A7}" srcOrd="6" destOrd="0" presId="urn:microsoft.com/office/officeart/2005/8/layout/pyramid2"/>
    <dgm:cxn modelId="{2DA08797-8AF6-4056-AE64-6C3B078AD93F}" type="presParOf" srcId="{F4DDAFA7-0E13-4881-BB84-F25465F54188}" destId="{AAA74CC2-8DDC-430E-AE45-7D5AD92B1F6E}" srcOrd="7" destOrd="0" presId="urn:microsoft.com/office/officeart/2005/8/layout/pyramid2"/>
    <dgm:cxn modelId="{04E3468F-A49D-47CE-B80F-4BFC76ADFDEC}" type="presParOf" srcId="{F4DDAFA7-0E13-4881-BB84-F25465F54188}" destId="{C1C42924-E828-4E46-A330-3E64BD2EF635}" srcOrd="8" destOrd="0" presId="urn:microsoft.com/office/officeart/2005/8/layout/pyramid2"/>
    <dgm:cxn modelId="{CEEB48B9-395C-4FD0-BAE7-8060749AF0A4}" type="presParOf" srcId="{F4DDAFA7-0E13-4881-BB84-F25465F54188}" destId="{698C8DCF-B2C0-4F15-B270-ED0820344A85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04CF1E-1239-4EB1-B98D-B10EF56AE4AA}">
      <dsp:nvSpPr>
        <dsp:cNvPr id="0" name=""/>
        <dsp:cNvSpPr/>
      </dsp:nvSpPr>
      <dsp:spPr>
        <a:xfrm>
          <a:off x="-1" y="436582"/>
          <a:ext cx="4320480" cy="2700299"/>
        </a:xfrm>
        <a:prstGeom prst="swooshArrow">
          <a:avLst>
            <a:gd name="adj1" fmla="val 25000"/>
            <a:gd name="adj2" fmla="val 25000"/>
          </a:avLst>
        </a:prstGeom>
        <a:solidFill>
          <a:srgbClr val="A365D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F5C0EC-8D4F-43EA-B842-533E28C87DDF}">
      <dsp:nvSpPr>
        <dsp:cNvPr id="0" name=""/>
        <dsp:cNvSpPr/>
      </dsp:nvSpPr>
      <dsp:spPr>
        <a:xfrm>
          <a:off x="1004510" y="1909650"/>
          <a:ext cx="151216" cy="1512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02CD10-9370-44B1-BF06-C944F6F0503F}">
      <dsp:nvSpPr>
        <dsp:cNvPr id="0" name=""/>
        <dsp:cNvSpPr/>
      </dsp:nvSpPr>
      <dsp:spPr>
        <a:xfrm>
          <a:off x="0" y="2207038"/>
          <a:ext cx="2386082" cy="13452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127" tIns="0" rIns="0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Первоначальный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бюджет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3 653 758,3            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тыс. рублей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/>
        </a:p>
      </dsp:txBody>
      <dsp:txXfrm>
        <a:off x="0" y="2207038"/>
        <a:ext cx="2386082" cy="1345295"/>
      </dsp:txXfrm>
    </dsp:sp>
    <dsp:sp modelId="{572CEEA9-8796-4134-B03C-7F70FCF74A08}">
      <dsp:nvSpPr>
        <dsp:cNvPr id="0" name=""/>
        <dsp:cNvSpPr/>
      </dsp:nvSpPr>
      <dsp:spPr>
        <a:xfrm>
          <a:off x="2397865" y="1221074"/>
          <a:ext cx="259228" cy="2592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30D4B-F4D7-4EAF-958E-5E0F81BA8043}">
      <dsp:nvSpPr>
        <dsp:cNvPr id="0" name=""/>
        <dsp:cNvSpPr/>
      </dsp:nvSpPr>
      <dsp:spPr>
        <a:xfrm>
          <a:off x="2138633" y="1725637"/>
          <a:ext cx="2181847" cy="12035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360" tIns="0" rIns="0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Уточненный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бюджет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4 401 567,6          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тыс.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2138633" y="1725637"/>
        <a:ext cx="2181847" cy="120351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41964-65B6-4065-83E5-F1092E3EDD9F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164BD-82BF-4702-A10E-8BBEED1598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164BD-82BF-4702-A10E-8BBEED15983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164BD-82BF-4702-A10E-8BBEED15983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164BD-82BF-4702-A10E-8BBEED15983F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0596C3-F3A0-4555-B144-AB1CDDF10408}" type="slidenum">
              <a:rPr lang="ru-RU" smtClean="0"/>
              <a:pPr/>
              <a:t>41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white"/>
                </a:solidFill>
              </a:rPr>
              <a:pPr/>
              <a:t>30.11.2018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prstClr val="black"/>
                </a:solidFill>
              </a:rPr>
              <a:pPr/>
              <a:t>30.11.2018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oleObject" Target="../embeddings/_____Microsoft_Office_Excel_97-20031.xls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3.jpeg"/><Relationship Id="rId7" Type="http://schemas.openxmlformats.org/officeDocument/2006/relationships/image" Target="../media/image55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90000"/>
              </a:schemeClr>
            </a:gs>
            <a:gs pos="39999">
              <a:schemeClr val="bg2">
                <a:lumMod val="9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5" name="Picture 5" descr="X:\ОТДЕЛ БЮДЖЕТНОГО ПЛАНИРОВАНИЯ\Бюджет 2018\ДУМА\Исполнение\Исполнение за 2017 год\wide_b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783960" cy="1373718"/>
          </a:xfrm>
          <a:prstGeom prst="rect">
            <a:avLst/>
          </a:prstGeom>
          <a:noFill/>
        </p:spPr>
      </p:pic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5004048" y="5157192"/>
            <a:ext cx="3390144" cy="111231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Докладывает: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исполняющий обязанности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председателя комитета по финансам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Елена Сергеевна Васильева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sz="half" idx="1"/>
          </p:nvPr>
        </p:nvSpPr>
        <p:spPr>
          <a:xfrm>
            <a:off x="914400" y="1268760"/>
            <a:ext cx="7479792" cy="3577560"/>
          </a:xfrm>
        </p:spPr>
        <p:txBody>
          <a:bodyPr>
            <a:normAutofit fontScale="85000" lnSpcReduction="20000"/>
          </a:bodyPr>
          <a:lstStyle/>
          <a:p>
            <a:pPr algn="ctr"/>
            <a:endParaRPr lang="ru-RU" dirty="0" smtClean="0"/>
          </a:p>
          <a:p>
            <a:pPr algn="ctr">
              <a:buNone/>
            </a:pPr>
            <a:r>
              <a:rPr lang="ru-RU" sz="4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ОТЧЕТ ОБ ИСПОЛНЕНИИ БЮДЖЕТА МУНИЦИПАЛЬНОГО ОБРАЗОВАНИЯ КОНДИНСКИЙ РАЙОН ЗА 2017 ГОД</a:t>
            </a:r>
            <a:endParaRPr lang="ru-RU" sz="4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6632"/>
            <a:ext cx="93610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Picture 4" descr="http://www.admkonda.ru/images/header_righ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692696"/>
            <a:ext cx="1307838" cy="792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2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97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</a:rPr>
              <a:t>Объем финансовой помощи из бюджета автономного округа за 2017 год (тыс. рублей)</a:t>
            </a:r>
            <a:endParaRPr lang="ru-RU" sz="2200" dirty="0"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Основные направления расходов бюджета </a:t>
            </a:r>
            <a:br>
              <a:rPr lang="ru-RU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за 2017 год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>
              <a:effectLst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Объект 3"/>
          <p:cNvGraphicFramePr>
            <a:graphicFrameLocks/>
          </p:cNvGraphicFramePr>
          <p:nvPr/>
        </p:nvGraphicFramePr>
        <p:xfrm>
          <a:off x="690563" y="1412777"/>
          <a:ext cx="7625853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Доля расходов муниципальных программ в общем объеме расходов МО Кондинский район </a:t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за 2017 год</a:t>
            </a:r>
            <a:endParaRPr lang="ru-RU" sz="22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Arial" pitchFamily="34" charset="0"/>
              </a:rPr>
              <a:t>Расходы на 1 жителя МО Кондинский район </a:t>
            </a:r>
            <a:b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Arial" pitchFamily="34" charset="0"/>
              </a:rPr>
              <a:t>в 2017 году по отдельным отраслям</a:t>
            </a:r>
            <a:endParaRPr lang="ru-RU" sz="2200" dirty="0">
              <a:solidFill>
                <a:schemeClr val="tx1"/>
              </a:solidFill>
              <a:effectLst/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075614" cy="307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7807"/>
                <a:gridCol w="403780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отрасли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 бюджета на 1 жителя МО Кондинский район (тыс. рублей)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50,9</a:t>
                      </a:r>
                    </a:p>
                  </a:txBody>
                  <a:tcPr marL="91444" marR="9144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спорт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15,6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 расчете показателей учитывалась  численность постоянного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населения на 01.01.2018 г. в Кондинском районе – 31 118 человек.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344816" cy="13541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141288" algn="ctr"/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b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 на образование в 2017 году 2,0 млрд.рублей</a:t>
            </a:r>
            <a:br>
              <a:rPr lang="ru-RU" sz="22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В т.ч. за счет целевых средств 1,3 млрд. руб., </a:t>
            </a:r>
            <a:b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из них субвенция -1,1 млрд. руб.</a:t>
            </a:r>
            <a:b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субсидия - 216,0 млн. руб.  </a:t>
            </a:r>
            <a:b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иные межбюджетные трансферты - 4,8 млн. руб.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9" descr="школа 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844824"/>
            <a:ext cx="2821300" cy="1940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2016 1-е сентября (11)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51520" y="1916832"/>
            <a:ext cx="2881313" cy="200026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9512" y="40050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41288"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077072"/>
            <a:ext cx="26642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33 учреждений образования, а именно 11 дошкольных образовательных, 15 общеобразовательных учреждений, 5 учреждения дополнительного образования, 1 ЦОФР,  1 учреждение молодежной политики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1916986"/>
            <a:ext cx="2664296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данной отрасли реализовывались муниципальные программы: 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x-none" sz="1600" b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образования в Кондинском районе на 2017-2020 годы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«Молодежь Кондинского района 2017-2020 годы», «Развитие культуры и туризма в Кондинском районе на 2017-2020 годы», «Развитие физической культуры и спорта в Кондинском районе на 2017-2020 годы»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84168" y="3811012"/>
            <a:ext cx="28803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Указа Президента РФ от  07.05.2012 года в части поэтапного достижения целевых показателей по уровню оплаты труда по педагогическим работникам общеобразовательных, дошкольных учреждений и учреждений дополнительного образования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Человечки 1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5589240"/>
            <a:ext cx="1440160" cy="14401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60840" cy="99412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4400" i="1" spc="-15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9512" y="1628801"/>
            <a:ext cx="302433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2017 году подошло к завершающему этапу строительство объекта: Комплекс «Школа – детский сад-интернат» с. Алтай Кондинского района» организацией ООО «Мастер» г. Ханты-Мансийск на 50 учащихся/25 мест/18 мест., срок ввода в эксплуатацию до 06.03.2018 года. </a:t>
            </a:r>
          </a:p>
          <a:p>
            <a:pPr algn="ctr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 конец 2017 года готовность объекта  95%</a:t>
            </a:r>
            <a:endParaRPr lang="ru-RU" sz="1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1268760"/>
            <a:ext cx="27363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2017 году между Администрацией Кондинского района и строительной организацией ООО «Мастер» заключено соглашение о взаимодействии при реализации инвестиционного проекта строительство объекта  «Детский сад в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с.Болчары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 на 120 мест. Срок реализации проекта  с 01 июня 2017 года по 31 декабря 2018 года 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4725144"/>
            <a:ext cx="38164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2017 году произведен: капитальный ремонт детского сада Солнышко (МКДОУ) в </a:t>
            </a:r>
            <a:r>
              <a:rPr lang="ru-RU" sz="16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Мортка. Проведены работы по замене отопительной системы, электромонтажные работы,  замена оконных блоков, входных, тамбурных дверей, монтаж экранов радиаторов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3" name="Picture 1" descr="X:\ОТДЕЛ БЮДЖЕТНОГО ПЛАНИРОВАНИЯ\Бюджет 2018\ДУМА\Исполнение\Исполнение за 2017 год\dsc_71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340768"/>
            <a:ext cx="2784648" cy="1944216"/>
          </a:xfrm>
          <a:prstGeom prst="rect">
            <a:avLst/>
          </a:prstGeom>
          <a:noFill/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 rot="10800000">
            <a:off x="3491880" y="3501008"/>
            <a:ext cx="1944216" cy="100811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10800000" wrap="none" anchor="ctr"/>
          <a:lstStyle/>
          <a:p>
            <a:endParaRPr lang="ru-RU"/>
          </a:p>
        </p:txBody>
      </p:sp>
      <p:sp>
        <p:nvSpPr>
          <p:cNvPr id="28675" name="AutoShape 3" descr="&amp;Kcy;&amp;acy;&amp;rcy;&amp;tcy;&amp;icy;&amp;ncy;&amp;kcy;&amp;icy; &amp;pcy;&amp;ocy; &amp;zcy;&amp;acy;&amp;pcy;&amp;rcy;&amp;ocy;&amp;scy;&amp;ucy; &amp;dcy;/&amp;scy;&amp;acy;&amp;dcy; &amp;scy;&amp;ocy;&amp;lcy;&amp;ncy;&amp;ycy;&amp;shcy;&amp;kcy;&amp;ocy; &amp;kcy;&amp;ocy;&amp;ncy;&amp;dcy;&amp;icy;&amp;ncy;&amp;scy;&amp;kcy;&amp;icy;&amp;jcy; &amp;rcy;&amp;acy;&amp;jcy;&amp;ocy;&amp;n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5013176"/>
            <a:ext cx="261040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0" name="Picture 2" descr="X:\ОТДЕЛ БЮДЖЕТНОГО ПЛАНИРОВАНИЯ\Бюджет 2018\ДУМА\Исполнение\Исполнение за 2017 год\Картинки к слайдам\d9418f4aeb965495f7cac553a12095f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057680"/>
            <a:ext cx="1661129" cy="180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1" descr="C:\Users\02-2222\AppData\Local\Temp\Rar$DI00.874\IMG_09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933056"/>
            <a:ext cx="2987824" cy="2448272"/>
          </a:xfrm>
          <a:prstGeom prst="rect">
            <a:avLst/>
          </a:prstGeom>
          <a:noFill/>
        </p:spPr>
      </p:pic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987824" y="3861048"/>
            <a:ext cx="3168352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41288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Организована работа: </a:t>
            </a:r>
          </a:p>
          <a:p>
            <a:pPr marL="141288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27 лагерей с дневным пребыванием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детей,    </a:t>
            </a:r>
          </a:p>
          <a:p>
            <a:pPr marL="141288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 палаточных лагерей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детей,   </a:t>
            </a:r>
          </a:p>
          <a:p>
            <a:pPr marL="141288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 лагерей труда и отдыха 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детей 14-18 лет  (75 детей),  </a:t>
            </a:r>
          </a:p>
          <a:p>
            <a:pPr marL="141288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стационарного лагеря «Юбилейный»,</a:t>
            </a:r>
            <a:r>
              <a:rPr lang="ru-RU" sz="1600" dirty="0" smtClean="0"/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трудоустроено 907 подростков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1728971"/>
            <a:ext cx="3024336" cy="181588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-В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рамках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летней оздоровительной кампании организован отдых и оздоровление 3 395  школьников в возрасте от 7 до 18 лет на базе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 образовательных учреждений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40152" y="1844824"/>
            <a:ext cx="288032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период 2017 года на базе Центра «Юбилейный» организованы  10 оздоровительных  смен, в которых отдохнули  834 школьника;</a:t>
            </a:r>
          </a:p>
        </p:txBody>
      </p:sp>
      <p:pic>
        <p:nvPicPr>
          <p:cNvPr id="99330" name="Picture 2" descr="C:\Users\02-2222\AppData\Local\Temp\Rar$DI03.048\IMG_18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124744"/>
            <a:ext cx="2520280" cy="1680187"/>
          </a:xfrm>
          <a:prstGeom prst="rect">
            <a:avLst/>
          </a:prstGeom>
          <a:noFill/>
        </p:spPr>
      </p:pic>
      <p:pic>
        <p:nvPicPr>
          <p:cNvPr id="99331" name="Picture 3" descr="C:\Users\02-2222\AppData\Local\Temp\Rar$DI07.047\P10307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77072"/>
            <a:ext cx="2915816" cy="2584356"/>
          </a:xfrm>
          <a:prstGeom prst="rect">
            <a:avLst/>
          </a:prstGeom>
          <a:noFill/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 rot="10800000">
            <a:off x="3707904" y="2564904"/>
            <a:ext cx="1511300" cy="12239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10800000" wrap="none" anchor="ctr"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19672" y="116632"/>
            <a:ext cx="7437512" cy="10801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solidFill>
                  <a:srgbClr val="0000FF"/>
                </a:solidFill>
              </a:rPr>
              <a:t>            </a:t>
            </a:r>
            <a:r>
              <a:rPr lang="ru-RU" sz="25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Летний отдых, оздоровление и занятость детей  и молодежи в Кондинском районе в 2017 году</a:t>
            </a:r>
            <a:br>
              <a:rPr lang="ru-RU" sz="25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Расходы составили 34,8 млн. </a:t>
            </a:r>
            <a:r>
              <a:rPr lang="ru-RU" sz="25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endParaRPr lang="ru-RU" sz="25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>
            <a:noAutofit/>
          </a:bodyPr>
          <a:lstStyle/>
          <a:p>
            <a:pPr algn="ctr"/>
            <a:r>
              <a:rPr lang="ru-RU" sz="1400" i="1" dirty="0" smtClean="0">
                <a:solidFill>
                  <a:schemeClr val="tx1"/>
                </a:solidFill>
              </a:rPr>
              <a:t>Комитетом по финансам совместно с Управлением образования разработана и реализована программа мероприятий, направленных на повышение финансовой грамотности учащихся рамках </a:t>
            </a:r>
            <a:r>
              <a:rPr lang="ru-RU" sz="1400" u="sng" dirty="0" smtClean="0">
                <a:solidFill>
                  <a:schemeClr val="accent2"/>
                </a:solidFill>
              </a:rPr>
              <a:t>Всероссийской акции «Дни финансовой грамотности в учебных заведениях</a:t>
            </a:r>
            <a:r>
              <a:rPr lang="ru-RU" sz="1400" i="1" u="sng" dirty="0" smtClean="0">
                <a:solidFill>
                  <a:schemeClr val="accent2"/>
                </a:solidFill>
              </a:rPr>
              <a:t>»</a:t>
            </a:r>
            <a:r>
              <a:rPr lang="ru-RU" sz="1400" i="1" dirty="0" smtClean="0">
                <a:solidFill>
                  <a:schemeClr val="accent2"/>
                </a:solidFill>
              </a:rPr>
              <a:t>.</a:t>
            </a:r>
            <a:r>
              <a:rPr lang="ru-RU" sz="1400" i="1" dirty="0" smtClean="0">
                <a:solidFill>
                  <a:schemeClr val="accent2"/>
                </a:solidFill>
                <a:cs typeface="Times New Roman" pitchFamily="18" charset="0"/>
              </a:rPr>
              <a:t> </a:t>
            </a:r>
            <a:r>
              <a:rPr lang="ru-RU" sz="1400" i="1" dirty="0" smtClean="0">
                <a:solidFill>
                  <a:schemeClr val="tx1"/>
                </a:solidFill>
                <a:cs typeface="Times New Roman" pitchFamily="18" charset="0"/>
              </a:rPr>
              <a:t>Впервые проведена </a:t>
            </a:r>
            <a:r>
              <a:rPr lang="ru-RU" sz="1400" u="sng" dirty="0" smtClean="0">
                <a:solidFill>
                  <a:schemeClr val="accent2"/>
                </a:solidFill>
                <a:cs typeface="Times New Roman" pitchFamily="18" charset="0"/>
              </a:rPr>
              <a:t>«Всероссийская неделя сбережений» </a:t>
            </a:r>
            <a:r>
              <a:rPr lang="ru-RU" sz="1400" i="1" dirty="0" smtClean="0">
                <a:solidFill>
                  <a:schemeClr val="tx1"/>
                </a:solidFill>
                <a:cs typeface="Times New Roman" pitchFamily="18" charset="0"/>
              </a:rPr>
              <a:t>с 30 октября по 5 ноября 2017 года с привлечением волонтеров </a:t>
            </a:r>
            <a:r>
              <a:rPr lang="ru-RU" sz="1400" i="1" dirty="0" err="1" smtClean="0">
                <a:solidFill>
                  <a:schemeClr val="tx1"/>
                </a:solidFill>
                <a:cs typeface="Times New Roman" pitchFamily="18" charset="0"/>
              </a:rPr>
              <a:t>Кондинского</a:t>
            </a:r>
            <a:r>
              <a:rPr lang="ru-RU" sz="1400" i="1" dirty="0" smtClean="0">
                <a:solidFill>
                  <a:schemeClr val="tx1"/>
                </a:solidFill>
                <a:cs typeface="Times New Roman" pitchFamily="18" charset="0"/>
              </a:rPr>
              <a:t> района.</a:t>
            </a:r>
            <a:r>
              <a:rPr lang="ru-RU" sz="1400" i="1" dirty="0" smtClean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i="1" dirty="0" smtClean="0">
                <a:solidFill>
                  <a:schemeClr val="tx1"/>
                </a:solidFill>
                <a:cs typeface="Times New Roman" pitchFamily="18" charset="0"/>
              </a:rPr>
              <a:t>(Количество лиц, охваченных мероприятиями)</a:t>
            </a:r>
            <a:endParaRPr lang="ru-RU" sz="1400" dirty="0"/>
          </a:p>
        </p:txBody>
      </p:sp>
      <p:pic>
        <p:nvPicPr>
          <p:cNvPr id="5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7283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700808"/>
          <a:ext cx="5040560" cy="2941638"/>
        </p:xfrm>
        <a:graphic>
          <a:graphicData uri="http://schemas.openxmlformats.org/presentationml/2006/ole">
            <p:oleObj spid="_x0000_s97283" name="Worksheet" r:id="rId4" imgW="4427155" imgH="2941272" progId="Excel.Sheet.8">
              <p:embed/>
            </p:oleObj>
          </a:graphicData>
        </a:graphic>
      </p:graphicFrame>
      <p:pic>
        <p:nvPicPr>
          <p:cNvPr id="7" name="Рисунок 13" descr="https://pp.userapi.com/c639325/v639325109/6e51c/oxkV24mEw3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772816"/>
            <a:ext cx="2289184" cy="289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4725144"/>
            <a:ext cx="3600400" cy="205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647" y="4653136"/>
            <a:ext cx="340229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lumMod val="40000"/>
                <a:lumOff val="6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02-2222\AppData\Local\Temp\IMG_31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140968"/>
            <a:ext cx="2627784" cy="1751856"/>
          </a:xfrm>
          <a:prstGeom prst="rect">
            <a:avLst/>
          </a:prstGeom>
          <a:noFill/>
        </p:spPr>
      </p:pic>
      <p:pic>
        <p:nvPicPr>
          <p:cNvPr id="2049" name="Picture 1" descr="C:\Users\02-2222\AppData\Local\Temp\IMG_9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140968"/>
            <a:ext cx="2699792" cy="18238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365504" cy="8640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физическую культуру и спорт в 20</a:t>
            </a:r>
            <a:r>
              <a:rPr lang="en-US" sz="2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года составили 139,5 млн. рублей</a:t>
            </a:r>
            <a:endParaRPr lang="ru-RU" sz="23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"/>
            <a:ext cx="1008112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AutoShape 2" descr="&amp;Lcy;&amp;ycy;&amp;zhcy;&amp;ncy;&amp;yacy; &amp;Rcy;&amp;ocy;&amp;scy;&amp;scy;&amp;icy;&amp;icy; 201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&amp;Lcy;&amp;ycy;&amp;zhcy;&amp;ncy;&amp;yacy; &amp;Rcy;&amp;ocy;&amp;scy;&amp;scy;&amp;icy;&amp;icy; 201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0" name="AutoShape 6" descr="http://www.admkonda.ru/tinybrowser/images/novosti2017/03/_full/_2017-03-lyzhnya-rossii-7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2" name="AutoShape 8" descr="http://www.admkonda.ru/tinybrowser/images/novosti2017/03/_full/_2017-03-lyzhnya-rossii-7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508104" y="1196752"/>
            <a:ext cx="3456384" cy="1708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4 учреждений спорта, из них: 3 бюджетных учреждения (МБУ ДО СДЮШОР по биатлону, МБУ ДО РДЮСШ, МБУ ДО ДЮСШ «Территория спорта»); </a:t>
            </a:r>
          </a:p>
          <a:p>
            <a:pPr algn="ctr" eaLnBrk="0" hangingPunct="0"/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автономное учреждение (МАУ ДО СДЮШОР по дзюдо)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504" y="5042118"/>
            <a:ext cx="8856984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данного раздела проведены спортивно-массовые мероприятия для жителей Кондинского района. Самыми яркими и значимыми спортивно-массовыми мероприятиями различного значения, проводимыми на территории района в 2017 году стали: соревнования по шахматам, мини-футболу, бильярду, баскетболу, волейболу, настольному теннису, </a:t>
            </a:r>
            <a:r>
              <a:rPr lang="ru-RU" sz="1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дартсу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лыжным  гонкам в зачет Спартакиады трудящихся Кондинского района 2017 года среди сборных команд предприятий, организаций и поселений района, охвачено 741 человек, что на 117 больше по сравнению с 2016 годом; В легкоатлетической эстафете, посвященной 70-ой годовщине Победы в Великой Отечественной войне в г.п. </a:t>
            </a:r>
            <a:r>
              <a:rPr lang="ru-RU" sz="1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Мортка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п. Ягодный, г.п. </a:t>
            </a:r>
            <a:r>
              <a:rPr lang="ru-RU" sz="1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Куминский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г.п. Междуреченский  приняли участие 224 человека.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1124744"/>
            <a:ext cx="3600400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последние два года 2016-2017 удалось увеличить численность населения, занимающегося физической культурой и спортом на 605 человека и по итогам 2017 года составила 34% населения, так в 2016 году это было 10183 человека, в 2017 данная цифра составила 10788 человек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 rot="10800000">
            <a:off x="3851920" y="1628800"/>
            <a:ext cx="1367284" cy="108012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10800000" wrap="none" anchor="ctr"/>
          <a:lstStyle/>
          <a:p>
            <a:endParaRPr lang="ru-RU"/>
          </a:p>
        </p:txBody>
      </p:sp>
      <p:pic>
        <p:nvPicPr>
          <p:cNvPr id="2051" name="Picture 3" descr="C:\Users\02-2222\AppData\Local\Temp\IMG_7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140968"/>
            <a:ext cx="2699792" cy="17998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Расходы на культуру и кинематографию, средства </a:t>
            </a:r>
            <a:b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массовой информации в 2017 году   </a:t>
            </a:r>
            <a:b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составили    -  217,2 млн.  рублей</a:t>
            </a:r>
            <a:endParaRPr lang="ru-RU" sz="2000" i="1" dirty="0">
              <a:solidFill>
                <a:srgbClr val="0070C0"/>
              </a:solidFill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2880320" cy="21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628800"/>
            <a:ext cx="27093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4005064"/>
            <a:ext cx="2592387" cy="237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347864" y="1628800"/>
            <a:ext cx="2592288" cy="2011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Реализация Указа Президента РФ от 7 мая 2012 года № 597 в части поэтапного достижения целевых показателей по уровню оплаты труда работникам учреждений культуры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3861048"/>
            <a:ext cx="2952328" cy="28931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Содержание 8учреждений:</a:t>
            </a:r>
          </a:p>
          <a:p>
            <a:pPr algn="ctr" eaLnBrk="0" hangingPunct="0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Библиотечная система;</a:t>
            </a:r>
          </a:p>
          <a:p>
            <a:pPr algn="ctr" eaLnBrk="0" hangingPunct="0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Районный дворец культуры и искусств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Конда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ctr" eaLnBrk="0" hangingPunct="0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музея: краеведческий музей имени НС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Цехновой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г.п.Кондинское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 "Районный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Учинский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историко-этнографический музей" имени А.Н.Хомякова; Детская школа искусств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Междуреченский; Детская музыкальная школа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Кондинское</a:t>
            </a: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84168" y="4149080"/>
            <a:ext cx="2880320" cy="24314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Реализация программы «Развитие культуры и туризма в Кондинском районе на 2017- 2020 годы».  Расходы на информационное обеспечение населения района, печать нормативно-правовых актов Думы Кондинского района, администрации Кондинского района в средствах массовой информации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0" hangingPunct="0">
              <a:defRPr/>
            </a:pPr>
            <a:endParaRPr lang="ru-RU" sz="1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AF4FE"/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Y:\Общая\Комитет по финансам\Популова\карта Кондинского район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24736"/>
          </a:xfrm>
          <a:prstGeom prst="rect">
            <a:avLst/>
          </a:prstGeom>
          <a:solidFill>
            <a:srgbClr val="CCFFCC"/>
          </a:solidFill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328"/>
            <a:ext cx="8219256" cy="4323935"/>
          </a:xfrm>
          <a:noFill/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5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рамках реализация программы «Развитие культуры и туризма в Кондинском районе на 2017- 2020 года» проведены мероприятия районного значения.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20"/>
          <p:cNvSpPr txBox="1">
            <a:spLocks noChangeArrowheads="1"/>
          </p:cNvSpPr>
          <p:nvPr/>
        </p:nvSpPr>
        <p:spPr bwMode="auto">
          <a:xfrm>
            <a:off x="4644008" y="4869160"/>
            <a:ext cx="4320480" cy="1815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Открытый конкурс «Юный музыкант», выставка «Мастер года»; мероприятия посвященные 94-летию Кондинского района,  «День флага», «День рыбака», «День семьи, любви и верности»,  районный конкурс вокального искусства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Кондинские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роднички», районный фестиваль хоров ветеранов «Не стареют душой ветераны», районный конкурс развлекательно – игровых программ «Дед Мороз».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Y:\Общая\Комитет по финансам\Серова Ольга\УПРАВЛЕНИЕ КУЛЬТУРЫ\от Смирных С.М\Фото для комфина\Акция Мы вмест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852936"/>
            <a:ext cx="2664296" cy="1870676"/>
          </a:xfrm>
          <a:prstGeom prst="rect">
            <a:avLst/>
          </a:prstGeom>
          <a:noFill/>
        </p:spPr>
      </p:pic>
      <p:pic>
        <p:nvPicPr>
          <p:cNvPr id="1027" name="Picture 3" descr="Y:\Общая\Комитет по финансам\Серова Ольга\УПРАВЛЕНИЕ КУЛЬТУРЫ\от Смирных С.М\Фото для комфина\День поселка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84784"/>
            <a:ext cx="3088232" cy="2020872"/>
          </a:xfrm>
          <a:prstGeom prst="rect">
            <a:avLst/>
          </a:prstGeom>
          <a:noFill/>
        </p:spPr>
      </p:pic>
      <p:pic>
        <p:nvPicPr>
          <p:cNvPr id="1029" name="Picture 5" descr="Y:\Общая\Комитет по финансам\Серова Ольга\УПРАВЛЕНИЕ КУЛЬТУРЫ\от Смирных С.М\Фото для комфина\День семьи, любви и верности 1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556792"/>
            <a:ext cx="2917464" cy="1944216"/>
          </a:xfrm>
          <a:prstGeom prst="rect">
            <a:avLst/>
          </a:prstGeom>
          <a:noFill/>
        </p:spPr>
      </p:pic>
      <p:pic>
        <p:nvPicPr>
          <p:cNvPr id="11" name="Рисунок 8" descr="Изображение 10 41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653136"/>
            <a:ext cx="3059113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67544" y="1700808"/>
          <a:ext cx="8507288" cy="4568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2752"/>
                <a:gridCol w="4824536"/>
              </a:tblGrid>
              <a:tr h="648072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</a:t>
                      </a:r>
                      <a:r>
                        <a:rPr lang="ru-RU" sz="18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заработная плата работников социальной сферы за 2017 год</a:t>
                      </a:r>
                      <a:endParaRPr lang="ru-RU" sz="1800" dirty="0" smtClean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Дошкольные образовательные учреждения (</a:t>
                      </a:r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ДОУ)</a:t>
                      </a:r>
                      <a:r>
                        <a:rPr lang="ru-RU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33 911,1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66696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Общеобразовательные учреждения (</a:t>
                      </a:r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СОШ)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42 600,6</a:t>
                      </a:r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</a:t>
                      </a:r>
                      <a:endParaRPr lang="ru-RU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38 676,0</a:t>
                      </a:r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47 696,0</a:t>
                      </a:r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</a:t>
                      </a:r>
                      <a:r>
                        <a:rPr lang="ru-RU" b="1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КУЛЬТУРА И СПОРТ</a:t>
                      </a:r>
                      <a:endParaRPr lang="ru-RU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31 701,8</a:t>
                      </a:r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</a:t>
                      </a:r>
                      <a:endParaRPr lang="ru-RU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43 453,0</a:t>
                      </a:r>
                      <a:endParaRPr lang="ru-RU" sz="2200" b="1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60840" cy="994122"/>
          </a:xfrm>
          <a:gradFill flip="none" rotWithShape="1">
            <a:gsLst>
              <a:gs pos="0">
                <a:schemeClr val="bg2"/>
              </a:gs>
              <a:gs pos="47000">
                <a:schemeClr val="bg1">
                  <a:lumMod val="95000"/>
                </a:schemeClr>
              </a:gs>
              <a:gs pos="83000">
                <a:schemeClr val="accent5">
                  <a:lumMod val="20000"/>
                  <a:lumOff val="80000"/>
                </a:schemeClr>
              </a:gs>
              <a:gs pos="100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5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Средняя заработная плата по отраслям за  2017 год, рублей</a:t>
            </a:r>
            <a:endParaRPr lang="ru-RU" sz="25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5000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object 2"/>
          <p:cNvSpPr>
            <a:spLocks noChangeArrowheads="1"/>
          </p:cNvSpPr>
          <p:nvPr/>
        </p:nvSpPr>
        <p:spPr bwMode="auto">
          <a:xfrm>
            <a:off x="0" y="0"/>
            <a:ext cx="9137650" cy="112474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39" name="object 4"/>
          <p:cNvSpPr>
            <a:spLocks noChangeArrowheads="1"/>
          </p:cNvSpPr>
          <p:nvPr/>
        </p:nvSpPr>
        <p:spPr bwMode="auto">
          <a:xfrm>
            <a:off x="6013450" y="28575"/>
            <a:ext cx="790575" cy="1122363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41" name="object 8"/>
          <p:cNvSpPr txBox="1">
            <a:spLocks noChangeArrowheads="1"/>
          </p:cNvSpPr>
          <p:nvPr/>
        </p:nvSpPr>
        <p:spPr bwMode="auto">
          <a:xfrm>
            <a:off x="1115616" y="188640"/>
            <a:ext cx="8028384" cy="830997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Достижение целевых показателей, определенных «дорожной картой» в  соответствии с Указом Президента РФ от 7 мая 2012 года № 597 «О  мероприятиях по реализации государственной социальной политики»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2" name="object 13"/>
          <p:cNvSpPr>
            <a:spLocks noChangeArrowheads="1"/>
          </p:cNvSpPr>
          <p:nvPr/>
        </p:nvSpPr>
        <p:spPr bwMode="auto">
          <a:xfrm>
            <a:off x="3357563" y="1714500"/>
            <a:ext cx="785812" cy="42862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43" name="object 15"/>
          <p:cNvSpPr>
            <a:spLocks/>
          </p:cNvSpPr>
          <p:nvPr/>
        </p:nvSpPr>
        <p:spPr bwMode="auto">
          <a:xfrm flipV="1">
            <a:off x="539552" y="1844824"/>
            <a:ext cx="5000625" cy="285750"/>
          </a:xfrm>
          <a:custGeom>
            <a:avLst/>
            <a:gdLst>
              <a:gd name="T0" fmla="*/ 0 w 5698490"/>
              <a:gd name="T1" fmla="*/ 0 h 285752"/>
              <a:gd name="T2" fmla="*/ 51 w 5698490"/>
              <a:gd name="T3" fmla="*/ 0 h 285752"/>
              <a:gd name="T4" fmla="*/ 0 60000 65536"/>
              <a:gd name="T5" fmla="*/ 0 60000 65536"/>
              <a:gd name="T6" fmla="*/ 0 w 5698490"/>
              <a:gd name="T7" fmla="*/ 0 h 285752"/>
              <a:gd name="T8" fmla="*/ 5698490 w 5698490"/>
              <a:gd name="T9" fmla="*/ 0 h 2857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98490" h="285752">
                <a:moveTo>
                  <a:pt x="0" y="0"/>
                </a:moveTo>
                <a:lnTo>
                  <a:pt x="5698236" y="0"/>
                </a:lnTo>
              </a:path>
            </a:pathLst>
          </a:custGeom>
          <a:noFill/>
          <a:ln w="9144">
            <a:solidFill>
              <a:srgbClr val="858585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16" name="object 16"/>
          <p:cNvSpPr txBox="1"/>
          <p:nvPr/>
        </p:nvSpPr>
        <p:spPr>
          <a:xfrm>
            <a:off x="1643063" y="1500188"/>
            <a:ext cx="2500312" cy="2460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tabLst>
                <a:tab pos="1912620" algn="l"/>
              </a:tabLst>
              <a:defRPr/>
            </a:pPr>
            <a:r>
              <a:rPr lang="ru-RU" sz="1600" b="1" spc="-5" dirty="0" smtClean="0">
                <a:latin typeface="Times New Roman"/>
                <a:cs typeface="Times New Roman"/>
              </a:rPr>
              <a:t>52 296,0                    52  296,0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9945" name="object 18"/>
          <p:cNvSpPr txBox="1">
            <a:spLocks noChangeArrowheads="1"/>
          </p:cNvSpPr>
          <p:nvPr/>
        </p:nvSpPr>
        <p:spPr bwMode="auto">
          <a:xfrm>
            <a:off x="1714500" y="2214563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план</a:t>
            </a:r>
          </a:p>
        </p:txBody>
      </p:sp>
      <p:sp>
        <p:nvSpPr>
          <p:cNvPr id="39946" name="object 21"/>
          <p:cNvSpPr>
            <a:spLocks noChangeArrowheads="1"/>
          </p:cNvSpPr>
          <p:nvPr/>
        </p:nvSpPr>
        <p:spPr bwMode="auto">
          <a:xfrm flipV="1">
            <a:off x="1571625" y="1285875"/>
            <a:ext cx="133350" cy="142875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22" name="object 22"/>
          <p:cNvSpPr txBox="1"/>
          <p:nvPr/>
        </p:nvSpPr>
        <p:spPr>
          <a:xfrm>
            <a:off x="1785938" y="1214438"/>
            <a:ext cx="3460750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800" spc="-10" dirty="0">
                <a:latin typeface="Times New Roman"/>
                <a:cs typeface="Times New Roman"/>
              </a:rPr>
              <a:t>Общеобразовательные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учреждения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9948" name="object 23"/>
          <p:cNvSpPr>
            <a:spLocks/>
          </p:cNvSpPr>
          <p:nvPr/>
        </p:nvSpPr>
        <p:spPr bwMode="auto">
          <a:xfrm>
            <a:off x="427038" y="1143000"/>
            <a:ext cx="5216525" cy="1285875"/>
          </a:xfrm>
          <a:custGeom>
            <a:avLst/>
            <a:gdLst>
              <a:gd name="T0" fmla="*/ 0 w 5973445"/>
              <a:gd name="T1" fmla="*/ 4394 h 1371600"/>
              <a:gd name="T2" fmla="*/ 34 w 5973445"/>
              <a:gd name="T3" fmla="*/ 4394 h 1371600"/>
              <a:gd name="T4" fmla="*/ 34 w 5973445"/>
              <a:gd name="T5" fmla="*/ 0 h 1371600"/>
              <a:gd name="T6" fmla="*/ 0 w 5973445"/>
              <a:gd name="T7" fmla="*/ 0 h 1371600"/>
              <a:gd name="T8" fmla="*/ 0 w 5973445"/>
              <a:gd name="T9" fmla="*/ 4394 h 137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73445"/>
              <a:gd name="T16" fmla="*/ 0 h 1371600"/>
              <a:gd name="T17" fmla="*/ 5973445 w 5973445"/>
              <a:gd name="T18" fmla="*/ 1371600 h 137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73445" h="1371600">
                <a:moveTo>
                  <a:pt x="0" y="1371600"/>
                </a:moveTo>
                <a:lnTo>
                  <a:pt x="5973064" y="1371600"/>
                </a:lnTo>
                <a:lnTo>
                  <a:pt x="5973064" y="0"/>
                </a:lnTo>
                <a:lnTo>
                  <a:pt x="0" y="0"/>
                </a:lnTo>
                <a:lnTo>
                  <a:pt x="0" y="1371600"/>
                </a:lnTo>
                <a:close/>
              </a:path>
            </a:pathLst>
          </a:custGeom>
          <a:noFill/>
          <a:ln w="9525">
            <a:solidFill>
              <a:srgbClr val="001F5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49" name="object 28"/>
          <p:cNvSpPr>
            <a:spLocks noChangeArrowheads="1"/>
          </p:cNvSpPr>
          <p:nvPr/>
        </p:nvSpPr>
        <p:spPr bwMode="auto">
          <a:xfrm>
            <a:off x="6072188" y="3143250"/>
            <a:ext cx="747712" cy="357188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50" name="object 34"/>
          <p:cNvSpPr>
            <a:spLocks noChangeArrowheads="1"/>
          </p:cNvSpPr>
          <p:nvPr/>
        </p:nvSpPr>
        <p:spPr bwMode="auto">
          <a:xfrm>
            <a:off x="4429125" y="2643188"/>
            <a:ext cx="122238" cy="122237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5" name="object 35"/>
          <p:cNvSpPr txBox="1"/>
          <p:nvPr/>
        </p:nvSpPr>
        <p:spPr>
          <a:xfrm>
            <a:off x="4643438" y="2571750"/>
            <a:ext cx="2508250" cy="2762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800" spc="-15" dirty="0">
                <a:latin typeface="Times New Roman"/>
                <a:cs typeface="Times New Roman"/>
              </a:rPr>
              <a:t>Дошкольные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учреждения</a:t>
            </a:r>
          </a:p>
        </p:txBody>
      </p:sp>
      <p:sp>
        <p:nvSpPr>
          <p:cNvPr id="39952" name="object 36"/>
          <p:cNvSpPr>
            <a:spLocks/>
          </p:cNvSpPr>
          <p:nvPr/>
        </p:nvSpPr>
        <p:spPr bwMode="auto">
          <a:xfrm>
            <a:off x="2843808" y="2492896"/>
            <a:ext cx="5840413" cy="1285875"/>
          </a:xfrm>
          <a:custGeom>
            <a:avLst/>
            <a:gdLst>
              <a:gd name="T0" fmla="*/ 0 w 5840730"/>
              <a:gd name="T1" fmla="*/ 5385 h 1368425"/>
              <a:gd name="T2" fmla="*/ 5811407 w 5840730"/>
              <a:gd name="T3" fmla="*/ 5385 h 1368425"/>
              <a:gd name="T4" fmla="*/ 5811407 w 5840730"/>
              <a:gd name="T5" fmla="*/ 0 h 1368425"/>
              <a:gd name="T6" fmla="*/ 0 w 5840730"/>
              <a:gd name="T7" fmla="*/ 0 h 1368425"/>
              <a:gd name="T8" fmla="*/ 0 w 5840730"/>
              <a:gd name="T9" fmla="*/ 5385 h 1368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40730"/>
              <a:gd name="T16" fmla="*/ 0 h 1368425"/>
              <a:gd name="T17" fmla="*/ 5840730 w 5840730"/>
              <a:gd name="T18" fmla="*/ 1368425 h 13684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40730" h="1368425">
                <a:moveTo>
                  <a:pt x="0" y="1368170"/>
                </a:moveTo>
                <a:lnTo>
                  <a:pt x="5840476" y="1368170"/>
                </a:lnTo>
                <a:lnTo>
                  <a:pt x="5840476" y="0"/>
                </a:lnTo>
                <a:lnTo>
                  <a:pt x="0" y="0"/>
                </a:lnTo>
                <a:lnTo>
                  <a:pt x="0" y="1368170"/>
                </a:lnTo>
                <a:close/>
              </a:path>
            </a:pathLst>
          </a:custGeom>
          <a:noFill/>
          <a:ln w="9525">
            <a:solidFill>
              <a:srgbClr val="974707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8" name="object 38"/>
          <p:cNvSpPr txBox="1"/>
          <p:nvPr/>
        </p:nvSpPr>
        <p:spPr>
          <a:xfrm>
            <a:off x="3000375" y="3143250"/>
            <a:ext cx="576263" cy="2254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9954" name="object 43"/>
          <p:cNvSpPr>
            <a:spLocks noChangeArrowheads="1"/>
          </p:cNvSpPr>
          <p:nvPr/>
        </p:nvSpPr>
        <p:spPr bwMode="auto">
          <a:xfrm>
            <a:off x="3786188" y="4429125"/>
            <a:ext cx="769937" cy="357188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55" name="object 45"/>
          <p:cNvSpPr>
            <a:spLocks/>
          </p:cNvSpPr>
          <p:nvPr/>
        </p:nvSpPr>
        <p:spPr bwMode="auto">
          <a:xfrm flipV="1">
            <a:off x="500063" y="4500563"/>
            <a:ext cx="5708650" cy="285750"/>
          </a:xfrm>
          <a:custGeom>
            <a:avLst/>
            <a:gdLst>
              <a:gd name="T0" fmla="*/ 0 w 5709285"/>
              <a:gd name="T1" fmla="*/ 0 h 285752"/>
              <a:gd name="T2" fmla="*/ 5650732 w 5709285"/>
              <a:gd name="T3" fmla="*/ 0 h 285752"/>
              <a:gd name="T4" fmla="*/ 0 60000 65536"/>
              <a:gd name="T5" fmla="*/ 0 60000 65536"/>
              <a:gd name="T6" fmla="*/ 0 w 5709285"/>
              <a:gd name="T7" fmla="*/ 0 h 285752"/>
              <a:gd name="T8" fmla="*/ 5709285 w 5709285"/>
              <a:gd name="T9" fmla="*/ 0 h 2857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09285" h="285752">
                <a:moveTo>
                  <a:pt x="0" y="0"/>
                </a:moveTo>
                <a:lnTo>
                  <a:pt x="5708904" y="0"/>
                </a:lnTo>
              </a:path>
            </a:pathLst>
          </a:custGeom>
          <a:noFill/>
          <a:ln w="9144">
            <a:solidFill>
              <a:srgbClr val="858585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56" name="object 51"/>
          <p:cNvSpPr>
            <a:spLocks noChangeArrowheads="1"/>
          </p:cNvSpPr>
          <p:nvPr/>
        </p:nvSpPr>
        <p:spPr bwMode="auto">
          <a:xfrm>
            <a:off x="1357313" y="4000500"/>
            <a:ext cx="120650" cy="122238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57" name="object 52"/>
          <p:cNvSpPr>
            <a:spLocks/>
          </p:cNvSpPr>
          <p:nvPr/>
        </p:nvSpPr>
        <p:spPr bwMode="auto">
          <a:xfrm>
            <a:off x="433388" y="3857625"/>
            <a:ext cx="5989637" cy="1357313"/>
          </a:xfrm>
          <a:custGeom>
            <a:avLst/>
            <a:gdLst>
              <a:gd name="T0" fmla="*/ 0 w 5988685"/>
              <a:gd name="T1" fmla="*/ 1173789 h 1359534"/>
              <a:gd name="T2" fmla="*/ 6076591 w 5988685"/>
              <a:gd name="T3" fmla="*/ 1173789 h 1359534"/>
              <a:gd name="T4" fmla="*/ 6076591 w 5988685"/>
              <a:gd name="T5" fmla="*/ 0 h 1359534"/>
              <a:gd name="T6" fmla="*/ 0 w 5988685"/>
              <a:gd name="T7" fmla="*/ 0 h 1359534"/>
              <a:gd name="T8" fmla="*/ 0 w 5988685"/>
              <a:gd name="T9" fmla="*/ 1173789 h 13595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88685"/>
              <a:gd name="T16" fmla="*/ 0 h 1359534"/>
              <a:gd name="T17" fmla="*/ 5988685 w 5988685"/>
              <a:gd name="T18" fmla="*/ 1359534 h 13595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88685" h="1359534">
                <a:moveTo>
                  <a:pt x="0" y="1359535"/>
                </a:moveTo>
                <a:lnTo>
                  <a:pt x="5988431" y="1359535"/>
                </a:lnTo>
                <a:lnTo>
                  <a:pt x="5988431" y="0"/>
                </a:lnTo>
                <a:lnTo>
                  <a:pt x="0" y="0"/>
                </a:lnTo>
                <a:lnTo>
                  <a:pt x="0" y="1359535"/>
                </a:lnTo>
                <a:close/>
              </a:path>
            </a:pathLst>
          </a:custGeom>
          <a:noFill/>
          <a:ln w="9524">
            <a:solidFill>
              <a:srgbClr val="6F2F9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61" name="object 61"/>
          <p:cNvSpPr txBox="1"/>
          <p:nvPr/>
        </p:nvSpPr>
        <p:spPr>
          <a:xfrm>
            <a:off x="500063" y="1643063"/>
            <a:ext cx="600075" cy="2159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00063" y="4357688"/>
            <a:ext cx="574675" cy="2254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9960" name="object 64"/>
          <p:cNvSpPr txBox="1">
            <a:spLocks noChangeArrowheads="1"/>
          </p:cNvSpPr>
          <p:nvPr/>
        </p:nvSpPr>
        <p:spPr bwMode="auto">
          <a:xfrm>
            <a:off x="1571625" y="3929063"/>
            <a:ext cx="47386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>
              <a:lnSpc>
                <a:spcPts val="195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Учреждения дополнительного образования</a:t>
            </a:r>
          </a:p>
          <a:p>
            <a:pPr marL="12700" algn="r">
              <a:lnSpc>
                <a:spcPts val="1713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1" name="object 13"/>
          <p:cNvSpPr>
            <a:spLocks noChangeArrowheads="1"/>
          </p:cNvSpPr>
          <p:nvPr/>
        </p:nvSpPr>
        <p:spPr bwMode="auto">
          <a:xfrm>
            <a:off x="1619672" y="1700808"/>
            <a:ext cx="785812" cy="42862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62" name="object 18"/>
          <p:cNvSpPr txBox="1">
            <a:spLocks noChangeArrowheads="1"/>
          </p:cNvSpPr>
          <p:nvPr/>
        </p:nvSpPr>
        <p:spPr bwMode="auto">
          <a:xfrm>
            <a:off x="3429000" y="2214563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факт</a:t>
            </a:r>
          </a:p>
        </p:txBody>
      </p:sp>
      <p:sp>
        <p:nvSpPr>
          <p:cNvPr id="39963" name="object 28"/>
          <p:cNvSpPr>
            <a:spLocks noChangeArrowheads="1"/>
          </p:cNvSpPr>
          <p:nvPr/>
        </p:nvSpPr>
        <p:spPr bwMode="auto">
          <a:xfrm>
            <a:off x="4286250" y="3143250"/>
            <a:ext cx="747713" cy="357188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64" name="object 30"/>
          <p:cNvSpPr>
            <a:spLocks/>
          </p:cNvSpPr>
          <p:nvPr/>
        </p:nvSpPr>
        <p:spPr bwMode="auto">
          <a:xfrm>
            <a:off x="3124200" y="3500438"/>
            <a:ext cx="5162550" cy="428625"/>
          </a:xfrm>
          <a:custGeom>
            <a:avLst/>
            <a:gdLst>
              <a:gd name="T0" fmla="*/ 0 w 5561330"/>
              <a:gd name="T1" fmla="*/ 0 h 428628"/>
              <a:gd name="T2" fmla="*/ 7398 w 5561330"/>
              <a:gd name="T3" fmla="*/ 0 h 428628"/>
              <a:gd name="T4" fmla="*/ 0 60000 65536"/>
              <a:gd name="T5" fmla="*/ 0 60000 65536"/>
              <a:gd name="T6" fmla="*/ 0 w 5561330"/>
              <a:gd name="T7" fmla="*/ 0 h 428628"/>
              <a:gd name="T8" fmla="*/ 5561330 w 5561330"/>
              <a:gd name="T9" fmla="*/ 0 h 4286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61330" h="428628">
                <a:moveTo>
                  <a:pt x="0" y="0"/>
                </a:moveTo>
                <a:lnTo>
                  <a:pt x="5561076" y="0"/>
                </a:lnTo>
              </a:path>
            </a:pathLst>
          </a:custGeom>
          <a:noFill/>
          <a:ln w="9144">
            <a:solidFill>
              <a:srgbClr val="858585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65" name="object 18"/>
          <p:cNvSpPr txBox="1">
            <a:spLocks noChangeArrowheads="1"/>
          </p:cNvSpPr>
          <p:nvPr/>
        </p:nvSpPr>
        <p:spPr bwMode="auto">
          <a:xfrm>
            <a:off x="4357688" y="3500438"/>
            <a:ext cx="6429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план</a:t>
            </a:r>
          </a:p>
        </p:txBody>
      </p:sp>
      <p:sp>
        <p:nvSpPr>
          <p:cNvPr id="39966" name="object 18"/>
          <p:cNvSpPr txBox="1">
            <a:spLocks noChangeArrowheads="1"/>
          </p:cNvSpPr>
          <p:nvPr/>
        </p:nvSpPr>
        <p:spPr bwMode="auto">
          <a:xfrm>
            <a:off x="6143625" y="3500438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факт</a:t>
            </a:r>
          </a:p>
        </p:txBody>
      </p:sp>
      <p:sp>
        <p:nvSpPr>
          <p:cNvPr id="81" name="object 16"/>
          <p:cNvSpPr txBox="1"/>
          <p:nvPr/>
        </p:nvSpPr>
        <p:spPr>
          <a:xfrm>
            <a:off x="4286250" y="2928938"/>
            <a:ext cx="2643188" cy="2460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tabLst>
                <a:tab pos="1912620" algn="l"/>
              </a:tabLst>
              <a:defRPr/>
            </a:pPr>
            <a:r>
              <a:rPr lang="ru-RU" sz="1600" b="1" spc="-5" dirty="0" smtClean="0">
                <a:latin typeface="Times New Roman"/>
                <a:cs typeface="Times New Roman"/>
              </a:rPr>
              <a:t>45 725,0                      45 725,0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9968" name="object 43"/>
          <p:cNvSpPr>
            <a:spLocks noChangeArrowheads="1"/>
          </p:cNvSpPr>
          <p:nvPr/>
        </p:nvSpPr>
        <p:spPr bwMode="auto">
          <a:xfrm>
            <a:off x="1928813" y="4429125"/>
            <a:ext cx="769937" cy="357188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4" name="object 16"/>
          <p:cNvSpPr txBox="1"/>
          <p:nvPr/>
        </p:nvSpPr>
        <p:spPr>
          <a:xfrm>
            <a:off x="1928813" y="4214813"/>
            <a:ext cx="2643187" cy="2460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tabLst>
                <a:tab pos="1912620" algn="l"/>
              </a:tabLst>
              <a:defRPr/>
            </a:pPr>
            <a:r>
              <a:rPr lang="ru-RU" sz="1600" b="1" spc="-5" dirty="0" smtClean="0">
                <a:latin typeface="Times New Roman"/>
                <a:cs typeface="Times New Roman"/>
              </a:rPr>
              <a:t>53 113,0                       53 113,0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9970" name="object 18"/>
          <p:cNvSpPr txBox="1">
            <a:spLocks noChangeArrowheads="1"/>
          </p:cNvSpPr>
          <p:nvPr/>
        </p:nvSpPr>
        <p:spPr bwMode="auto">
          <a:xfrm>
            <a:off x="2000250" y="4857750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план</a:t>
            </a:r>
          </a:p>
        </p:txBody>
      </p:sp>
      <p:sp>
        <p:nvSpPr>
          <p:cNvPr id="39971" name="object 18"/>
          <p:cNvSpPr txBox="1">
            <a:spLocks noChangeArrowheads="1"/>
          </p:cNvSpPr>
          <p:nvPr/>
        </p:nvSpPr>
        <p:spPr bwMode="auto">
          <a:xfrm>
            <a:off x="3857625" y="4857750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факт</a:t>
            </a:r>
          </a:p>
        </p:txBody>
      </p:sp>
      <p:sp>
        <p:nvSpPr>
          <p:cNvPr id="39972" name="object 52"/>
          <p:cNvSpPr>
            <a:spLocks/>
          </p:cNvSpPr>
          <p:nvPr/>
        </p:nvSpPr>
        <p:spPr bwMode="auto">
          <a:xfrm>
            <a:off x="2786063" y="5286375"/>
            <a:ext cx="6003925" cy="1438275"/>
          </a:xfrm>
          <a:custGeom>
            <a:avLst/>
            <a:gdLst>
              <a:gd name="T0" fmla="*/ 0 w 5988685"/>
              <a:gd name="T1" fmla="*/ 203699478 h 1359534"/>
              <a:gd name="T2" fmla="*/ 7512021 w 5988685"/>
              <a:gd name="T3" fmla="*/ 203699478 h 1359534"/>
              <a:gd name="T4" fmla="*/ 7512021 w 5988685"/>
              <a:gd name="T5" fmla="*/ 0 h 1359534"/>
              <a:gd name="T6" fmla="*/ 0 w 5988685"/>
              <a:gd name="T7" fmla="*/ 0 h 1359534"/>
              <a:gd name="T8" fmla="*/ 0 w 5988685"/>
              <a:gd name="T9" fmla="*/ 203699478 h 13595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88685"/>
              <a:gd name="T16" fmla="*/ 0 h 1359534"/>
              <a:gd name="T17" fmla="*/ 5988685 w 5988685"/>
              <a:gd name="T18" fmla="*/ 1359534 h 13595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88685" h="1359534">
                <a:moveTo>
                  <a:pt x="0" y="1359535"/>
                </a:moveTo>
                <a:lnTo>
                  <a:pt x="5988431" y="1359535"/>
                </a:lnTo>
                <a:lnTo>
                  <a:pt x="5988431" y="0"/>
                </a:lnTo>
                <a:lnTo>
                  <a:pt x="0" y="0"/>
                </a:lnTo>
                <a:lnTo>
                  <a:pt x="0" y="1359535"/>
                </a:lnTo>
                <a:close/>
              </a:path>
            </a:pathLst>
          </a:custGeom>
          <a:noFill/>
          <a:ln w="9524">
            <a:solidFill>
              <a:srgbClr val="6F2F9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39973" name="object 64"/>
          <p:cNvSpPr txBox="1">
            <a:spLocks noChangeArrowheads="1"/>
          </p:cNvSpPr>
          <p:nvPr/>
        </p:nvSpPr>
        <p:spPr bwMode="auto">
          <a:xfrm>
            <a:off x="4405313" y="5357813"/>
            <a:ext cx="47386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>
              <a:lnSpc>
                <a:spcPts val="195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Учреждения культуры</a:t>
            </a:r>
          </a:p>
          <a:p>
            <a:pPr marL="12700" algn="r">
              <a:lnSpc>
                <a:spcPts val="1713"/>
              </a:lnSpc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object 51"/>
          <p:cNvSpPr>
            <a:spLocks noChangeArrowheads="1"/>
          </p:cNvSpPr>
          <p:nvPr/>
        </p:nvSpPr>
        <p:spPr bwMode="auto">
          <a:xfrm>
            <a:off x="4000496" y="5429264"/>
            <a:ext cx="142876" cy="142876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9977" name="object 45"/>
          <p:cNvSpPr>
            <a:spLocks/>
          </p:cNvSpPr>
          <p:nvPr/>
        </p:nvSpPr>
        <p:spPr bwMode="auto">
          <a:xfrm flipV="1">
            <a:off x="3000375" y="6143625"/>
            <a:ext cx="5708650" cy="285750"/>
          </a:xfrm>
          <a:custGeom>
            <a:avLst/>
            <a:gdLst>
              <a:gd name="T0" fmla="*/ 0 w 5709285"/>
              <a:gd name="T1" fmla="*/ 0 h 285752"/>
              <a:gd name="T2" fmla="*/ 5650732 w 5709285"/>
              <a:gd name="T3" fmla="*/ 0 h 285752"/>
              <a:gd name="T4" fmla="*/ 0 60000 65536"/>
              <a:gd name="T5" fmla="*/ 0 60000 65536"/>
              <a:gd name="T6" fmla="*/ 0 w 5709285"/>
              <a:gd name="T7" fmla="*/ 0 h 285752"/>
              <a:gd name="T8" fmla="*/ 5709285 w 5709285"/>
              <a:gd name="T9" fmla="*/ 0 h 2857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09285" h="285752">
                <a:moveTo>
                  <a:pt x="0" y="0"/>
                </a:moveTo>
                <a:lnTo>
                  <a:pt x="5708904" y="0"/>
                </a:lnTo>
              </a:path>
            </a:pathLst>
          </a:custGeom>
          <a:noFill/>
          <a:ln w="9144">
            <a:solidFill>
              <a:srgbClr val="858585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92" name="object 43"/>
          <p:cNvSpPr>
            <a:spLocks noChangeArrowheads="1"/>
          </p:cNvSpPr>
          <p:nvPr/>
        </p:nvSpPr>
        <p:spPr bwMode="auto">
          <a:xfrm>
            <a:off x="4572000" y="6072206"/>
            <a:ext cx="769937" cy="35719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93" name="object 43"/>
          <p:cNvSpPr>
            <a:spLocks noChangeArrowheads="1"/>
          </p:cNvSpPr>
          <p:nvPr/>
        </p:nvSpPr>
        <p:spPr bwMode="auto">
          <a:xfrm>
            <a:off x="6357950" y="6072206"/>
            <a:ext cx="769937" cy="35719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94" name="object 16"/>
          <p:cNvSpPr txBox="1"/>
          <p:nvPr/>
        </p:nvSpPr>
        <p:spPr>
          <a:xfrm>
            <a:off x="4572000" y="5786438"/>
            <a:ext cx="2643188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tabLst>
                <a:tab pos="1912620" algn="l"/>
              </a:tabLst>
              <a:defRPr/>
            </a:pPr>
            <a:r>
              <a:rPr lang="ru-RU" sz="1600" b="1" spc="-5" dirty="0" smtClean="0">
                <a:latin typeface="Times New Roman"/>
                <a:cs typeface="Times New Roman"/>
              </a:rPr>
              <a:t>42 232,9                      42 426,22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95" name="object 62"/>
          <p:cNvSpPr txBox="1"/>
          <p:nvPr/>
        </p:nvSpPr>
        <p:spPr>
          <a:xfrm>
            <a:off x="2928938" y="6000750"/>
            <a:ext cx="574675" cy="22542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defRPr/>
            </a:pPr>
            <a:r>
              <a:rPr sz="1400" b="1" spc="-30" dirty="0">
                <a:latin typeface="Times New Roman"/>
                <a:cs typeface="Times New Roman"/>
              </a:rPr>
              <a:t>р</a:t>
            </a:r>
            <a:r>
              <a:rPr sz="1400" b="1" spc="-20" dirty="0">
                <a:latin typeface="Times New Roman"/>
                <a:cs typeface="Times New Roman"/>
              </a:rPr>
              <a:t>у</a:t>
            </a:r>
            <a:r>
              <a:rPr sz="1400" b="1" spc="-30" dirty="0">
                <a:latin typeface="Times New Roman"/>
                <a:cs typeface="Times New Roman"/>
              </a:rPr>
              <a:t>б</a:t>
            </a:r>
            <a:r>
              <a:rPr sz="1400" b="1" dirty="0">
                <a:latin typeface="Times New Roman"/>
                <a:cs typeface="Times New Roman"/>
              </a:rPr>
              <a:t>лей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9986" name="object 18"/>
          <p:cNvSpPr txBox="1">
            <a:spLocks noChangeArrowheads="1"/>
          </p:cNvSpPr>
          <p:nvPr/>
        </p:nvSpPr>
        <p:spPr bwMode="auto">
          <a:xfrm>
            <a:off x="4643438" y="6500813"/>
            <a:ext cx="6429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план</a:t>
            </a:r>
          </a:p>
        </p:txBody>
      </p:sp>
      <p:sp>
        <p:nvSpPr>
          <p:cNvPr id="39987" name="object 18"/>
          <p:cNvSpPr txBox="1">
            <a:spLocks noChangeArrowheads="1"/>
          </p:cNvSpPr>
          <p:nvPr/>
        </p:nvSpPr>
        <p:spPr bwMode="auto">
          <a:xfrm>
            <a:off x="6429375" y="6500813"/>
            <a:ext cx="6429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/>
            <a:r>
              <a:rPr lang="ru-RU" sz="1400">
                <a:latin typeface="Times New Roman" pitchFamily="18" charset="0"/>
                <a:cs typeface="Times New Roman" pitchFamily="18" charset="0"/>
              </a:rPr>
              <a:t>   факт</a:t>
            </a:r>
          </a:p>
        </p:txBody>
      </p:sp>
      <p:pic>
        <p:nvPicPr>
          <p:cNvPr id="46" name="Picture 5" descr="Герб-3вариант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1043607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Овал 19"/>
          <p:cNvSpPr/>
          <p:nvPr/>
        </p:nvSpPr>
        <p:spPr>
          <a:xfrm>
            <a:off x="179512" y="4409728"/>
            <a:ext cx="3024336" cy="2448272"/>
          </a:xfrm>
          <a:prstGeom prst="ellipse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188641"/>
            <a:ext cx="1080119" cy="129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3203848" y="3356992"/>
            <a:ext cx="2592288" cy="1080120"/>
          </a:xfrm>
          <a:prstGeom prst="ellips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170,8 млн.рублей</a:t>
            </a:r>
          </a:p>
        </p:txBody>
      </p:sp>
      <p:sp>
        <p:nvSpPr>
          <p:cNvPr id="8" name="Стрелка вниз 7"/>
          <p:cNvSpPr/>
          <p:nvPr/>
        </p:nvSpPr>
        <p:spPr>
          <a:xfrm rot="7355162">
            <a:off x="5532488" y="4090010"/>
            <a:ext cx="484632" cy="1120765"/>
          </a:xfrm>
          <a:prstGeom prst="downArrow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4268202">
            <a:off x="3185728" y="4174786"/>
            <a:ext cx="484303" cy="1075475"/>
          </a:xfrm>
          <a:prstGeom prst="downArrow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2664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Произведены выплаты пенсий муниципальным 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служащим за счет средств районного бюджета 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868144" y="1412776"/>
            <a:ext cx="3275856" cy="2736304"/>
          </a:xfrm>
          <a:prstGeom prst="ellipse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0" y="1412776"/>
            <a:ext cx="3419872" cy="2664296"/>
          </a:xfrm>
          <a:prstGeom prst="ellipse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940152" y="4293096"/>
            <a:ext cx="3203848" cy="2564904"/>
          </a:xfrm>
          <a:prstGeom prst="ellipse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1484784"/>
            <a:ext cx="316835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счет субвенций из бюджета автономного округа компенсация части родительской платы за содержание детей в  муниципальных образовательных учреждениях, реализующих основную общеобразовательную программу дошкольного образования, обеспечение предоставления жилых помещений детям-сиротам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75648" y="1844824"/>
            <a:ext cx="31683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За счет субвенций из бюджета автономного округа осуществлялась ежемесячная выплата денежных средств на содержание ребенка в семье усыновителя/</a:t>
            </a:r>
            <a:r>
              <a:rPr lang="ru-RU" sz="1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удочерителя</a:t>
            </a: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, опекуна/попечителя, приемного родителя;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Ежемесячная выплата вознаграждения приемным родителям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75648" y="4869160"/>
            <a:ext cx="3168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рамках  реализации муниципальной программы «Обеспечение доступным и комфортным жильем жителей Кондинского района на 2017-2020 годы»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1490" name="Picture 2" descr="X:\ОТДЕЛ БЮДЖЕТНОГО ПЛАНИРОВАНИЯ\Бюджет 2018\ДУМА\Исполнение\Исполнение за 2017 год\Картинки к слайдам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268760"/>
            <a:ext cx="2018822" cy="151216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066130"/>
          </a:xfr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effectLst/>
        </p:spPr>
        <p:txBody>
          <a:bodyPr>
            <a:normAutofit/>
          </a:bodyPr>
          <a:lstStyle/>
          <a:p>
            <a:pPr algn="ctr"/>
            <a:r>
              <a:rPr lang="ru-RU" sz="25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 на социальную политику в 2017 году</a:t>
            </a:r>
            <a:endParaRPr lang="ru-RU" sz="2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rot="3770280">
            <a:off x="5051589" y="2534215"/>
            <a:ext cx="507930" cy="1064609"/>
          </a:xfrm>
          <a:prstGeom prst="downArrow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8366895">
            <a:off x="3571560" y="2559792"/>
            <a:ext cx="484632" cy="978408"/>
          </a:xfrm>
          <a:prstGeom prst="downArrow">
            <a:avLst/>
          </a:prstGeom>
          <a:gradFill flip="none" rotWithShape="1">
            <a:gsLst>
              <a:gs pos="0">
                <a:srgbClr val="55CB55">
                  <a:tint val="66000"/>
                  <a:satMod val="160000"/>
                </a:srgbClr>
              </a:gs>
              <a:gs pos="50000">
                <a:srgbClr val="55CB55">
                  <a:tint val="44500"/>
                  <a:satMod val="160000"/>
                </a:srgbClr>
              </a:gs>
              <a:gs pos="100000">
                <a:srgbClr val="55CB55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1491" name="Picture 3" descr="X:\ОТДЕЛ БЮДЖЕТНОГО ПЛАНИРОВАНИЯ\Бюджет 2018\ДУМА\Исполнение\Исполнение за 2017 год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5013176"/>
            <a:ext cx="1973580" cy="1478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4" y="2348880"/>
          <a:ext cx="3816424" cy="288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</a:tblGrid>
              <a:tr h="2880320">
                <a:tc>
                  <a:txBody>
                    <a:bodyPr/>
                    <a:lstStyle/>
                    <a:p>
                      <a:pPr algn="ctr" eaLnBrk="0" hangingPunct="0"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Реализация программ:</a:t>
                      </a:r>
                    </a:p>
                    <a:p>
                      <a:pPr algn="ctr"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«Развитие жилищно-коммунального комплекса и повышение энергетической эффективности в Кондинском районе на 2017-2020 годы», «Обеспечение доступным и комфортным жильем жителей Кондинского района на 2017-2020 годы»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07288" cy="1228998"/>
          </a:xfr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жилищно-коммунальное хозяйство </a:t>
            </a:r>
            <a:b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  20</a:t>
            </a:r>
            <a:r>
              <a:rPr lang="en-US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7 году  </a:t>
            </a:r>
            <a:b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составили - 486 ,9 млн. рублей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одержимое 5"/>
          <p:cNvGraphicFramePr>
            <a:graphicFrameLocks/>
          </p:cNvGraphicFramePr>
          <p:nvPr/>
        </p:nvGraphicFramePr>
        <p:xfrm>
          <a:off x="4932040" y="1700808"/>
          <a:ext cx="3744416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</a:tblGrid>
              <a:tr h="4680520">
                <a:tc>
                  <a:txBody>
                    <a:bodyPr/>
                    <a:lstStyle/>
                    <a:p>
                      <a:pPr algn="ctr" eaLnBrk="0" hangingPunct="0"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Проведены мероприятия в рамках принятых программ:</a:t>
                      </a:r>
                    </a:p>
                    <a:p>
                      <a:pPr algn="just" eaLnBrk="0" hangingPunct="0"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just" eaLnBrk="0" hangingPunct="0"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подготовка тепло-,  </a:t>
                      </a:r>
                      <a:r>
                        <a:rPr kumimoji="0" lang="ru-RU" sz="16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водо</a:t>
                      </a: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сетей к осенне-зимнему периоду – 26,1 млн. рублей,</a:t>
                      </a:r>
                    </a:p>
                    <a:p>
                      <a:pPr algn="just" eaLnBrk="0" hangingPunct="0">
                        <a:buFontTx/>
                        <a:buChar char="-"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возмещение недополученных доходов по газоснабжению и электроснабжению – 80,4 млн. рублей,</a:t>
                      </a:r>
                    </a:p>
                    <a:p>
                      <a:pPr algn="just" eaLnBrk="0" hangingPunct="0">
                        <a:buFontTx/>
                        <a:buChar char="-"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возмещение недополученных доходов  по теплоснабжению, водоснабжению и водоотведению- 43,1 млн. рублей, </a:t>
                      </a:r>
                    </a:p>
                    <a:p>
                      <a:pPr algn="just" eaLnBrk="0" hangingPunct="0">
                        <a:buFontTx/>
                        <a:buChar char="-"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резерва материальных запасов (нефть, уголь) МО Кондинский район – 106,9 млн. рублей.</a:t>
                      </a:r>
                    </a:p>
                    <a:p>
                      <a:pPr algn="just" eaLnBrk="0" hangingPunct="0">
                        <a:buFontTx/>
                        <a:buChar char="-"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улучшение жилищных условий граждан –  264,5 млн. рублей.</a:t>
                      </a:r>
                      <a:endParaRPr kumimoji="0" lang="ru-RU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35516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В рамках данного раздела осуществлялось финансирование работ по обустройству объекта: «Парк Победы, детский городок и спортивная площадка» в </a:t>
            </a:r>
            <a:r>
              <a:rPr lang="ru-RU" sz="1800" dirty="0" err="1" smtClean="0">
                <a:effectLst/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. Междуреченский в сумме  - 23 374, 4 тыс.рублей</a:t>
            </a:r>
            <a:endParaRPr lang="ru-RU" sz="1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Y:\Общая\Комитет по финансам\Серова Ольга\фото для комфина\01.11 открытие парка победы\IMG_03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98209">
            <a:off x="5436743" y="4373254"/>
            <a:ext cx="3168352" cy="2176893"/>
          </a:xfrm>
          <a:prstGeom prst="rect">
            <a:avLst/>
          </a:prstGeom>
          <a:noFill/>
        </p:spPr>
      </p:pic>
      <p:pic>
        <p:nvPicPr>
          <p:cNvPr id="1027" name="Picture 3" descr="Y:\Общая\Комитет по финансам\Серова Ольга\фото для комфина\01.11 открытие парка победы\IMG_0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67561">
            <a:off x="5756455" y="1720883"/>
            <a:ext cx="3189054" cy="2126036"/>
          </a:xfrm>
          <a:prstGeom prst="rect">
            <a:avLst/>
          </a:prstGeom>
          <a:noFill/>
        </p:spPr>
      </p:pic>
      <p:pic>
        <p:nvPicPr>
          <p:cNvPr id="1029" name="Picture 5" descr="Y:\Общая\Комитет по финансам\Серова Ольга\кап.ремонт 2017-2018\16.08.2017 (Торжественное открытие ДГ)\SAM_56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51655">
            <a:off x="609437" y="4582564"/>
            <a:ext cx="3148338" cy="2038347"/>
          </a:xfrm>
          <a:prstGeom prst="rect">
            <a:avLst/>
          </a:prstGeom>
          <a:noFill/>
        </p:spPr>
      </p:pic>
      <p:pic>
        <p:nvPicPr>
          <p:cNvPr id="1030" name="Picture 6" descr="Y:\Общая\Комитет по финансам\Серова Ольга\кап.ремонт 2017-2018\16.08.2017 (Торжественное открытие ДГ)\SAM_56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102810">
            <a:off x="243796" y="1775076"/>
            <a:ext cx="3182843" cy="2121895"/>
          </a:xfrm>
          <a:prstGeom prst="rect">
            <a:avLst/>
          </a:prstGeom>
          <a:noFill/>
        </p:spPr>
      </p:pic>
      <p:pic>
        <p:nvPicPr>
          <p:cNvPr id="13" name="Содержимое 12" descr="Человечки 11.pn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3635896" y="2852936"/>
            <a:ext cx="1793662" cy="2094788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43608" y="3429000"/>
          <a:ext cx="4104456" cy="309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</a:tblGrid>
              <a:tr h="30963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 период 2017 года в рамках мероприятий подготовки к 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осенне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зимнему периоду  производился капитальный ремонт  с заменой ветхих тепло-, 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водо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сетей поселений Кондинского района. Общая протяженность которых составила:</a:t>
                      </a:r>
                    </a:p>
                    <a:p>
                      <a:pPr algn="just"/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тепло сети – 1 030,0 метров, </a:t>
                      </a:r>
                    </a:p>
                    <a:p>
                      <a:pPr algn="just"/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водо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сети – 2 599,0 метров.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 descr="Y:\Общая\Комитет по финансам\Серова Ольга\кап.ремонт 2017-2018\IMG_20170808_191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3501008"/>
            <a:ext cx="3456384" cy="3024335"/>
          </a:xfrm>
          <a:prstGeom prst="rect">
            <a:avLst/>
          </a:prstGeom>
          <a:noFill/>
        </p:spPr>
      </p:pic>
      <p:pic>
        <p:nvPicPr>
          <p:cNvPr id="2051" name="Picture 3" descr="Y:\Общая\Комитет по финансам\Серова Ольга\кап.ремонт 2017-2018\P1070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6632"/>
            <a:ext cx="4128459" cy="2880320"/>
          </a:xfrm>
          <a:prstGeom prst="rect">
            <a:avLst/>
          </a:prstGeom>
          <a:noFill/>
        </p:spPr>
      </p:pic>
      <p:pic>
        <p:nvPicPr>
          <p:cNvPr id="7" name="Picture 5" descr="Герб-3вариа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02" name="Picture 2" descr="X:\ОТДЕЛ БЮДЖЕТНОГО ПЛАНИРОВАНИЯ\Бюджет 2018\ДУМА\Исполнение\Исполнение за 2017 год\Человечки 1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60648"/>
            <a:ext cx="2596028" cy="2769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 rot="10800000" flipV="1">
            <a:off x="468313" y="1052513"/>
            <a:ext cx="4319587" cy="2232025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2017 год введено 17,2 тыс.кв.м. жилья, снесено общей площади жилых помещений всего 2,4 тыс.кв.м., в том числе снесено 0,2 тыс. кв.м. жилых помещений признанных аварийными.</a:t>
            </a:r>
          </a:p>
        </p:txBody>
      </p:sp>
      <p:pic>
        <p:nvPicPr>
          <p:cNvPr id="6" name="Picture 3" descr="Y:\Общая\Комитет по финансам\Проломова\Фото свете\IMG_99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1125538"/>
            <a:ext cx="4079875" cy="2447925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403648" y="188641"/>
            <a:ext cx="7345065" cy="71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«Обеспечение доступным и комфортным жильем жителей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Кондинского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района на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2017-2020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годы 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257,8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млн.рублей</a:t>
            </a:r>
            <a:r>
              <a:rPr lang="ru-RU" sz="2000" dirty="0">
                <a:solidFill>
                  <a:prstClr val="black"/>
                </a:solidFill>
              </a:rPr>
              <a:t> </a:t>
            </a:r>
            <a:endParaRPr lang="ru-RU" sz="800" kern="0" dirty="0">
              <a:solidFill>
                <a:srgbClr val="464646"/>
              </a:solidFill>
            </a:endParaRPr>
          </a:p>
        </p:txBody>
      </p:sp>
      <p:pic>
        <p:nvPicPr>
          <p:cNvPr id="8" name="Рисунок 6" descr="IMG_995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357563"/>
            <a:ext cx="41275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 rot="10800000" flipV="1">
            <a:off x="4643437" y="3644900"/>
            <a:ext cx="4249043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just">
              <a:defRPr/>
            </a:pPr>
            <a:r>
              <a:rPr lang="ru-RU" sz="1600" kern="0" dirty="0">
                <a:solidFill>
                  <a:srgbClr val="464646"/>
                </a:solidFill>
              </a:rPr>
              <a:t/>
            </a:r>
            <a:br>
              <a:rPr lang="ru-RU" sz="1600" kern="0" dirty="0">
                <a:solidFill>
                  <a:srgbClr val="464646"/>
                </a:solidFill>
              </a:rPr>
            </a:br>
            <a:r>
              <a:rPr lang="ru-RU" sz="15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Приобретено 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91 жилое помещение,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</a:p>
          <a:p>
            <a:pPr algn="just">
              <a:defRPr/>
            </a:pP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квартир для предоставления по договорам специализированного жилого фонда  для детей-сирот и детей, оставшихся без попечения родителей, лиц из числа детей – сирот и детей, оставшихся без попечения родителей;</a:t>
            </a:r>
          </a:p>
          <a:p>
            <a:pPr algn="just">
              <a:defRPr/>
            </a:pP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77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жилых помещений  для предоставления по договору социального найма, переселение граждан из жилых помещений признанных </a:t>
            </a: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непригодными, аварийными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проживания, формирование специализированного жилого фонда.</a:t>
            </a:r>
            <a:r>
              <a:rPr lang="ru-RU" sz="1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516232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30824"/>
                <a:gridCol w="1440160"/>
                <a:gridCol w="1368152"/>
                <a:gridCol w="1090464"/>
              </a:tblGrid>
              <a:tr h="500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Источник </a:t>
                      </a:r>
                      <a:r>
                        <a:rPr lang="ru-RU" sz="1400" dirty="0" smtClean="0"/>
                        <a:t>формирования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/>
                        <a:t>(с учетом средств полученных поселениями из бюджета района и переданных на исполнение полномочий в район)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2017 год (план)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2017 год (факт)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% исполнения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3189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Акцизы на нефтепродукты,  тыс.рублей 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0,0 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Arial" pitchFamily="34" charset="0"/>
                          <a:cs typeface="Arial" pitchFamily="34" charset="0"/>
                        </a:rPr>
                        <a:t>0,0 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9159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Субсидии на реализацию государственной программы «Развитие транспортной системы Ханты-Мансийского автономного округа – </a:t>
                      </a:r>
                      <a:r>
                        <a:rPr lang="ru-RU" sz="1600" dirty="0" err="1">
                          <a:latin typeface="Arial" pitchFamily="34" charset="0"/>
                          <a:cs typeface="Arial" pitchFamily="34" charset="0"/>
                        </a:rPr>
                        <a:t>Югры</a:t>
                      </a: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», тыс.рублей 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120 011,8 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106 08,7 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Arial" pitchFamily="34" charset="0"/>
                          <a:cs typeface="Arial" pitchFamily="34" charset="0"/>
                        </a:rPr>
                        <a:t>88,9%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9159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Иные источники предусмотренные действующим законодательством РФ (в том числе: на исполнение переданных полномочий)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53 869,3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36 931,1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Arial" pitchFamily="34" charset="0"/>
                          <a:cs typeface="Arial" pitchFamily="34" charset="0"/>
                        </a:rPr>
                        <a:t>68,6%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7580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Arial" pitchFamily="34" charset="0"/>
                          <a:cs typeface="Arial" pitchFamily="34" charset="0"/>
                        </a:rPr>
                        <a:t>Остатки Дорожного фонда за 2016 год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19 260,1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3 709,4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cs typeface="Arial" pitchFamily="34" charset="0"/>
                        </a:rPr>
                        <a:t>23,2%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5333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cs typeface="Arial" pitchFamily="34" charset="0"/>
                        </a:rPr>
                        <a:t>193 141,2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cs typeface="Arial" pitchFamily="34" charset="0"/>
                        </a:rPr>
                        <a:t>149 658,6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itchFamily="34" charset="0"/>
                          <a:cs typeface="Arial" pitchFamily="34" charset="0"/>
                        </a:rPr>
                        <a:t>77,5%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Garamond" pitchFamily="18" charset="0"/>
              </a:rPr>
              <a:t>Источники формирования Дорожного фонда </a:t>
            </a:r>
            <a:b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Garamond" pitchFamily="18" charset="0"/>
              </a:rPr>
            </a:b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Garamond" pitchFamily="18" charset="0"/>
              </a:rPr>
              <a:t>в 2017 году (тыс. рублей)</a:t>
            </a:r>
            <a:endParaRPr lang="ru-RU" sz="2200" dirty="0">
              <a:solidFill>
                <a:schemeClr val="bg2">
                  <a:lumMod val="10000"/>
                </a:schemeClr>
              </a:solidFill>
              <a:latin typeface="Garamond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4" y="1556792"/>
          <a:ext cx="8280920" cy="437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3995"/>
                <a:gridCol w="1812629"/>
                <a:gridCol w="1656184"/>
                <a:gridCol w="10081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Направление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на 2017 год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Исполнение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% исполнения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Строительство подъездной дороги к деревне Сотник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121 918,6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108 615,5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89,1%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Расходы на ремонт автомобильной дороги</a:t>
                      </a:r>
                      <a:r>
                        <a:rPr kumimoji="0" lang="ru-RU" sz="16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</a:t>
                      </a:r>
                      <a:r>
                        <a:rPr kumimoji="0" lang="ru-RU" sz="16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пгт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</a:t>
                      </a:r>
                      <a:r>
                        <a:rPr kumimoji="0" lang="ru-RU" sz="16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Куминский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ул. Гагарина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17 369,5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4 173,3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24%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Ремонт дорог в </a:t>
                      </a:r>
                      <a:r>
                        <a:rPr kumimoji="0" lang="ru-RU" sz="16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пгт</a:t>
                      </a: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Междуреченский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8 826,7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8 812,4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99,8%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Ремонт дороги с.п. Леуши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3 359,8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3 359,8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Ремонт дороги с.п. Половинка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914,3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Исполнение переданных полномочий г.п. Междуреченский в сфере дорожной деятельности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24 730,0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20 987,9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84,9%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177 118,9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145 948,9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82,8%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latin typeface="Garamond" pitchFamily="18" charset="0"/>
              </a:rPr>
              <a:t>Направление расходования средств </a:t>
            </a:r>
            <a:br>
              <a:rPr lang="ru-RU" sz="2200" dirty="0" smtClean="0">
                <a:latin typeface="Garamond" pitchFamily="18" charset="0"/>
              </a:rPr>
            </a:br>
            <a:r>
              <a:rPr lang="ru-RU" sz="2200" dirty="0" smtClean="0">
                <a:latin typeface="Garamond" pitchFamily="18" charset="0"/>
              </a:rPr>
              <a:t>Дорожного фонда 2017 года</a:t>
            </a:r>
            <a:endParaRPr lang="ru-RU" sz="2200" dirty="0">
              <a:latin typeface="Garamond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234475"/>
          </a:xfrm>
        </p:spPr>
        <p:txBody>
          <a:bodyPr>
            <a:normAutofit fontScale="85000" lnSpcReduction="20000"/>
          </a:bodyPr>
          <a:lstStyle/>
          <a:p>
            <a:pPr algn="just">
              <a:buClr>
                <a:srgbClr val="6699FF"/>
              </a:buClr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обеспечение устойчивой сбалансированной бюджетной системы района;</a:t>
            </a:r>
          </a:p>
          <a:p>
            <a:pPr algn="just">
              <a:buClr>
                <a:srgbClr val="6699FF"/>
              </a:buClr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повышение эффективности мер, направленных на увеличение и укрепление доходной базы района; </a:t>
            </a:r>
          </a:p>
          <a:p>
            <a:pPr algn="just">
              <a:buClr>
                <a:srgbClr val="6699FF"/>
              </a:buClr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повышение эффективности бюджетных расходов с четким разграничением их приоритетности и оптимизации;</a:t>
            </a:r>
          </a:p>
          <a:p>
            <a:pPr algn="just">
              <a:buClr>
                <a:srgbClr val="6699FF"/>
              </a:buClr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повышение эффективности реализации муниципальных программ и расширение их использования в бюджетном планировании;</a:t>
            </a:r>
          </a:p>
          <a:p>
            <a:pPr algn="just">
              <a:buClr>
                <a:srgbClr val="6699FF"/>
              </a:buClr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создание условий и повышение качества оказания муниципальных услуг и расширение их использования в бюджетном планировании.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3541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9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9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9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ЦЕЛИ И ЗАДАЧИ, ЗАЯВЛЕННЫЕ ПРИ ФОРМИРОВАНИИ ПРОЕКТА БЮДЖЕТА НА 2017 ГОД</a:t>
            </a: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4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1484784"/>
            <a:ext cx="4608512" cy="1800200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Подпрограмма «Автомобильный, воздушный и водный транспорт» Предоставлялись субсидии предприятию  АО «</a:t>
            </a:r>
            <a:r>
              <a:rPr lang="ru-RU" sz="1400" dirty="0" err="1" smtClean="0">
                <a:solidFill>
                  <a:schemeClr val="accent6">
                    <a:lumMod val="50000"/>
                  </a:schemeClr>
                </a:solidFill>
              </a:rPr>
              <a:t>ЮТэйр-Вертолетные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услуги», АО «Кондаавиа» в сумме 30,9 млн.рублей, было выполнено 119 рейсов. АО «</a:t>
            </a:r>
            <a:r>
              <a:rPr lang="ru-RU" sz="1400" dirty="0" err="1" smtClean="0">
                <a:solidFill>
                  <a:schemeClr val="accent6">
                    <a:lumMod val="50000"/>
                  </a:schemeClr>
                </a:solidFill>
              </a:rPr>
              <a:t>Северречфлот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» в сумме 26,1 млн.рублей, выполнено  за 2017 год 1088 рейсов. </a:t>
            </a:r>
            <a:r>
              <a:rPr lang="ru-RU" sz="800" dirty="0" smtClean="0"/>
              <a:t/>
            </a:r>
            <a:br>
              <a:rPr lang="ru-RU" sz="800" dirty="0" smtClean="0"/>
            </a:br>
            <a:endParaRPr lang="ru-RU" sz="800" dirty="0" smtClean="0"/>
          </a:p>
        </p:txBody>
      </p:sp>
      <p:pic>
        <p:nvPicPr>
          <p:cNvPr id="6" name="Picture 2" descr="Y:\Общая\Комитет по финансам\Проломова\Фото дороги, транспорт\Вертолет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3429000"/>
            <a:ext cx="4105275" cy="3168650"/>
          </a:xfrm>
          <a:noFill/>
          <a:effectLst>
            <a:outerShdw blurRad="431800" dir="6240000" algn="ctr" rotWithShape="0">
              <a:srgbClr val="000000">
                <a:alpha val="85000"/>
              </a:srgbClr>
            </a:outerShdw>
          </a:effectLst>
        </p:spPr>
      </p:pic>
      <p:pic>
        <p:nvPicPr>
          <p:cNvPr id="7" name="Picture 3" descr="Y:\Общая\Комитет по финансам\Проломова\Фото дороги, транспорт\Зар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125538"/>
            <a:ext cx="38163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06400" dist="63500" dir="9000000" algn="ctr" rotWithShape="0">
              <a:srgbClr val="000000">
                <a:alpha val="89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5148263" y="3429000"/>
            <a:ext cx="35274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ru-RU" sz="1400" kern="0" dirty="0">
                <a:solidFill>
                  <a:srgbClr val="7D3C4A">
                    <a:lumMod val="50000"/>
                  </a:srgbClr>
                </a:solidFill>
              </a:rPr>
              <a:t>Предоставляются субсидии предприятиям, оказывающим транспортные услуги </a:t>
            </a:r>
            <a:r>
              <a:rPr lang="ru-RU" sz="1400" kern="0" dirty="0" smtClean="0">
                <a:solidFill>
                  <a:srgbClr val="7D3C4A">
                    <a:lumMod val="50000"/>
                  </a:srgbClr>
                </a:solidFill>
              </a:rPr>
              <a:t>ООО </a:t>
            </a:r>
            <a:r>
              <a:rPr lang="ru-RU" sz="1400" kern="0" dirty="0">
                <a:solidFill>
                  <a:srgbClr val="7D3C4A">
                    <a:lumMod val="50000"/>
                  </a:srgbClr>
                </a:solidFill>
              </a:rPr>
              <a:t>«</a:t>
            </a:r>
            <a:r>
              <a:rPr lang="ru-RU" sz="1400" kern="0" dirty="0" err="1">
                <a:solidFill>
                  <a:srgbClr val="7D3C4A">
                    <a:lumMod val="50000"/>
                  </a:srgbClr>
                </a:solidFill>
              </a:rPr>
              <a:t>Автоконд</a:t>
            </a:r>
            <a:r>
              <a:rPr lang="ru-RU" sz="1400" kern="0" dirty="0">
                <a:solidFill>
                  <a:srgbClr val="7D3C4A">
                    <a:lumMod val="50000"/>
                  </a:srgbClr>
                </a:solidFill>
              </a:rPr>
              <a:t>»  в сумме </a:t>
            </a:r>
            <a:r>
              <a:rPr lang="ru-RU" sz="1400" kern="0" dirty="0" smtClean="0">
                <a:solidFill>
                  <a:srgbClr val="7D3C4A">
                    <a:lumMod val="50000"/>
                  </a:srgbClr>
                </a:solidFill>
              </a:rPr>
              <a:t>11,4  </a:t>
            </a:r>
            <a:r>
              <a:rPr lang="ru-RU" sz="1400" kern="0" dirty="0">
                <a:solidFill>
                  <a:srgbClr val="7D3C4A">
                    <a:lumMod val="50000"/>
                  </a:srgbClr>
                </a:solidFill>
              </a:rPr>
              <a:t>млн. рублей было выполнено </a:t>
            </a:r>
            <a:r>
              <a:rPr lang="ru-RU" sz="1400" kern="0" dirty="0" smtClean="0">
                <a:solidFill>
                  <a:schemeClr val="accent6">
                    <a:lumMod val="50000"/>
                  </a:schemeClr>
                </a:solidFill>
              </a:rPr>
              <a:t>5 492 рейса</a:t>
            </a:r>
            <a:r>
              <a:rPr lang="ru-RU" sz="800" kern="0" dirty="0">
                <a:solidFill>
                  <a:srgbClr val="464646"/>
                </a:solidFill>
              </a:rPr>
              <a:t/>
            </a:r>
            <a:br>
              <a:rPr lang="ru-RU" sz="800" kern="0" dirty="0">
                <a:solidFill>
                  <a:srgbClr val="464646"/>
                </a:solidFill>
              </a:rPr>
            </a:br>
            <a:endParaRPr lang="ru-RU" sz="800" kern="0" dirty="0">
              <a:solidFill>
                <a:srgbClr val="464646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403648" y="188913"/>
            <a:ext cx="7345065" cy="79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Субсидии предприятиям, оказывающим транспортные услуги за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2017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год 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81,9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млн.рублей</a:t>
            </a:r>
            <a:r>
              <a:rPr lang="ru-RU" sz="2000" dirty="0">
                <a:solidFill>
                  <a:prstClr val="black"/>
                </a:solidFill>
              </a:rPr>
              <a:t> </a:t>
            </a:r>
            <a:endParaRPr lang="ru-RU" sz="800" kern="0" dirty="0">
              <a:solidFill>
                <a:srgbClr val="464646"/>
              </a:solidFill>
            </a:endParaRPr>
          </a:p>
        </p:txBody>
      </p:sp>
      <p:pic>
        <p:nvPicPr>
          <p:cNvPr id="12" name="Рисунок 11" descr="195016943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4779640"/>
            <a:ext cx="2078360" cy="207836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Дары земли Кондинской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3356992"/>
            <a:ext cx="3996444" cy="2664296"/>
          </a:xfrm>
          <a:prstGeom prst="rect">
            <a:avLst/>
          </a:prstGeom>
        </p:spPr>
      </p:pic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4537075" cy="1800225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Подпрограмма «Развитие системы заготовки и переработки дикоросов» в сумме 5,3 млн. рублей. </a:t>
            </a:r>
            <a:b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Заготовлено 63 тонн дикоросов </a:t>
            </a:r>
            <a:b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(ягоды, орехи, грибы).</a:t>
            </a:r>
            <a:endParaRPr lang="ru-RU" sz="1800" dirty="0" smtClean="0">
              <a:solidFill>
                <a:srgbClr val="002060"/>
              </a:solidFill>
              <a:effectLst/>
            </a:endParaRPr>
          </a:p>
        </p:txBody>
      </p:sp>
      <p:pic>
        <p:nvPicPr>
          <p:cNvPr id="6" name="Picture 2" descr="Y:\Общая\Комитет по финансам\Проломова\фотографии пром\43 регион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27584" y="3429000"/>
            <a:ext cx="3887788" cy="2855912"/>
          </a:xfrm>
          <a:noFill/>
        </p:spPr>
      </p:pic>
      <p:pic>
        <p:nvPicPr>
          <p:cNvPr id="8" name="Picture 4" descr="Y:\Общая\Комитет по финансам\Проломова\фотографии пром\47 реги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1052513"/>
            <a:ext cx="36004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403648" y="188913"/>
            <a:ext cx="7345065" cy="79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Расходы на развитие Агропромышленного комплекса </a:t>
            </a:r>
          </a:p>
          <a:p>
            <a:pPr algn="ctr" eaLnBrk="0" hangingPunct="0">
              <a:defRPr/>
            </a:pP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2017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году  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57,6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млн.рублей </a:t>
            </a:r>
          </a:p>
        </p:txBody>
      </p:sp>
      <p:pic>
        <p:nvPicPr>
          <p:cNvPr id="12" name="Рисунок 11" descr="automneimages-automne-49825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24328" y="332656"/>
            <a:ext cx="1619672" cy="1753367"/>
          </a:xfrm>
          <a:prstGeom prst="rect">
            <a:avLst/>
          </a:prstGeom>
        </p:spPr>
      </p:pic>
      <p:pic>
        <p:nvPicPr>
          <p:cNvPr id="13" name="Рисунок 12" descr="0_ac645_6409047a_L.jp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" y="5157192"/>
            <a:ext cx="1937139" cy="1700808"/>
          </a:xfrm>
          <a:prstGeom prst="rect">
            <a:avLst/>
          </a:prstGeom>
        </p:spPr>
      </p:pic>
      <p:pic>
        <p:nvPicPr>
          <p:cNvPr id="15" name="Рисунок 14" descr="2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07904" y="2276872"/>
            <a:ext cx="2196826" cy="2196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  <a:alpha val="45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1"/>
            <a:ext cx="792087" cy="115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s12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5301208"/>
            <a:ext cx="1692165" cy="1556792"/>
          </a:xfrm>
          <a:prstGeom prst="rect">
            <a:avLst/>
          </a:prstGeom>
        </p:spPr>
      </p:pic>
      <p:pic>
        <p:nvPicPr>
          <p:cNvPr id="12" name="Рисунок 11" descr="1-7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4581128"/>
            <a:ext cx="3024336" cy="2015909"/>
          </a:xfrm>
          <a:prstGeom prst="rect">
            <a:avLst/>
          </a:prstGeom>
        </p:spPr>
      </p:pic>
      <p:pic>
        <p:nvPicPr>
          <p:cNvPr id="6" name="Picture 3" descr="Y:\Общая\Комитет по финансам\Проломова\фотографии пром\P10103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940152" y="1988840"/>
            <a:ext cx="2952328" cy="2214246"/>
          </a:xfrm>
          <a:prstGeom prst="rect">
            <a:avLst/>
          </a:prstGeom>
          <a:noFill/>
        </p:spPr>
      </p:pic>
      <p:pic>
        <p:nvPicPr>
          <p:cNvPr id="17" name="Рисунок 16" descr="логотип района эскиз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6256" y="188640"/>
            <a:ext cx="1728192" cy="1728192"/>
          </a:xfrm>
          <a:prstGeom prst="rect">
            <a:avLst/>
          </a:prstGeom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467544" y="4077072"/>
            <a:ext cx="5472608" cy="18002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just">
              <a:spcBef>
                <a:spcPct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Поголовье скота и птицы составляет 2656 голов.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Кроме того, 367 получателям выплачена субсидия на содержание в личных подсобных хозяйствах маточного поголовья животных в количестве 1343 голов.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solidFill>
                <a:srgbClr val="46464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67544" y="1628800"/>
            <a:ext cx="5400600" cy="2448272"/>
          </a:xfrm>
          <a:prstGeom prst="rect">
            <a:avLst/>
          </a:prstGeom>
        </p:spPr>
        <p:txBody>
          <a:bodyPr vert="horz" rtlCol="0"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spcBef>
                <a:spcPct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целях развития социально-значимых отраслей животноводства за 2017 год осуществлялось предоставление субсидий 20 получателям на производство и реализацию молока и молочной продукции, мяса и развитие прочих отраслей животноводства, таких как: свиноводство, птицеводство. </a:t>
            </a:r>
            <a:endParaRPr lang="ru-RU" sz="2000" dirty="0" smtClean="0">
              <a:solidFill>
                <a:srgbClr val="46464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066" name="AutoShape 2" descr="https://png.pngtree.com/element_pic/16/11/12/b1bc75c5588cb374a2dbc6ee021578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115616" y="476672"/>
            <a:ext cx="5616624" cy="1224136"/>
          </a:xfrm>
          <a:prstGeom prst="rect">
            <a:avLst/>
          </a:prstGeom>
        </p:spPr>
        <p:txBody>
          <a:bodyPr vert="horz" rtlCol="0"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Субсидии на развитие животноводства, переработку и реализацию продукции животноводства составили 37,9 млн. рублей.  </a:t>
            </a:r>
            <a:endParaRPr lang="ru-RU" sz="2000" b="1" dirty="0" smtClean="0">
              <a:solidFill>
                <a:srgbClr val="46464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Y:\Общая\Комитет по финансам\Проломова\фотографии пром\P10103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562816" y="476672"/>
            <a:ext cx="3234172" cy="2088232"/>
          </a:xfrm>
          <a:prstGeom prst="rect">
            <a:avLst/>
          </a:prstGeom>
          <a:noFill/>
        </p:spPr>
      </p:pic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93" y="61992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4608512" cy="3312368"/>
          </a:xfrm>
        </p:spPr>
        <p:txBody>
          <a:bodyPr>
            <a:normAutofit fontScale="90000"/>
          </a:bodyPr>
          <a:lstStyle/>
          <a:p>
            <a:r>
              <a:rPr lang="ru-RU" sz="18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Подпрограмма «Развитие</a:t>
            </a:r>
            <a:b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растениеводства, переработки и реализации продукции растениеводства» в сумме 0,3 млн. рублей. </a:t>
            </a:r>
            <a:b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 итогам исполнения бюджета произведены выплаты субсидий 3 получателям на производство и реализацию продукции растениеводства в открытом грунте, за урожай 2016-2017 года (картофель). 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 smtClean="0"/>
          </a:p>
        </p:txBody>
      </p:sp>
      <p:pic>
        <p:nvPicPr>
          <p:cNvPr id="6" name="Picture 2" descr="Y:\Общая\Комитет по финансам\Проломова\фотографии пром\P10103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508104" y="3068960"/>
            <a:ext cx="3313112" cy="3327400"/>
          </a:xfrm>
          <a:noFill/>
        </p:spPr>
      </p:pic>
      <p:sp>
        <p:nvSpPr>
          <p:cNvPr id="2" name="AutoShape 2" descr="http://sonac.net/sonac/images/gallery/gallery/farms/DSC_15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9" name="Рисунок 8" descr="http://sonac.net/sonac/images/gallery/gallery/farms/DSC_150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61048"/>
            <a:ext cx="4120009" cy="2592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93" y="61992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utoShape 2" descr="http://sonac.net/sonac/images/gallery/gallery/farms/DSC_15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971600" y="260648"/>
            <a:ext cx="489654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Подпрограмма «Повышение эффективности использования и развития потенциала рыбохозяйственного комплекса» в сумме 10,0 млн. рублей.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целях технического перевооружения рыбного промысла и флота, обеспечения воспроизводства и увеличения рыбных ресурсов, осуществлялось субсидирование 15 получателям на вылов рыбы (735,1 тонн) и 2 получателям (ООО СП «</a:t>
            </a:r>
            <a:r>
              <a:rPr kumimoji="0" lang="ru-RU" sz="1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Айтур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», СПК «Зеленая Конда») на производство и реализацию пищевой рыбной продукции (рыба мороженная, рыба-филе разделанная, рыба соленая, копченая, сушено - вяленая, кулинария).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2" descr="Y:\Общая\Комитет по финансам\Проломова\фотографии пром\P31713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5372" y="3570194"/>
            <a:ext cx="3546791" cy="266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Y:\Общая\Комитет по финансам\Проломова\фотографии пром\P50218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5255" y="547892"/>
            <a:ext cx="3036133" cy="2056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Y:\Общая\Комитет по финансам\Проломова\фотографии пром\IMG_65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5" y="3273833"/>
            <a:ext cx="3096841" cy="303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  <a:alpha val="45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 l="21191" t="20438" r="17046" b="22656"/>
          <a:stretch>
            <a:fillRect/>
          </a:stretch>
        </p:blipFill>
        <p:spPr>
          <a:xfrm>
            <a:off x="4572000" y="1700213"/>
            <a:ext cx="2949575" cy="2173287"/>
          </a:xfrm>
          <a:prstGeom prst="rect">
            <a:avLst/>
          </a:prstGeom>
          <a:effectLst>
            <a:outerShdw blurRad="406400" dist="50800" dir="14160000" algn="ctr" rotWithShape="0">
              <a:srgbClr val="000000">
                <a:alpha val="84000"/>
              </a:srgbClr>
            </a:outerShdw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635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Информационное общество Кондинского района</a:t>
            </a:r>
            <a:endParaRPr lang="ru-RU" sz="22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4"/>
          <p:cNvSpPr>
            <a:spLocks noGrp="1"/>
          </p:cNvSpPr>
          <p:nvPr>
            <p:ph sz="half" idx="1"/>
          </p:nvPr>
        </p:nvSpPr>
        <p:spPr>
          <a:xfrm>
            <a:off x="104438" y="620713"/>
            <a:ext cx="4827602" cy="4824511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Tx/>
              <a:buFont typeface="Wingdings" pitchFamily="2" charset="2"/>
              <a:buNone/>
              <a:defRPr/>
            </a:pPr>
            <a:r>
              <a:rPr lang="ru-RU" sz="1900" b="1" kern="1200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eaLnBrk="1" fontAlgn="auto" hangingPunct="1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ru-RU" sz="1500" b="0" kern="1200" dirty="0" smtClean="0">
                <a:latin typeface="Times New Roman" pitchFamily="18" charset="0"/>
                <a:cs typeface="Times New Roman" pitchFamily="18" charset="0"/>
              </a:rPr>
              <a:t>Развитие и сопровождение инфраструктуры электронного правительства</a:t>
            </a:r>
          </a:p>
          <a:p>
            <a:pPr eaLnBrk="1" fontAlgn="auto" hangingPunct="1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ru-RU" sz="1500" b="0" kern="1200" dirty="0" smtClean="0">
                <a:latin typeface="Times New Roman" pitchFamily="18" charset="0"/>
                <a:cs typeface="Times New Roman" pitchFamily="18" charset="0"/>
              </a:rPr>
              <a:t>Развитие технической и технологической основы формирования электронного правительства.</a:t>
            </a:r>
          </a:p>
          <a:p>
            <a:pPr marL="0" indent="0" eaLnBrk="1" fontAlgn="auto" hangingPunct="1">
              <a:spcAft>
                <a:spcPts val="0"/>
              </a:spcAft>
              <a:buClrTx/>
              <a:buFont typeface="Wingdings" pitchFamily="2" charset="2"/>
              <a:buNone/>
              <a:defRPr/>
            </a:pPr>
            <a:endParaRPr lang="ru-RU" sz="1900" b="1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ClrTx/>
              <a:buFont typeface="Wingdings" pitchFamily="2" charset="2"/>
              <a:buNone/>
              <a:defRPr/>
            </a:pPr>
            <a:r>
              <a:rPr lang="ru-RU" sz="1900" b="1" kern="1200" dirty="0" smtClean="0">
                <a:latin typeface="Times New Roman" pitchFamily="18" charset="0"/>
                <a:cs typeface="Times New Roman" pitchFamily="18" charset="0"/>
              </a:rPr>
              <a:t>Достижения:</a:t>
            </a: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ru-RU" sz="1500" dirty="0" smtClean="0">
                <a:latin typeface="Times New Roman" pitchFamily="18" charset="0"/>
                <a:ea typeface="Calibri"/>
                <a:cs typeface="Times New Roman" pitchFamily="18" charset="0"/>
              </a:rPr>
              <a:t>Окружной конкурс «Лучший электронный муниципалитет 2017» - </a:t>
            </a:r>
            <a:r>
              <a:rPr lang="ru-RU" sz="15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2 место</a:t>
            </a:r>
            <a:endParaRPr lang="ru-RU" sz="15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1500" dirty="0" smtClean="0">
                <a:latin typeface="Times New Roman" pitchFamily="18" charset="0"/>
                <a:ea typeface="Calibri"/>
                <a:cs typeface="Times New Roman" pitchFamily="18" charset="0"/>
              </a:rPr>
              <a:t>Рейтинг органов местного самоуправления в части использования системы межведомственного электронного взаимодействия – </a:t>
            </a:r>
            <a:r>
              <a:rPr lang="ru-RU" sz="15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1 место</a:t>
            </a:r>
            <a:endParaRPr lang="ru-RU" sz="15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buNone/>
            </a:pPr>
            <a:endParaRPr lang="ru-RU" sz="1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В рамках данной программы приобретены: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сервер – 1 шт., системный блоки –4 шт., мониторы – 5 шт., 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источники бесперебойного питания -9 шт. </a:t>
            </a:r>
          </a:p>
          <a:p>
            <a:pPr>
              <a:buNone/>
              <a:defRPr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1873" y="549275"/>
            <a:ext cx="2699792" cy="215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06400" dir="14160000" algn="ctr" rotWithShape="0">
              <a:srgbClr val="000000">
                <a:alpha val="87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5085184"/>
            <a:ext cx="222567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06400" dist="50800" dir="14340000" algn="ctr" rotWithShape="0">
              <a:srgbClr val="000000">
                <a:alpha val="87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9976" y="3212976"/>
            <a:ext cx="2195736" cy="209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19100" dist="50800" dir="14280000" algn="ctr" rotWithShape="0">
              <a:srgbClr val="000000">
                <a:alpha val="87000"/>
              </a:srgbClr>
            </a:outerShdw>
          </a:effectLst>
        </p:spPr>
      </p:pic>
      <p:pic>
        <p:nvPicPr>
          <p:cNvPr id="11" name="Рисунок 10" descr="ДО_человечк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7" y="5013176"/>
            <a:ext cx="3575239" cy="184482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11560" y="1481138"/>
          <a:ext cx="807524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Times New Roman" pitchFamily="18" charset="0"/>
              </a:rPr>
              <a:t>Финансовая помощь, оказываемая городским и сельским поселениям </a:t>
            </a:r>
            <a:r>
              <a:rPr lang="ru-RU" sz="2200" dirty="0" err="1" smtClean="0">
                <a:solidFill>
                  <a:schemeClr val="tx1"/>
                </a:solidFill>
                <a:effectLst/>
                <a:latin typeface="Garamond" pitchFamily="18" charset="0"/>
                <a:cs typeface="Times New Roman" pitchFamily="18" charset="0"/>
              </a:rPr>
              <a:t>Кондинского</a:t>
            </a:r>
            <a: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Times New Roman" pitchFamily="18" charset="0"/>
              </a:rPr>
              <a:t> района на 2016-2017 годы (в тыс. рублей)</a:t>
            </a:r>
            <a:br>
              <a:rPr lang="ru-RU" sz="2200" dirty="0" smtClean="0">
                <a:solidFill>
                  <a:schemeClr val="tx1"/>
                </a:solidFill>
                <a:effectLst/>
                <a:latin typeface="Garamond" pitchFamily="18" charset="0"/>
                <a:cs typeface="Times New Roman" pitchFamily="18" charset="0"/>
              </a:rPr>
            </a:br>
            <a:endParaRPr lang="ru-RU" sz="2200" dirty="0"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1"/>
          <a:ext cx="8640961" cy="6730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056"/>
                <a:gridCol w="6496033"/>
                <a:gridCol w="1485872"/>
              </a:tblGrid>
              <a:tr h="85766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Garamond" pitchFamily="18" charset="0"/>
                          <a:cs typeface="Arial" pitchFamily="34" charset="0"/>
                        </a:rPr>
                        <a:t>№ п/</a:t>
                      </a:r>
                      <a:r>
                        <a:rPr lang="ru-RU" sz="16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Garamond" pitchFamily="18" charset="0"/>
                          <a:cs typeface="Arial" pitchFamily="34" charset="0"/>
                        </a:rPr>
                        <a:t>п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Garamond" pitchFamily="18" charset="0"/>
                          <a:cs typeface="Times New Roman" pitchFamily="18" charset="0"/>
                        </a:rPr>
                        <a:t>Направления расходов за счет дотации на обеспечение сбалансированности, предоставленной бюджетам городских и сельских поселений Кондинского района на 2017 год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Garamond" pitchFamily="18" charset="0"/>
                          <a:cs typeface="Arial" pitchFamily="34" charset="0"/>
                        </a:rPr>
                        <a:t>Сумма</a:t>
                      </a:r>
                      <a:endParaRPr lang="ru-RU" sz="1600" dirty="0">
                        <a:solidFill>
                          <a:schemeClr val="bg2">
                            <a:lumMod val="10000"/>
                          </a:schemeClr>
                        </a:solidFill>
                        <a:latin typeface="Garamond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188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Первоочередные социально-значимые расходы (с.п. Леуши)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2 996,0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9636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Благоустройство территорий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 населенных пунктов (с.п. Леуши)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1 270,0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8188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Решение вопросов местного значения (с.п. Леуши)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617,6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94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Новогодняя иллюминация (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все поселения)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350,0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94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Налог на имущество (с.п. Мулымья)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713,0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3126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Празднование юбилейных дат  (г.п. Луговой 95,0 тыс. рублей, г.п. Мортка  49,9 тыс. рублей)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144,9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94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Коммунальные услуги (с.п. Мулымья)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287,0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8188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Решение вопросов местного значения </a:t>
                      </a: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(с.п. Мулымья)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562,8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8188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Решение вопросов местного значения </a:t>
                      </a:r>
                      <a:r>
                        <a:rPr lang="ru-RU" sz="16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(г.п. Кондинское)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200,0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2022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Гранты за наилучшее новогоднее оформление населенных пунктов (г.п. </a:t>
                      </a:r>
                      <a:r>
                        <a:rPr lang="ru-RU" sz="1600" b="0" dirty="0" err="1" smtClean="0">
                          <a:latin typeface="Arial" pitchFamily="34" charset="0"/>
                          <a:cs typeface="Arial" pitchFamily="34" charset="0"/>
                        </a:rPr>
                        <a:t>Кондинское</a:t>
                      </a:r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, г.п. </a:t>
                      </a:r>
                      <a:r>
                        <a:rPr lang="ru-RU" sz="1600" b="0" dirty="0" err="1" smtClean="0">
                          <a:latin typeface="Arial" pitchFamily="34" charset="0"/>
                          <a:cs typeface="Arial" pitchFamily="34" charset="0"/>
                        </a:rPr>
                        <a:t>Куминский</a:t>
                      </a:r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, г.п. Луговой, г.п. Мортка)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0" dirty="0" smtClean="0">
                          <a:latin typeface="Arial" pitchFamily="34" charset="0"/>
                          <a:cs typeface="Arial" pitchFamily="34" charset="0"/>
                        </a:rPr>
                        <a:t>120,0</a:t>
                      </a:r>
                      <a:endParaRPr lang="ru-RU" sz="16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49420">
                <a:tc>
                  <a:txBody>
                    <a:bodyPr/>
                    <a:lstStyle/>
                    <a:p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7 261,4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X:\ОТДЕЛ ДОХОДОВ И МЕЖБЮДЖЕТНЫХ ОТНОШЕНИЙ\=Илларионова\ФОТО к отчету\Сертификат на зановес\IMG-5111877755cefbd5bb6da86477bfccc1-V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708920"/>
            <a:ext cx="3096345" cy="1800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9552" y="2204864"/>
            <a:ext cx="3024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ПРИОБРЕТЕНИЕ ЗАНАВЕСА СЦЕНЫ Г.П.ЛУГОВОЙ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X:\ОТДЕЛ ДОХОДОВ И МЕЖБЮДЖЕТНЫХ ОТНОШЕНИЙ\=Илларионова\ФОТО к отчету\Леуши\Фотоотчет (тротуары)\с Леуши, ул. Волгоградская\DSC_0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509120"/>
            <a:ext cx="3240360" cy="206769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24128" y="4221088"/>
            <a:ext cx="3240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СТРОИТЕЛЬСТВО ТРОТУАРОВ С.П. ЛЕУШИ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X:\ОТДЕЛ ДОХОДОВ И МЕЖБЮДЖЕТНЫХ ОТНОШЕНИЙ\=Илларионова\ФОТО к отчету\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132856"/>
            <a:ext cx="3168352" cy="18002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508104" y="1772816"/>
            <a:ext cx="3240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УБОРКА ТЕРРИТОРИИ С.П. ЛЕУШИ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C:\Users\836D~1\AppData\Local\Temp\Rar$DI15.406\20171225_1704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620688"/>
            <a:ext cx="3384376" cy="151216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051720" y="188640"/>
            <a:ext cx="3384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НОВОГОДНЯЯ ИЛЛЮМИНАЦИЯ Г.П. ЛУГОВОЙ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X:\ПОЧТА\2017\Апрель\10.04\Мулымья\P10408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4797152"/>
            <a:ext cx="1785367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635896" y="4437112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УЛИЧНОЕ ОСВЕЩЕНИЕ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1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Autofit/>
          </a:bodyPr>
          <a:lstStyle/>
          <a:p>
            <a:pPr algn="ctr" eaLnBrk="0" hangingPunct="0">
              <a:defRPr/>
            </a:pPr>
            <a:r>
              <a:rPr lang="ru-RU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Garamond" pitchFamily="18" charset="0"/>
              </a:rPr>
              <a:t> Динамика структуры муниципального долга 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Garamond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Garamond" pitchFamily="18" charset="0"/>
              </a:rPr>
              <a:t>бюджета муниципального образования Кондинский район (тыс. рублей)</a:t>
            </a:r>
            <a:r>
              <a:rPr lang="ru-RU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20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67544" y="1484784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lumMod val="90000"/>
              </a:schemeClr>
            </a:gs>
            <a:gs pos="39999">
              <a:schemeClr val="bg2">
                <a:lumMod val="75000"/>
              </a:schemeClr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73050" indent="177800" algn="ctr">
              <a:buClr>
                <a:srgbClr val="663300"/>
              </a:buClr>
              <a:buSzPct val="130000"/>
              <a:buFont typeface="Wingdings" pitchFamily="2" charset="2"/>
              <a:buNone/>
              <a:defRPr/>
            </a:pPr>
            <a:endParaRPr lang="ru-RU" sz="900" b="1" dirty="0" smtClean="0">
              <a:solidFill>
                <a:srgbClr val="006600"/>
              </a:solidFill>
            </a:endParaRPr>
          </a:p>
          <a:p>
            <a:pPr marL="273050" indent="177800" algn="just" eaLnBrk="0" hangingPunct="0">
              <a:spcBef>
                <a:spcPct val="20000"/>
              </a:spcBef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Достигнут оптимальный уровень доходов и расходов бюджета муниципального образования Кондинский район;</a:t>
            </a:r>
          </a:p>
          <a:p>
            <a:pPr marL="273050" indent="177800" algn="just" eaLnBrk="0" hangingPunct="0">
              <a:spcBef>
                <a:spcPct val="20000"/>
              </a:spcBef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 Обеспечены действующие социальные обязательства перед населением;</a:t>
            </a:r>
          </a:p>
          <a:p>
            <a:pPr marL="273050" indent="177800" algn="just" eaLnBrk="0" hangingPunct="0">
              <a:spcBef>
                <a:spcPct val="20000"/>
              </a:spcBef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Продолжена практика стимулирования и поддержки муниципальных образований района;</a:t>
            </a:r>
          </a:p>
          <a:p>
            <a:pPr marL="273050" indent="177800" algn="just" eaLnBrk="0" hangingPunct="0">
              <a:spcBef>
                <a:spcPct val="20000"/>
              </a:spcBef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Обеспечены условия для оказания качественных муниципальных услуг;</a:t>
            </a:r>
          </a:p>
          <a:p>
            <a:pPr marL="273050" indent="177800" algn="just" eaLnBrk="0" hangingPunct="0">
              <a:spcBef>
                <a:spcPct val="20000"/>
              </a:spcBef>
              <a:buClr>
                <a:srgbClr val="663300"/>
              </a:buClr>
              <a:buSzPct val="130000"/>
              <a:buFont typeface="Wingdings" pitchFamily="2" charset="2"/>
              <a:buChar char="ь"/>
              <a:defRPr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Реализованы мероприятия, направленные на обеспечение прозрачности и открытости бюджетного процесса.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Достигнутые показатели при исполнении бюджета муниципального образования Кондинский район за 2017 год</a:t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2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283152" cy="940966"/>
          </a:xfrm>
        </p:spPr>
        <p:txBody>
          <a:bodyPr>
            <a:normAutofit fontScale="90000"/>
          </a:bodyPr>
          <a:lstStyle/>
          <a:p>
            <a:pPr algn="ctr" eaLnBrk="0" hangingPunct="0">
              <a:defRPr/>
            </a:pPr>
            <a:r>
              <a:rPr lang="ru-RU" sz="2200" b="0" spc="-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/>
            </a:r>
            <a:br>
              <a:rPr lang="ru-RU" sz="2200" b="0" spc="-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ru-RU" sz="2200" b="0" spc="-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/>
            </a:r>
            <a:br>
              <a:rPr lang="ru-RU" sz="2200" b="0" spc="-3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Динамика  кредиторской  задолженности</a:t>
            </a:r>
            <a:br>
              <a:rPr lang="ru-RU" sz="220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бюджета  муниципального  образования  Кондинский район </a:t>
            </a:r>
            <a:br>
              <a:rPr lang="ru-RU" sz="220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(тыс. рублей)</a:t>
            </a:r>
            <a:r>
              <a:rPr lang="ru-RU" sz="4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Диаграмма 3"/>
          <p:cNvGraphicFramePr>
            <a:graphicFrameLocks noGrp="1"/>
          </p:cNvGraphicFramePr>
          <p:nvPr>
            <p:ph idx="1"/>
          </p:nvPr>
        </p:nvGraphicFramePr>
        <p:xfrm>
          <a:off x="512763" y="1628775"/>
          <a:ext cx="8262937" cy="4095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&amp;gcy;&amp;iecy;&amp;rcy;&amp;bcy;"/>
          <p:cNvSpPr>
            <a:spLocks noChangeAspect="1" noChangeArrowheads="1"/>
          </p:cNvSpPr>
          <p:nvPr/>
        </p:nvSpPr>
        <p:spPr bwMode="auto">
          <a:xfrm>
            <a:off x="204788" y="-1036638"/>
            <a:ext cx="1905000" cy="21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2531" name="Picture 4" descr="C:\Users\02-2215\Desktop\flag.jpg"/>
          <p:cNvPicPr>
            <a:picLocks noChangeAspect="1" noChangeArrowheads="1"/>
          </p:cNvPicPr>
          <p:nvPr/>
        </p:nvPicPr>
        <p:blipFill>
          <a:blip r:embed="rId3" cstate="print">
            <a:lum bright="52000" contrast="-50000"/>
          </a:blip>
          <a:srcRect/>
          <a:stretch>
            <a:fillRect/>
          </a:stretch>
        </p:blipFill>
        <p:spPr bwMode="auto">
          <a:xfrm>
            <a:off x="0" y="0"/>
            <a:ext cx="9144000" cy="854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16"/>
          <p:cNvSpPr>
            <a:spLocks noChangeArrowheads="1"/>
          </p:cNvSpPr>
          <p:nvPr/>
        </p:nvSpPr>
        <p:spPr bwMode="auto">
          <a:xfrm>
            <a:off x="2286000" y="-8928100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.</a:t>
            </a: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00035" y="1412874"/>
            <a:ext cx="817565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11560" y="764704"/>
            <a:ext cx="7920880" cy="53245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Контактная информация для граждан</a:t>
            </a: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 algn="ctr">
              <a:defRPr/>
            </a:pP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 algn="ctr">
              <a:defRPr/>
            </a:pP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>
              <a:defRPr/>
            </a:pPr>
            <a:r>
              <a:rPr lang="ru-RU" sz="2000" b="1" dirty="0" smtClean="0">
                <a:latin typeface="Garamond" pitchFamily="18" charset="0"/>
              </a:rPr>
              <a:t>Адрес: 628200, Тюменская область, Кондинский район, </a:t>
            </a:r>
            <a:endParaRPr lang="en-US" sz="2000" b="1" dirty="0" smtClean="0">
              <a:latin typeface="Garamond" pitchFamily="18" charset="0"/>
            </a:endParaRPr>
          </a:p>
          <a:p>
            <a:pPr>
              <a:defRPr/>
            </a:pPr>
            <a:r>
              <a:rPr lang="ru-RU" sz="2000" b="1" dirty="0" err="1" smtClean="0">
                <a:latin typeface="Garamond" pitchFamily="18" charset="0"/>
              </a:rPr>
              <a:t>пгт</a:t>
            </a:r>
            <a:r>
              <a:rPr lang="ru-RU" sz="2000" b="1" dirty="0" smtClean="0">
                <a:latin typeface="Garamond" pitchFamily="18" charset="0"/>
              </a:rPr>
              <a:t>. Междуреченский, ул. Титова 24</a:t>
            </a:r>
          </a:p>
          <a:p>
            <a:pPr>
              <a:defRPr/>
            </a:pPr>
            <a:endParaRPr lang="ru-RU" sz="2000" b="1" dirty="0" smtClean="0">
              <a:latin typeface="Garamond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Электронная почта приемной: к</a:t>
            </a:r>
            <a:r>
              <a:rPr lang="en-US" sz="2000" b="1" dirty="0" smtClean="0">
                <a:latin typeface="Garamond" pitchFamily="18" charset="0"/>
              </a:rPr>
              <a:t>omfinkonda@bk.ru</a:t>
            </a:r>
            <a:endParaRPr lang="ru-RU" sz="2000" b="1" dirty="0" smtClean="0">
              <a:latin typeface="Garamond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Телефон приемной: (</a:t>
            </a:r>
            <a:r>
              <a:rPr lang="en-US" sz="2000" b="1" dirty="0" smtClean="0">
                <a:latin typeface="Garamond" pitchFamily="18" charset="0"/>
              </a:rPr>
              <a:t>34677</a:t>
            </a:r>
            <a:r>
              <a:rPr lang="ru-RU" sz="2000" b="1" dirty="0" smtClean="0">
                <a:latin typeface="Garamond" pitchFamily="18" charset="0"/>
              </a:rPr>
              <a:t>) </a:t>
            </a:r>
            <a:r>
              <a:rPr lang="en-US" sz="2000" b="1" dirty="0" smtClean="0">
                <a:latin typeface="Garamond" pitchFamily="18" charset="0"/>
              </a:rPr>
              <a:t>32-004</a:t>
            </a:r>
            <a:endParaRPr lang="ru-RU" sz="2000" b="1" dirty="0" smtClean="0">
              <a:latin typeface="Garamond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Факс: (3</a:t>
            </a:r>
            <a:r>
              <a:rPr lang="en-US" sz="2000" b="1" dirty="0" smtClean="0">
                <a:latin typeface="Garamond" pitchFamily="18" charset="0"/>
              </a:rPr>
              <a:t>4677</a:t>
            </a:r>
            <a:r>
              <a:rPr lang="ru-RU" sz="2000" b="1" dirty="0" smtClean="0">
                <a:latin typeface="Garamond" pitchFamily="18" charset="0"/>
              </a:rPr>
              <a:t>) </a:t>
            </a:r>
            <a:r>
              <a:rPr lang="en-US" sz="2000" b="1" dirty="0" smtClean="0">
                <a:latin typeface="Garamond" pitchFamily="18" charset="0"/>
              </a:rPr>
              <a:t>32-004</a:t>
            </a:r>
            <a:endParaRPr lang="ru-RU" sz="2000" b="1" dirty="0" smtClean="0">
              <a:latin typeface="Garamond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Председатель Комитета по финансам </a:t>
            </a: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Мостовых </a:t>
            </a:r>
            <a:r>
              <a:rPr lang="ru-RU" sz="2000" b="1" smtClean="0">
                <a:latin typeface="Garamond" pitchFamily="18" charset="0"/>
              </a:rPr>
              <a:t>Галина Анатольевна</a:t>
            </a:r>
            <a:endParaRPr lang="ru-RU" sz="2000" b="1" dirty="0" smtClean="0">
              <a:latin typeface="Garamond" pitchFamily="18" charset="0"/>
            </a:endParaRPr>
          </a:p>
          <a:p>
            <a:pPr algn="ctr">
              <a:defRPr/>
            </a:pPr>
            <a:endParaRPr lang="ru-RU" sz="2000" b="1" dirty="0" smtClean="0">
              <a:latin typeface="Garamond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Режим работы:</a:t>
            </a: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Понедельник - пятница с </a:t>
            </a:r>
            <a:r>
              <a:rPr lang="en-US" sz="2000" b="1" dirty="0" smtClean="0">
                <a:latin typeface="Garamond" pitchFamily="18" charset="0"/>
              </a:rPr>
              <a:t>8</a:t>
            </a:r>
            <a:r>
              <a:rPr lang="ru-RU" sz="2000" b="1" dirty="0" smtClean="0">
                <a:latin typeface="Garamond" pitchFamily="18" charset="0"/>
              </a:rPr>
              <a:t>:</a:t>
            </a:r>
            <a:r>
              <a:rPr lang="en-US" sz="2000" b="1" dirty="0" smtClean="0">
                <a:latin typeface="Garamond" pitchFamily="18" charset="0"/>
              </a:rPr>
              <a:t>30</a:t>
            </a:r>
            <a:r>
              <a:rPr lang="ru-RU" sz="2000" b="1" dirty="0" smtClean="0">
                <a:latin typeface="Garamond" pitchFamily="18" charset="0"/>
              </a:rPr>
              <a:t> до 17:12.</a:t>
            </a: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Перерыв с 12:00 до 13:30</a:t>
            </a:r>
          </a:p>
          <a:p>
            <a:pPr algn="ctr">
              <a:defRPr/>
            </a:pPr>
            <a:r>
              <a:rPr lang="ru-RU" sz="2000" b="1" dirty="0" smtClean="0">
                <a:latin typeface="Garamond" pitchFamily="18" charset="0"/>
              </a:rPr>
              <a:t>Выходные дни: суббота, воскресенье</a:t>
            </a:r>
          </a:p>
          <a:p>
            <a:pPr algn="ctr">
              <a:defRPr/>
            </a:pP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90000"/>
              </a:schemeClr>
            </a:gs>
            <a:gs pos="50000">
              <a:schemeClr val="accent2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pitchFamily="34" charset="0"/>
              </a:rPr>
              <a:t>Основные параметры бюджета муниципального образования Кондинский район </a:t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rial" pitchFamily="34" charset="0"/>
              </a:rPr>
              <a:t>за 2017 год (тыс. рублей)</a:t>
            </a:r>
            <a:endParaRPr lang="ru-RU" sz="2200" dirty="0">
              <a:solidFill>
                <a:schemeClr val="bg2">
                  <a:lumMod val="25000"/>
                </a:schemeClr>
              </a:solidFill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611560" y="1484784"/>
            <a:ext cx="3744912" cy="1872208"/>
          </a:xfrm>
          <a:prstGeom prst="roundRect">
            <a:avLst>
              <a:gd name="adj" fmla="val 16667"/>
            </a:avLst>
          </a:prstGeom>
          <a:solidFill>
            <a:srgbClr val="55CB55"/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 kern="1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Доходы</a:t>
            </a:r>
          </a:p>
          <a:p>
            <a:pPr algn="ctr"/>
            <a:r>
              <a:rPr lang="ru-RU" sz="2800" b="1" kern="1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4 358 255,8</a:t>
            </a:r>
          </a:p>
          <a:p>
            <a:pPr algn="ctr"/>
            <a:endParaRPr lang="ru-RU" sz="2600" b="1" kern="10" dirty="0">
              <a:ln w="38100">
                <a:solidFill>
                  <a:srgbClr val="993300"/>
                </a:solidFill>
                <a:miter lim="800000"/>
                <a:headEnd/>
                <a:tailEnd/>
              </a:ln>
              <a:solidFill>
                <a:srgbClr val="CC6600"/>
              </a:solidFill>
              <a:latin typeface="Bookman Old Style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5004048" y="1484313"/>
            <a:ext cx="3528391" cy="1871662"/>
          </a:xfrm>
          <a:prstGeom prst="roundRect">
            <a:avLst>
              <a:gd name="adj" fmla="val 16667"/>
            </a:avLst>
          </a:prstGeom>
          <a:solidFill>
            <a:srgbClr val="FF66FF"/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 kern="1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Расходы</a:t>
            </a:r>
          </a:p>
          <a:p>
            <a:pPr algn="ctr"/>
            <a:r>
              <a:rPr lang="ru-RU" sz="2800" b="1" kern="1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4 132 326,0</a:t>
            </a:r>
          </a:p>
          <a:p>
            <a:pPr eaLnBrk="0" hangingPunct="0"/>
            <a:endParaRPr lang="ru-RU" sz="2800" dirty="0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 rot="10800000">
            <a:off x="3924300" y="3357563"/>
            <a:ext cx="1511300" cy="12239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solidFill>
            <a:srgbClr val="66FF66">
              <a:alpha val="54901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2916238" y="4653136"/>
            <a:ext cx="3657600" cy="1657177"/>
          </a:xfrm>
          <a:prstGeom prst="flowChartTerminator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 kern="10" dirty="0" err="1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Профицит</a:t>
            </a:r>
            <a:endParaRPr lang="ru-RU" sz="2800" b="1" kern="10" dirty="0" smtClean="0">
              <a:ln w="18000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2">
                  <a:lumMod val="10000"/>
                </a:schemeClr>
              </a:solidFill>
              <a:latin typeface="Bookman Old Style"/>
            </a:endParaRPr>
          </a:p>
          <a:p>
            <a:pPr algn="ctr"/>
            <a:r>
              <a:rPr lang="ru-RU" sz="2800" b="1" kern="1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10000"/>
                  </a:schemeClr>
                </a:solidFill>
                <a:latin typeface="Bookman Old Style"/>
              </a:rPr>
              <a:t>225 929,8</a:t>
            </a:r>
          </a:p>
          <a:p>
            <a:pPr eaLnBrk="0" hangingPunct="0"/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4">
                <a:lumMod val="20000"/>
                <a:lumOff val="80000"/>
              </a:schemeClr>
            </a:gs>
            <a:gs pos="53000">
              <a:schemeClr val="accent2">
                <a:lumMod val="20000"/>
                <a:lumOff val="80000"/>
              </a:schemeClr>
            </a:gs>
            <a:gs pos="83000">
              <a:schemeClr val="accent5">
                <a:lumMod val="20000"/>
                <a:lumOff val="80000"/>
              </a:schemeClr>
            </a:gs>
            <a:gs pos="100000">
              <a:schemeClr val="bg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Структура доходов бюджета муниципального образования Кондинский район в 2017 год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Garamond" pitchFamily="18" charset="0"/>
                <a:cs typeface="Arial" pitchFamily="34" charset="0"/>
              </a:rPr>
              <a:t>у (тыс. рублей)</a:t>
            </a:r>
            <a:endParaRPr lang="ru-RU" sz="2200" dirty="0">
              <a:solidFill>
                <a:schemeClr val="bg2">
                  <a:lumMod val="10000"/>
                </a:schemeClr>
              </a:solidFill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25000">
              <a:srgbClr val="B5F2F5"/>
            </a:gs>
            <a:gs pos="75000">
              <a:schemeClr val="accent1">
                <a:lumMod val="20000"/>
                <a:lumOff val="80000"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1844824"/>
          <a:ext cx="4320480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Изменения прогнозируемого объема </a:t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</a:b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доходов бюджета в 2017 году</a:t>
            </a:r>
            <a:endParaRPr lang="ru-RU" sz="2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611560" y="2348880"/>
            <a:ext cx="2016224" cy="86409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+ 747 809,3 тыс. рублей</a:t>
            </a:r>
            <a:endParaRPr lang="ru-RU" sz="1600" b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644008" y="1412776"/>
          <a:ext cx="432048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4427984" y="4077072"/>
          <a:ext cx="4536504" cy="2619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3">
                <a:lumMod val="20000"/>
                <a:lumOff val="80000"/>
              </a:schemeClr>
            </a:gs>
            <a:gs pos="70000">
              <a:schemeClr val="bg2">
                <a:lumMod val="75000"/>
              </a:schemeClr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611560" y="1556792"/>
          <a:ext cx="8229600" cy="511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48883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/>
            </a:r>
            <a:br>
              <a:rPr lang="ru-RU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</a:br>
            <a:r>
              <a:rPr lang="ru-RU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/>
            </a:r>
            <a:br>
              <a:rPr lang="ru-RU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Garamond" pitchFamily="18" charset="0"/>
                <a:cs typeface="Arial" charset="0"/>
              </a:rPr>
              <a:t>Структура налоговых доходов бюджета муниципального образования Кондинский район в 2017 году</a:t>
            </a:r>
            <a:r>
              <a:rPr lang="en-US" sz="4000" dirty="0" smtClean="0">
                <a:solidFill>
                  <a:schemeClr val="folHlink"/>
                </a:solidFill>
                <a:effectLst/>
                <a:latin typeface="Georgia" pitchFamily="18" charset="0"/>
                <a:cs typeface="Arial" charset="0"/>
              </a:rPr>
              <a:t/>
            </a:r>
            <a:br>
              <a:rPr lang="en-US" sz="4000" dirty="0" smtClean="0">
                <a:solidFill>
                  <a:schemeClr val="folHlink"/>
                </a:solidFill>
                <a:effectLst/>
                <a:latin typeface="Georgia" pitchFamily="18" charset="0"/>
                <a:cs typeface="Arial" charset="0"/>
              </a:rPr>
            </a:br>
            <a:endParaRPr lang="ru-RU" dirty="0">
              <a:effectLst/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90000"/>
              </a:schemeClr>
            </a:gs>
            <a:gs pos="50000">
              <a:schemeClr val="accent3">
                <a:lumMod val="20000"/>
                <a:lumOff val="80000"/>
              </a:schemeClr>
            </a:gs>
            <a:gs pos="100000">
              <a:schemeClr val="bg2"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5188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Структура неналоговых доходов бюджета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муниципального образования Кондинский район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 в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2017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  <a:cs typeface="Arial" charset="0"/>
              </a:rPr>
              <a:t> году (тыс. рублей)</a:t>
            </a:r>
            <a:endParaRPr lang="ru-RU" sz="22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Picture 5" descr="Герб-3вари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88641"/>
            <a:ext cx="936103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2100</TotalTime>
  <Words>2414</Words>
  <Application>Microsoft Office PowerPoint</Application>
  <PresentationFormat>Экран (4:3)</PresentationFormat>
  <Paragraphs>311</Paragraphs>
  <Slides>41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6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8" baseType="lpstr">
      <vt:lpstr>Открытая</vt:lpstr>
      <vt:lpstr>2_Открытая</vt:lpstr>
      <vt:lpstr>6_Открытая</vt:lpstr>
      <vt:lpstr>1_Открытая</vt:lpstr>
      <vt:lpstr>3_Открытая</vt:lpstr>
      <vt:lpstr>4_Открытая</vt:lpstr>
      <vt:lpstr>Worksheet</vt:lpstr>
      <vt:lpstr>Слайд 1</vt:lpstr>
      <vt:lpstr>Слайд 2</vt:lpstr>
      <vt:lpstr>  ОСНОВНЫЕ ЦЕЛИ И ЗАДАЧИ, ЗАЯВЛЕННЫЕ ПРИ ФОРМИРОВАНИИ ПРОЕКТА БЮДЖЕТА НА 2017 ГОД </vt:lpstr>
      <vt:lpstr>Достигнутые показатели при исполнении бюджета муниципального образования Кондинский район за 2017 год </vt:lpstr>
      <vt:lpstr>Основные параметры бюджета муниципального образования Кондинский район  за 2017 год (тыс. рублей)</vt:lpstr>
      <vt:lpstr>Структура доходов бюджета муниципального образования Кондинский район в 2017 году (тыс. рублей)</vt:lpstr>
      <vt:lpstr>Изменения прогнозируемого объема  доходов бюджета в 2017 году</vt:lpstr>
      <vt:lpstr>  Структура налоговых доходов бюджета муниципального образования Кондинский район в 2017 году </vt:lpstr>
      <vt:lpstr>Структура неналоговых доходов бюджета муниципального образования Кондинский район в 2017 году (тыс. рублей)</vt:lpstr>
      <vt:lpstr>Объем финансовой помощи из бюджета автономного округа за 2017 год (тыс. рублей)</vt:lpstr>
      <vt:lpstr> Основные направления расходов бюджета  за 2017 год </vt:lpstr>
      <vt:lpstr>Доля расходов муниципальных программ в общем объеме расходов МО Кондинский район  за 2017 год</vt:lpstr>
      <vt:lpstr>Расходы на 1 жителя МО Кондинский район  в 2017 году по отдельным отраслям</vt:lpstr>
      <vt:lpstr>             Расходы на образование в 2017 году 2,0 млрд.рублей В т.ч. за счет целевых средств 1,3 млрд. руб.,  из них субвенция -1,1 млрд. руб. субсидия - 216,0 млн. руб.   иные межбюджетные трансферты - 4,8 млн. руб.  </vt:lpstr>
      <vt:lpstr>Образование</vt:lpstr>
      <vt:lpstr>            Летний отдых, оздоровление и занятость детей  и молодежи в Кондинском районе в 2017 году Расходы составили 34,8 млн. руб</vt:lpstr>
      <vt:lpstr>Комитетом по финансам совместно с Управлением образования разработана и реализована программа мероприятий, направленных на повышение финансовой грамотности учащихся рамках Всероссийской акции «Дни финансовой грамотности в учебных заведениях». Впервые проведена «Всероссийская неделя сбережений» с 30 октября по 5 ноября 2017 года с привлечением волонтеров Кондинского района.  (Количество лиц, охваченных мероприятиями)</vt:lpstr>
      <vt:lpstr>          Расходы на физическую культуру и спорт в 2017 года составили 139,5 млн. рублей</vt:lpstr>
      <vt:lpstr>Расходы на культуру и кинематографию, средства  массовой информации в 2017 году    составили    -  217,2 млн.  рублей</vt:lpstr>
      <vt:lpstr>В рамках реализация программы «Развитие культуры и туризма в Кондинском районе на 2017- 2020 года» проведены мероприятия районного значения.</vt:lpstr>
      <vt:lpstr>         Средняя заработная плата по отраслям за  2017 год, рублей</vt:lpstr>
      <vt:lpstr>Слайд 22</vt:lpstr>
      <vt:lpstr>Расходы на социальную политику в 2017 году</vt:lpstr>
      <vt:lpstr>Расходы на жилищно-коммунальное хозяйство  в  2017 году    составили - 486 ,9 млн. рублей</vt:lpstr>
      <vt:lpstr>В рамках данного раздела осуществлялось финансирование работ по обустройству объекта: «Парк Победы, детский городок и спортивная площадка» в пгт. Междуреченский в сумме  - 23 374, 4 тыс.рублей</vt:lpstr>
      <vt:lpstr>Слайд 26</vt:lpstr>
      <vt:lpstr>Слайд 27</vt:lpstr>
      <vt:lpstr>Источники формирования Дорожного фонда  в 2017 году (тыс. рублей)</vt:lpstr>
      <vt:lpstr>Направление расходования средств  Дорожного фонда 2017 года</vt:lpstr>
      <vt:lpstr>Подпрограмма «Автомобильный, воздушный и водный транспорт» Предоставлялись субсидии предприятию  АО «ЮТэйр-Вертолетные услуги», АО «Кондаавиа» в сумме 30,9 млн.рублей, было выполнено 119 рейсов. АО «Северречфлот» в сумме 26,1 млн.рублей, выполнено  за 2017 год 1088 рейсов.  </vt:lpstr>
      <vt:lpstr> Подпрограмма «Развитие системы заготовки и переработки дикоросов» в сумме 5,3 млн. рублей.  Заготовлено 63 тонн дикоросов  (ягоды, орехи, грибы).</vt:lpstr>
      <vt:lpstr>Слайд 32</vt:lpstr>
      <vt:lpstr>            Подпрограмма «Развитие           растениеводства, переработки и реализации продукции растениеводства» в сумме 0,3 млн. рублей.  По итогам исполнения бюджета произведены выплаты субсидий 3 получателям на производство и реализацию продукции растениеводства в открытом грунте, за урожай 2016-2017 года (картофель).   </vt:lpstr>
      <vt:lpstr>Слайд 34</vt:lpstr>
      <vt:lpstr>Информационное общество Кондинского района</vt:lpstr>
      <vt:lpstr>Финансовая помощь, оказываемая городским и сельским поселениям Кондинского района на 2016-2017 годы (в тыс. рублей) </vt:lpstr>
      <vt:lpstr>Слайд 37</vt:lpstr>
      <vt:lpstr>Слайд 38</vt:lpstr>
      <vt:lpstr>  Динамика структуры муниципального долга  бюджета муниципального образования Кондинский район (тыс. рублей) </vt:lpstr>
      <vt:lpstr>  Динамика  кредиторской  задолженности бюджета  муниципального  образования  Кондинский район  (тыс. рублей) 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02-2219</dc:creator>
  <cp:lastModifiedBy>02-2215</cp:lastModifiedBy>
  <cp:revision>273</cp:revision>
  <dcterms:created xsi:type="dcterms:W3CDTF">2018-04-04T04:35:08Z</dcterms:created>
  <dcterms:modified xsi:type="dcterms:W3CDTF">2018-11-30T06:38:30Z</dcterms:modified>
</cp:coreProperties>
</file>