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74" r:id="rId3"/>
    <p:sldMasterId id="2147483680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7" r:id="rId6"/>
    <p:sldId id="388" r:id="rId7"/>
    <p:sldId id="389" r:id="rId8"/>
    <p:sldId id="309" r:id="rId9"/>
    <p:sldId id="366" r:id="rId10"/>
    <p:sldId id="368" r:id="rId11"/>
    <p:sldId id="370" r:id="rId12"/>
    <p:sldId id="371" r:id="rId13"/>
    <p:sldId id="372" r:id="rId14"/>
    <p:sldId id="373" r:id="rId15"/>
    <p:sldId id="375" r:id="rId16"/>
    <p:sldId id="307" r:id="rId17"/>
    <p:sldId id="391" r:id="rId18"/>
    <p:sldId id="308" r:id="rId19"/>
    <p:sldId id="285" r:id="rId20"/>
    <p:sldId id="361" r:id="rId21"/>
    <p:sldId id="362" r:id="rId22"/>
    <p:sldId id="350" r:id="rId23"/>
    <p:sldId id="329" r:id="rId24"/>
    <p:sldId id="390" r:id="rId25"/>
    <p:sldId id="348" r:id="rId26"/>
    <p:sldId id="349" r:id="rId27"/>
    <p:sldId id="347" r:id="rId28"/>
    <p:sldId id="351" r:id="rId29"/>
    <p:sldId id="330" r:id="rId30"/>
    <p:sldId id="355" r:id="rId31"/>
    <p:sldId id="392" r:id="rId32"/>
    <p:sldId id="393" r:id="rId33"/>
    <p:sldId id="394" r:id="rId34"/>
    <p:sldId id="352" r:id="rId35"/>
    <p:sldId id="338" r:id="rId36"/>
    <p:sldId id="340" r:id="rId37"/>
    <p:sldId id="358" r:id="rId38"/>
    <p:sldId id="359" r:id="rId39"/>
    <p:sldId id="364" r:id="rId40"/>
    <p:sldId id="353" r:id="rId41"/>
    <p:sldId id="344" r:id="rId42"/>
    <p:sldId id="365" r:id="rId43"/>
    <p:sldId id="360" r:id="rId44"/>
    <p:sldId id="334" r:id="rId45"/>
    <p:sldId id="343" r:id="rId46"/>
    <p:sldId id="376" r:id="rId47"/>
    <p:sldId id="378" r:id="rId48"/>
    <p:sldId id="380" r:id="rId49"/>
    <p:sldId id="381" r:id="rId50"/>
    <p:sldId id="383" r:id="rId51"/>
    <p:sldId id="384" r:id="rId52"/>
    <p:sldId id="386" r:id="rId5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66FF66"/>
    <a:srgbClr val="9966FF"/>
    <a:srgbClr val="33CCFF"/>
    <a:srgbClr val="00FFFF"/>
    <a:srgbClr val="FF33CC"/>
    <a:srgbClr val="66CCFF"/>
    <a:srgbClr val="CCFF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90" d="100"/>
          <a:sy n="90" d="100"/>
        </p:scale>
        <p:origin x="-2244" y="-4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6.2939722073178869E-2</c:v>
                </c:pt>
                <c:pt idx="1">
                  <c:v>8.3694079300219396E-2</c:v>
                </c:pt>
                <c:pt idx="2">
                  <c:v>0.10804536783869539</c:v>
                </c:pt>
                <c:pt idx="3">
                  <c:v>0.12387622491278508</c:v>
                </c:pt>
                <c:pt idx="4">
                  <c:v>0.128805402477146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3.3495795723414386E-2</c:v>
                </c:pt>
                <c:pt idx="1">
                  <c:v>3.8318105000179604E-2</c:v>
                </c:pt>
                <c:pt idx="2">
                  <c:v>3.0390101475730014E-2</c:v>
                </c:pt>
                <c:pt idx="3">
                  <c:v>3.4753291734677651E-2</c:v>
                </c:pt>
                <c:pt idx="4">
                  <c:v>2.7879829127682682E-2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7205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0.90356450100750063</c:v>
                </c:pt>
                <c:pt idx="1">
                  <c:v>0.87798784045528599</c:v>
                </c:pt>
                <c:pt idx="2">
                  <c:v>0.86156453068557881</c:v>
                </c:pt>
                <c:pt idx="3">
                  <c:v>0.84137048335253795</c:v>
                </c:pt>
                <c:pt idx="4">
                  <c:v>0.84331476839517261</c:v>
                </c:pt>
              </c:numCache>
            </c:numRef>
          </c:val>
        </c:ser>
        <c:shape val="cylinder"/>
        <c:axId val="102192256"/>
        <c:axId val="102193792"/>
        <c:axId val="0"/>
      </c:bar3DChart>
      <c:catAx>
        <c:axId val="1021922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193792"/>
        <c:crosses val="autoZero"/>
        <c:auto val="1"/>
        <c:lblAlgn val="ctr"/>
        <c:lblOffset val="100"/>
      </c:catAx>
      <c:valAx>
        <c:axId val="102193792"/>
        <c:scaling>
          <c:orientation val="minMax"/>
        </c:scaling>
        <c:axPos val="b"/>
        <c:majorGridlines/>
        <c:numFmt formatCode="0.0%" sourceLinked="1"/>
        <c:tickLblPos val="nextTo"/>
        <c:crossAx val="102192256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'слайд 9 в изм'!$B$2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изм'!$B$3:$B$7</c:f>
              <c:numCache>
                <c:formatCode>#,##0.0</c:formatCode>
                <c:ptCount val="5"/>
                <c:pt idx="0">
                  <c:v>222751</c:v>
                </c:pt>
                <c:pt idx="1">
                  <c:v>289561.7</c:v>
                </c:pt>
                <c:pt idx="2">
                  <c:v>329357.8</c:v>
                </c:pt>
                <c:pt idx="3">
                  <c:v>331454.8</c:v>
                </c:pt>
                <c:pt idx="4">
                  <c:v>334885.8</c:v>
                </c:pt>
              </c:numCache>
            </c:numRef>
          </c:val>
        </c:ser>
        <c:ser>
          <c:idx val="1"/>
          <c:order val="1"/>
          <c:tx>
            <c:strRef>
              <c:f>'слайд 9 в изм'!$C$2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изм'!$C$3:$C$7</c:f>
              <c:numCache>
                <c:formatCode>#,##0.0</c:formatCode>
                <c:ptCount val="5"/>
                <c:pt idx="0">
                  <c:v>31598.9</c:v>
                </c:pt>
                <c:pt idx="1">
                  <c:v>30135.8</c:v>
                </c:pt>
                <c:pt idx="2">
                  <c:v>32728.7</c:v>
                </c:pt>
                <c:pt idx="3">
                  <c:v>33383.300000000003</c:v>
                </c:pt>
                <c:pt idx="4">
                  <c:v>34051</c:v>
                </c:pt>
              </c:numCache>
            </c:numRef>
          </c:val>
        </c:ser>
        <c:ser>
          <c:idx val="2"/>
          <c:order val="2"/>
          <c:tx>
            <c:strRef>
              <c:f>'слайд 9 в изм'!$D$2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изм'!$D$3:$D$7</c:f>
              <c:numCache>
                <c:formatCode>#,##0.0</c:formatCode>
                <c:ptCount val="5"/>
                <c:pt idx="0">
                  <c:v>5892.3</c:v>
                </c:pt>
                <c:pt idx="1">
                  <c:v>6248.7</c:v>
                </c:pt>
                <c:pt idx="2">
                  <c:v>6125</c:v>
                </c:pt>
                <c:pt idx="3">
                  <c:v>6125</c:v>
                </c:pt>
                <c:pt idx="4">
                  <c:v>6125</c:v>
                </c:pt>
              </c:numCache>
            </c:numRef>
          </c:val>
        </c:ser>
        <c:ser>
          <c:idx val="3"/>
          <c:order val="3"/>
          <c:tx>
            <c:strRef>
              <c:f>'слайд 9 в изм'!$E$2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изм'!$E$3:$E$7</c:f>
              <c:numCache>
                <c:formatCode>#,##0.0</c:formatCode>
                <c:ptCount val="5"/>
                <c:pt idx="0">
                  <c:v>74470.599999999991</c:v>
                </c:pt>
                <c:pt idx="1">
                  <c:v>12134.1</c:v>
                </c:pt>
                <c:pt idx="2">
                  <c:v>12285.400000000001</c:v>
                </c:pt>
                <c:pt idx="3">
                  <c:v>12285.4</c:v>
                </c:pt>
                <c:pt idx="4">
                  <c:v>12285.400000000001</c:v>
                </c:pt>
              </c:numCache>
            </c:numRef>
          </c:val>
        </c:ser>
        <c:shape val="cylinder"/>
        <c:axId val="65582976"/>
        <c:axId val="84279296"/>
        <c:axId val="0"/>
      </c:bar3DChart>
      <c:catAx>
        <c:axId val="65582976"/>
        <c:scaling>
          <c:orientation val="minMax"/>
        </c:scaling>
        <c:axPos val="b"/>
        <c:tickLblPos val="nextTo"/>
        <c:crossAx val="84279296"/>
        <c:crosses val="autoZero"/>
        <c:auto val="1"/>
        <c:lblAlgn val="ctr"/>
        <c:lblOffset val="100"/>
      </c:catAx>
      <c:valAx>
        <c:axId val="84279296"/>
        <c:scaling>
          <c:orientation val="minMax"/>
        </c:scaling>
        <c:axPos val="l"/>
        <c:majorGridlines/>
        <c:numFmt formatCode="#,##0.0" sourceLinked="1"/>
        <c:tickLblPos val="nextTo"/>
        <c:crossAx val="65582976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54194.7</c:v>
                </c:pt>
                <c:pt idx="1">
                  <c:v>51996.2</c:v>
                </c:pt>
                <c:pt idx="2">
                  <c:v>48772</c:v>
                </c:pt>
                <c:pt idx="3">
                  <c:v>48460</c:v>
                </c:pt>
                <c:pt idx="4">
                  <c:v>48460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68579.899999999994</c:v>
                </c:pt>
                <c:pt idx="1">
                  <c:v>43106.5</c:v>
                </c:pt>
                <c:pt idx="2">
                  <c:v>25095</c:v>
                </c:pt>
                <c:pt idx="3">
                  <c:v>24990</c:v>
                </c:pt>
                <c:pt idx="4">
                  <c:v>1990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32260.799999999996</c:v>
                </c:pt>
                <c:pt idx="1">
                  <c:v>43855.3</c:v>
                </c:pt>
                <c:pt idx="2">
                  <c:v>27424.6</c:v>
                </c:pt>
                <c:pt idx="3">
                  <c:v>28328.400000000001</c:v>
                </c:pt>
                <c:pt idx="4">
                  <c:v>28289.599999999897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23094.899999999896</c:v>
                </c:pt>
                <c:pt idx="1">
                  <c:v>14356.5</c:v>
                </c:pt>
                <c:pt idx="2">
                  <c:v>5731.4</c:v>
                </c:pt>
                <c:pt idx="3">
                  <c:v>5741.4</c:v>
                </c:pt>
                <c:pt idx="4">
                  <c:v>5101.4000000000005</c:v>
                </c:pt>
              </c:numCache>
            </c:numRef>
          </c:val>
        </c:ser>
        <c:shape val="cylinder"/>
        <c:axId val="84331136"/>
        <c:axId val="84607360"/>
        <c:axId val="0"/>
      </c:bar3DChart>
      <c:catAx>
        <c:axId val="84331136"/>
        <c:scaling>
          <c:orientation val="minMax"/>
        </c:scaling>
        <c:axPos val="b"/>
        <c:tickLblPos val="nextTo"/>
        <c:crossAx val="84607360"/>
        <c:crosses val="autoZero"/>
        <c:auto val="1"/>
        <c:lblAlgn val="ctr"/>
        <c:lblOffset val="100"/>
      </c:catAx>
      <c:valAx>
        <c:axId val="84607360"/>
        <c:scaling>
          <c:orientation val="minMax"/>
        </c:scaling>
        <c:axPos val="l"/>
        <c:majorGridlines/>
        <c:numFmt formatCode="#,##0.0" sourceLinked="1"/>
        <c:tickLblPos val="nextTo"/>
        <c:crossAx val="84331136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1166535.8</c:v>
                </c:pt>
                <c:pt idx="1">
                  <c:v>1111461.4000000004</c:v>
                </c:pt>
                <c:pt idx="2">
                  <c:v>760651.2</c:v>
                </c:pt>
                <c:pt idx="3">
                  <c:v>554040.6</c:v>
                </c:pt>
                <c:pt idx="4">
                  <c:v>553135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1581002.1</c:v>
                </c:pt>
                <c:pt idx="1">
                  <c:v>736503</c:v>
                </c:pt>
                <c:pt idx="2">
                  <c:v>698546.6</c:v>
                </c:pt>
                <c:pt idx="3">
                  <c:v>535893.69999999565</c:v>
                </c:pt>
                <c:pt idx="4">
                  <c:v>472011.6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1442718.8</c:v>
                </c:pt>
                <c:pt idx="1">
                  <c:v>1469144</c:v>
                </c:pt>
                <c:pt idx="2">
                  <c:v>1558914.3</c:v>
                </c:pt>
                <c:pt idx="3">
                  <c:v>1495739</c:v>
                </c:pt>
                <c:pt idx="4">
                  <c:v>1494729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556676</c:v>
                </c:pt>
                <c:pt idx="1">
                  <c:v>189538.5</c:v>
                </c:pt>
                <c:pt idx="2">
                  <c:v>14679.8</c:v>
                </c:pt>
                <c:pt idx="3">
                  <c:v>16032</c:v>
                </c:pt>
                <c:pt idx="4">
                  <c:v>14835.8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66743</c:v>
                </c:pt>
                <c:pt idx="1">
                  <c:v>39964.6</c:v>
                </c:pt>
                <c:pt idx="2">
                  <c:v>1328.3</c:v>
                </c:pt>
                <c:pt idx="3">
                  <c:v>1328.3</c:v>
                </c:pt>
                <c:pt idx="4">
                  <c:v>1328.3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Лист5!$B$11:$F$11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Лист5!$B$12:$F$12</c:f>
              <c:numCache>
                <c:formatCode>General</c:formatCode>
                <c:ptCount val="5"/>
                <c:pt idx="0" formatCode="#,##0.0">
                  <c:v>-8529</c:v>
                </c:pt>
              </c:numCache>
            </c:numRef>
          </c:val>
        </c:ser>
        <c:shape val="cylinder"/>
        <c:axId val="84657664"/>
        <c:axId val="84659200"/>
        <c:axId val="0"/>
      </c:bar3DChart>
      <c:catAx>
        <c:axId val="8465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4659200"/>
        <c:crosses val="autoZero"/>
        <c:auto val="1"/>
        <c:lblAlgn val="ctr"/>
        <c:lblOffset val="100"/>
      </c:catAx>
      <c:valAx>
        <c:axId val="84659200"/>
        <c:scaling>
          <c:orientation val="minMax"/>
        </c:scaling>
        <c:axPos val="l"/>
        <c:majorGridlines/>
        <c:numFmt formatCode="#,##0.0" sourceLinked="1"/>
        <c:tickLblPos val="nextTo"/>
        <c:crossAx val="84657664"/>
        <c:crosses val="autoZero"/>
        <c:crossBetween val="between"/>
      </c:valAx>
      <c:spPr>
        <a:noFill/>
      </c:spPr>
    </c:plotArea>
    <c:legend>
      <c:legendPos val="r"/>
      <c:layout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программный!$I$8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6988E-3"/>
                </c:manualLayout>
              </c:layout>
              <c:showVal val="1"/>
            </c:dLbl>
            <c:dLbl>
              <c:idx val="2"/>
              <c:layout>
                <c:manualLayout>
                  <c:x val="1.0057471264368019E-2"/>
                  <c:y val="-4.62962962962968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программный!$J$8:$L$8</c:f>
              <c:numCache>
                <c:formatCode>#,##0.0</c:formatCode>
                <c:ptCount val="3"/>
                <c:pt idx="0">
                  <c:v>159.1</c:v>
                </c:pt>
                <c:pt idx="1">
                  <c:v>300.60000000000002</c:v>
                </c:pt>
                <c:pt idx="2">
                  <c:v>340.2</c:v>
                </c:pt>
              </c:numCache>
            </c:numRef>
          </c:val>
        </c:ser>
        <c:ser>
          <c:idx val="1"/>
          <c:order val="1"/>
          <c:tx>
            <c:strRef>
              <c:f>программный!$I$9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6988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5195E-3"/>
                </c:manualLayout>
              </c:layout>
              <c:showVal val="1"/>
            </c:dLbl>
            <c:dLbl>
              <c:idx val="2"/>
              <c:layout>
                <c:manualLayout>
                  <c:x val="1.005747126436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программный!$J$9:$L$9</c:f>
              <c:numCache>
                <c:formatCode>#,##0.0</c:formatCode>
                <c:ptCount val="3"/>
                <c:pt idx="0">
                  <c:v>2219.6999999999998</c:v>
                </c:pt>
                <c:pt idx="1">
                  <c:v>1280.0999999999999</c:v>
                </c:pt>
                <c:pt idx="2">
                  <c:v>945.6</c:v>
                </c:pt>
              </c:numCache>
            </c:numRef>
          </c:val>
        </c:ser>
        <c:ser>
          <c:idx val="2"/>
          <c:order val="2"/>
          <c:tx>
            <c:strRef>
              <c:f>программный!$I$10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69076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6988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465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программный!$J$10:$L$10</c:f>
              <c:numCache>
                <c:formatCode>#,##0.0</c:formatCode>
                <c:ptCount val="3"/>
                <c:pt idx="0">
                  <c:v>2577.1</c:v>
                </c:pt>
                <c:pt idx="1">
                  <c:v>2137.6999999999998</c:v>
                </c:pt>
                <c:pt idx="2">
                  <c:v>2219.1</c:v>
                </c:pt>
              </c:numCache>
            </c:numRef>
          </c:val>
        </c:ser>
        <c:shape val="cylinder"/>
        <c:axId val="85018496"/>
        <c:axId val="85020032"/>
        <c:axId val="0"/>
      </c:bar3DChart>
      <c:catAx>
        <c:axId val="85018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5020032"/>
        <c:crosses val="autoZero"/>
        <c:auto val="1"/>
        <c:lblAlgn val="ctr"/>
        <c:lblOffset val="100"/>
      </c:catAx>
      <c:valAx>
        <c:axId val="85020032"/>
        <c:scaling>
          <c:orientation val="minMax"/>
        </c:scaling>
        <c:axPos val="l"/>
        <c:majorGridlines/>
        <c:numFmt formatCode="#,##0.0" sourceLinked="1"/>
        <c:tickLblPos val="nextTo"/>
        <c:crossAx val="85018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</a:t>
            </a:r>
            <a:r>
              <a:rPr lang="ru-RU" sz="2000" dirty="0" smtClean="0"/>
              <a:t>8 </a:t>
            </a:r>
            <a:r>
              <a:rPr lang="ru-RU" sz="2000" dirty="0"/>
              <a:t>год</a:t>
            </a:r>
            <a:endParaRPr lang="en-US" sz="20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Лист5!$B$6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Лист5!$A$7:$A$57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бюджетам субъектов Российской Федерации и муниципальных образований общего характера</c:v>
                </c:pt>
              </c:strCache>
            </c:strRef>
          </c:cat>
          <c:val>
            <c:numRef>
              <c:f>Лист5!$B$7:$B$57</c:f>
              <c:numCache>
                <c:formatCode>#,##0.0</c:formatCode>
                <c:ptCount val="14"/>
                <c:pt idx="0">
                  <c:v>348919.1</c:v>
                </c:pt>
                <c:pt idx="1">
                  <c:v>2809.4</c:v>
                </c:pt>
                <c:pt idx="2">
                  <c:v>6978.4</c:v>
                </c:pt>
                <c:pt idx="3">
                  <c:v>333451.2</c:v>
                </c:pt>
                <c:pt idx="4">
                  <c:v>286852.7</c:v>
                </c:pt>
                <c:pt idx="5">
                  <c:v>108.1</c:v>
                </c:pt>
                <c:pt idx="6">
                  <c:v>1806676.3</c:v>
                </c:pt>
                <c:pt idx="7">
                  <c:v>262912</c:v>
                </c:pt>
                <c:pt idx="8">
                  <c:v>2833.5</c:v>
                </c:pt>
                <c:pt idx="9">
                  <c:v>191439.4</c:v>
                </c:pt>
                <c:pt idx="10">
                  <c:v>8762.6</c:v>
                </c:pt>
                <c:pt idx="11">
                  <c:v>8066.7</c:v>
                </c:pt>
                <c:pt idx="12">
                  <c:v>234.8</c:v>
                </c:pt>
                <c:pt idx="13">
                  <c:v>278910.3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74113617155496"/>
          <c:y val="1.3888888888889101E-2"/>
          <c:w val="0.30483517950087163"/>
          <c:h val="0.94444444444444464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01.01.2015 г.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99392.8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01.01.2016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117588.2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26654.5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59729.1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01.01.2020 г.</c:v>
                </c:pt>
              </c:strCache>
            </c:strRef>
          </c:tx>
          <c:dLbls>
            <c:dLbl>
              <c:idx val="0"/>
              <c:layout>
                <c:manualLayout>
                  <c:x val="3.3333333333333257E-2"/>
                  <c:y val="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hape val="cylinder"/>
        <c:axId val="150799872"/>
        <c:axId val="150801408"/>
        <c:axId val="0"/>
      </c:bar3DChart>
      <c:catAx>
        <c:axId val="150799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01408"/>
        <c:crosses val="autoZero"/>
        <c:auto val="1"/>
        <c:lblAlgn val="ctr"/>
        <c:lblOffset val="100"/>
      </c:catAx>
      <c:valAx>
        <c:axId val="150801408"/>
        <c:scaling>
          <c:orientation val="minMax"/>
        </c:scaling>
        <c:axPos val="l"/>
        <c:majorGridlines/>
        <c:numFmt formatCode="#,##0.0" sourceLinked="1"/>
        <c:tickLblPos val="nextTo"/>
        <c:crossAx val="150799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3A858-E776-4197-AE1A-019DAC61D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8BFD7-EEA5-4C5E-AE66-DB9960FF5EC7}">
      <dgm:prSet phldrT="[Текст]"/>
      <dgm:spPr/>
      <dgm:t>
        <a:bodyPr/>
        <a:lstStyle/>
        <a:p>
          <a:pPr algn="ctr"/>
          <a:r>
            <a:rPr lang="ru-RU" dirty="0" smtClean="0"/>
            <a:t>РФФПП</a:t>
          </a:r>
        </a:p>
        <a:p>
          <a:pPr algn="ctr"/>
          <a:r>
            <a:rPr lang="ru-RU" dirty="0" smtClean="0"/>
            <a:t>2018 – 267 228,5</a:t>
          </a:r>
        </a:p>
        <a:p>
          <a:pPr algn="ctr"/>
          <a:r>
            <a:rPr lang="ru-RU" dirty="0" smtClean="0"/>
            <a:t>2019 – 267 228,5</a:t>
          </a:r>
        </a:p>
        <a:p>
          <a:pPr algn="ctr"/>
          <a:r>
            <a:rPr lang="ru-RU" dirty="0" smtClean="0"/>
            <a:t>2020 – 267 228,5</a:t>
          </a:r>
          <a:endParaRPr lang="ru-RU" dirty="0"/>
        </a:p>
      </dgm:t>
    </dgm:pt>
    <dgm:pt modelId="{6491C9C2-CCA3-4F4A-8514-DAFA4559DEA7}" type="parTrans" cxnId="{5B6C231D-1997-4669-98B1-F036DC081DF8}">
      <dgm:prSet/>
      <dgm:spPr/>
      <dgm:t>
        <a:bodyPr/>
        <a:lstStyle/>
        <a:p>
          <a:endParaRPr lang="ru-RU"/>
        </a:p>
      </dgm:t>
    </dgm:pt>
    <dgm:pt modelId="{5CE3FD42-E521-45FA-A8A0-8932FBC20804}" type="sibTrans" cxnId="{5B6C231D-1997-4669-98B1-F036DC081DF8}">
      <dgm:prSet/>
      <dgm:spPr/>
      <dgm:t>
        <a:bodyPr/>
        <a:lstStyle/>
        <a:p>
          <a:endParaRPr lang="ru-RU"/>
        </a:p>
      </dgm:t>
    </dgm:pt>
    <dgm:pt modelId="{217C5788-E42E-4543-AB61-79AD72891253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Собственные средства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2018 – 107 388,9 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2019 – 105 736,5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2020 – 105 736,5</a:t>
          </a:r>
          <a:endParaRPr lang="ru-RU" sz="1800" b="1" dirty="0">
            <a:solidFill>
              <a:schemeClr val="tx1"/>
            </a:solidFill>
          </a:endParaRPr>
        </a:p>
      </dgm:t>
    </dgm:pt>
    <dgm:pt modelId="{E225906A-40D4-4A69-8ECF-63B4CA70BBF6}" type="parTrans" cxnId="{9EE7AEA4-1390-4C02-A30D-8DC0BAFBAC43}">
      <dgm:prSet/>
      <dgm:spPr/>
      <dgm:t>
        <a:bodyPr/>
        <a:lstStyle/>
        <a:p>
          <a:endParaRPr lang="ru-RU"/>
        </a:p>
      </dgm:t>
    </dgm:pt>
    <dgm:pt modelId="{EA068363-3A9A-49D8-B3F9-D92F71D34869}" type="sibTrans" cxnId="{9EE7AEA4-1390-4C02-A30D-8DC0BAFBAC43}">
      <dgm:prSet/>
      <dgm:spPr/>
      <dgm:t>
        <a:bodyPr/>
        <a:lstStyle/>
        <a:p>
          <a:endParaRPr lang="ru-RU"/>
        </a:p>
      </dgm:t>
    </dgm:pt>
    <dgm:pt modelId="{4635E2B7-E7CE-403B-A599-2E7135B3770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105 401,8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107 054,2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107 054,2</a:t>
          </a:r>
          <a:endParaRPr lang="ru-RU" sz="1600" b="1" dirty="0">
            <a:solidFill>
              <a:schemeClr val="tx1"/>
            </a:solidFill>
          </a:endParaRPr>
        </a:p>
      </dgm:t>
    </dgm:pt>
    <dgm:pt modelId="{1F83693E-1545-4508-8B56-94B5667F3700}" type="parTrans" cxnId="{9D805ED8-E799-4DCA-BC1B-4839AEC05094}">
      <dgm:prSet/>
      <dgm:spPr/>
      <dgm:t>
        <a:bodyPr/>
        <a:lstStyle/>
        <a:p>
          <a:endParaRPr lang="ru-RU"/>
        </a:p>
      </dgm:t>
    </dgm:pt>
    <dgm:pt modelId="{B005879A-DEBB-4443-A1DC-9F20F3C9E1C2}" type="sibTrans" cxnId="{9D805ED8-E799-4DCA-BC1B-4839AEC05094}">
      <dgm:prSet/>
      <dgm:spPr/>
      <dgm:t>
        <a:bodyPr/>
        <a:lstStyle/>
        <a:p>
          <a:endParaRPr lang="ru-RU"/>
        </a:p>
      </dgm:t>
    </dgm:pt>
    <dgm:pt modelId="{33D73742-86D1-4CBC-8D6F-951EF5D0CEA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54 437,8</a:t>
          </a:r>
          <a:endParaRPr lang="ru-RU" sz="1600" b="1" dirty="0">
            <a:solidFill>
              <a:schemeClr val="tx1"/>
            </a:solidFill>
          </a:endParaRPr>
        </a:p>
      </dgm:t>
    </dgm:pt>
    <dgm:pt modelId="{9935B08C-FC87-4E3B-8C1C-87548D9CEF2A}" type="parTrans" cxnId="{2F0AEE47-EEA0-470D-8B49-4E70A758E5A3}">
      <dgm:prSet/>
      <dgm:spPr/>
      <dgm:t>
        <a:bodyPr/>
        <a:lstStyle/>
        <a:p>
          <a:endParaRPr lang="ru-RU"/>
        </a:p>
      </dgm:t>
    </dgm:pt>
    <dgm:pt modelId="{B60A0AA2-11A5-4466-9273-5C449B4F0EA8}" type="sibTrans" cxnId="{2F0AEE47-EEA0-470D-8B49-4E70A758E5A3}">
      <dgm:prSet/>
      <dgm:spPr/>
      <dgm:t>
        <a:bodyPr/>
        <a:lstStyle/>
        <a:p>
          <a:endParaRPr lang="ru-RU"/>
        </a:p>
      </dgm:t>
    </dgm:pt>
    <dgm:pt modelId="{289672F0-BA06-4428-B604-21ED96E19109}" type="pres">
      <dgm:prSet presAssocID="{55F3A858-E776-4197-AE1A-019DAC61D3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FF0D-CAE6-4F17-80CF-9BD1E6EABD46}" type="pres">
      <dgm:prSet presAssocID="{3948BFD7-EEA5-4C5E-AE66-DB9960FF5EC7}" presName="centerShape" presStyleLbl="node0" presStyleIdx="0" presStyleCnt="1" custScaleX="209567"/>
      <dgm:spPr/>
      <dgm:t>
        <a:bodyPr/>
        <a:lstStyle/>
        <a:p>
          <a:endParaRPr lang="ru-RU"/>
        </a:p>
      </dgm:t>
    </dgm:pt>
    <dgm:pt modelId="{4A5566E2-C3C8-44F5-8D26-6F5ABB012E9D}" type="pres">
      <dgm:prSet presAssocID="{E225906A-40D4-4A69-8ECF-63B4CA70BBF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3B6B435-A6EE-4A61-B267-B4650B114A48}" type="pres">
      <dgm:prSet presAssocID="{217C5788-E42E-4543-AB61-79AD72891253}" presName="node" presStyleLbl="node1" presStyleIdx="0" presStyleCnt="3" custScaleX="121217" custRadScaleRad="140450" custRadScaleInc="-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0FBB-2668-41BC-85EF-B2308F32E4F1}" type="pres">
      <dgm:prSet presAssocID="{1F83693E-1545-4508-8B56-94B5667F37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214D9D9-84E1-4B31-8C87-2157E4BB4BFA}" type="pres">
      <dgm:prSet presAssocID="{4635E2B7-E7CE-403B-A599-2E7135B37709}" presName="node" presStyleLbl="node1" presStyleIdx="1" presStyleCnt="3" custScaleX="16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A204-7A90-4BCE-B05D-56D3EFDE74C0}" type="pres">
      <dgm:prSet presAssocID="{9935B08C-FC87-4E3B-8C1C-87548D9CEF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D0D9DF-E4EA-45E7-A8EC-E62E6163F7A0}" type="pres">
      <dgm:prSet presAssocID="{33D73742-86D1-4CBC-8D6F-951EF5D0CEA5}" presName="node" presStyleLbl="node1" presStyleIdx="2" presStyleCnt="3" custScaleX="127420" custRadScaleRad="132877" custRadScaleInc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5ED8-E799-4DCA-BC1B-4839AEC05094}" srcId="{3948BFD7-EEA5-4C5E-AE66-DB9960FF5EC7}" destId="{4635E2B7-E7CE-403B-A599-2E7135B37709}" srcOrd="1" destOrd="0" parTransId="{1F83693E-1545-4508-8B56-94B5667F3700}" sibTransId="{B005879A-DEBB-4443-A1DC-9F20F3C9E1C2}"/>
    <dgm:cxn modelId="{170CDEEF-CC1C-4AA0-AF95-768F4DE2F4D1}" type="presOf" srcId="{1F83693E-1545-4508-8B56-94B5667F3700}" destId="{D80A0FBB-2668-41BC-85EF-B2308F32E4F1}" srcOrd="0" destOrd="0" presId="urn:microsoft.com/office/officeart/2005/8/layout/radial4"/>
    <dgm:cxn modelId="{2F0AEE47-EEA0-470D-8B49-4E70A758E5A3}" srcId="{3948BFD7-EEA5-4C5E-AE66-DB9960FF5EC7}" destId="{33D73742-86D1-4CBC-8D6F-951EF5D0CEA5}" srcOrd="2" destOrd="0" parTransId="{9935B08C-FC87-4E3B-8C1C-87548D9CEF2A}" sibTransId="{B60A0AA2-11A5-4466-9273-5C449B4F0EA8}"/>
    <dgm:cxn modelId="{259F6568-E505-4B63-8B4A-50A2A9512B02}" type="presOf" srcId="{E225906A-40D4-4A69-8ECF-63B4CA70BBF6}" destId="{4A5566E2-C3C8-44F5-8D26-6F5ABB012E9D}" srcOrd="0" destOrd="0" presId="urn:microsoft.com/office/officeart/2005/8/layout/radial4"/>
    <dgm:cxn modelId="{E0F222A7-42F8-49A1-BC12-89989DC6FE94}" type="presOf" srcId="{217C5788-E42E-4543-AB61-79AD72891253}" destId="{53B6B435-A6EE-4A61-B267-B4650B114A48}" srcOrd="0" destOrd="0" presId="urn:microsoft.com/office/officeart/2005/8/layout/radial4"/>
    <dgm:cxn modelId="{2CE3E502-C5FE-4141-8BB3-8742EBA44C72}" type="presOf" srcId="{9935B08C-FC87-4E3B-8C1C-87548D9CEF2A}" destId="{02ECA204-7A90-4BCE-B05D-56D3EFDE74C0}" srcOrd="0" destOrd="0" presId="urn:microsoft.com/office/officeart/2005/8/layout/radial4"/>
    <dgm:cxn modelId="{7003B3F3-368D-43E1-AB64-039716F63024}" type="presOf" srcId="{55F3A858-E776-4197-AE1A-019DAC61D31E}" destId="{289672F0-BA06-4428-B604-21ED96E19109}" srcOrd="0" destOrd="0" presId="urn:microsoft.com/office/officeart/2005/8/layout/radial4"/>
    <dgm:cxn modelId="{9EE7AEA4-1390-4C02-A30D-8DC0BAFBAC43}" srcId="{3948BFD7-EEA5-4C5E-AE66-DB9960FF5EC7}" destId="{217C5788-E42E-4543-AB61-79AD72891253}" srcOrd="0" destOrd="0" parTransId="{E225906A-40D4-4A69-8ECF-63B4CA70BBF6}" sibTransId="{EA068363-3A9A-49D8-B3F9-D92F71D34869}"/>
    <dgm:cxn modelId="{0D47E6B0-C7C9-42D1-9D3F-A38E33453B91}" type="presOf" srcId="{4635E2B7-E7CE-403B-A599-2E7135B37709}" destId="{C214D9D9-84E1-4B31-8C87-2157E4BB4BFA}" srcOrd="0" destOrd="0" presId="urn:microsoft.com/office/officeart/2005/8/layout/radial4"/>
    <dgm:cxn modelId="{5B6C231D-1997-4669-98B1-F036DC081DF8}" srcId="{55F3A858-E776-4197-AE1A-019DAC61D31E}" destId="{3948BFD7-EEA5-4C5E-AE66-DB9960FF5EC7}" srcOrd="0" destOrd="0" parTransId="{6491C9C2-CCA3-4F4A-8514-DAFA4559DEA7}" sibTransId="{5CE3FD42-E521-45FA-A8A0-8932FBC20804}"/>
    <dgm:cxn modelId="{3E677079-6158-4A88-8D32-4DE8E3200084}" type="presOf" srcId="{3948BFD7-EEA5-4C5E-AE66-DB9960FF5EC7}" destId="{64E7FF0D-CAE6-4F17-80CF-9BD1E6EABD46}" srcOrd="0" destOrd="0" presId="urn:microsoft.com/office/officeart/2005/8/layout/radial4"/>
    <dgm:cxn modelId="{E218B1EA-5411-4176-B133-7B134165E67F}" type="presOf" srcId="{33D73742-86D1-4CBC-8D6F-951EF5D0CEA5}" destId="{B1D0D9DF-E4EA-45E7-A8EC-E62E6163F7A0}" srcOrd="0" destOrd="0" presId="urn:microsoft.com/office/officeart/2005/8/layout/radial4"/>
    <dgm:cxn modelId="{EED78833-4F27-4C60-8F07-464A4A88E6DD}" type="presParOf" srcId="{289672F0-BA06-4428-B604-21ED96E19109}" destId="{64E7FF0D-CAE6-4F17-80CF-9BD1E6EABD46}" srcOrd="0" destOrd="0" presId="urn:microsoft.com/office/officeart/2005/8/layout/radial4"/>
    <dgm:cxn modelId="{3917E6DC-458D-47B2-B844-DB2284F3AA30}" type="presParOf" srcId="{289672F0-BA06-4428-B604-21ED96E19109}" destId="{4A5566E2-C3C8-44F5-8D26-6F5ABB012E9D}" srcOrd="1" destOrd="0" presId="urn:microsoft.com/office/officeart/2005/8/layout/radial4"/>
    <dgm:cxn modelId="{C2DC231C-2B80-4A58-B29D-E781BBC2A5C0}" type="presParOf" srcId="{289672F0-BA06-4428-B604-21ED96E19109}" destId="{53B6B435-A6EE-4A61-B267-B4650B114A48}" srcOrd="2" destOrd="0" presId="urn:microsoft.com/office/officeart/2005/8/layout/radial4"/>
    <dgm:cxn modelId="{C72BA6D8-61BC-4A36-9BAB-5CF3E5DEABB8}" type="presParOf" srcId="{289672F0-BA06-4428-B604-21ED96E19109}" destId="{D80A0FBB-2668-41BC-85EF-B2308F32E4F1}" srcOrd="3" destOrd="0" presId="urn:microsoft.com/office/officeart/2005/8/layout/radial4"/>
    <dgm:cxn modelId="{93B1DA22-8FB2-4408-A104-5F8EC1BE0125}" type="presParOf" srcId="{289672F0-BA06-4428-B604-21ED96E19109}" destId="{C214D9D9-84E1-4B31-8C87-2157E4BB4BFA}" srcOrd="4" destOrd="0" presId="urn:microsoft.com/office/officeart/2005/8/layout/radial4"/>
    <dgm:cxn modelId="{CECB0318-F761-46A9-BAF3-6FBBE64598E4}" type="presParOf" srcId="{289672F0-BA06-4428-B604-21ED96E19109}" destId="{02ECA204-7A90-4BCE-B05D-56D3EFDE74C0}" srcOrd="5" destOrd="0" presId="urn:microsoft.com/office/officeart/2005/8/layout/radial4"/>
    <dgm:cxn modelId="{FA753619-3E9D-4D94-8B9C-B82BBC076C79}" type="presParOf" srcId="{289672F0-BA06-4428-B604-21ED96E19109}" destId="{B1D0D9DF-E4EA-45E7-A8EC-E62E6163F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1FDE3-AC29-476C-BCED-FA8BB85A086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97EF6-65F2-46B6-8EA7-166603D05D9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Одновременно с этим, инициативное бюджетирование - 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это механизм определения приоритетов в расходовании бюджетных средств с участием инициативных групп граждан.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85FA80-BBBD-460A-A3F8-0EA7AE5BD1BF}" type="parTrans" cxnId="{28DEA515-F3B0-4CD3-B268-1BF1FB6D5D0D}">
      <dgm:prSet/>
      <dgm:spPr/>
      <dgm:t>
        <a:bodyPr/>
        <a:lstStyle/>
        <a:p>
          <a:endParaRPr lang="ru-RU"/>
        </a:p>
      </dgm:t>
    </dgm:pt>
    <dgm:pt modelId="{FBF237D5-38AE-4984-BB52-22D3F5DEED97}" type="sibTrans" cxnId="{28DEA515-F3B0-4CD3-B268-1BF1FB6D5D0D}">
      <dgm:prSet/>
      <dgm:spPr/>
      <dgm:t>
        <a:bodyPr/>
        <a:lstStyle/>
        <a:p>
          <a:endParaRPr lang="ru-RU"/>
        </a:p>
      </dgm:t>
    </dgm:pt>
    <dgm:pt modelId="{DC0F2CB3-AF58-4026-A2B0-5AE3C8A26B5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2018-2020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</a:t>
          </a:r>
          <a:r>
            <a:rPr lang="ru-RU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населенных пунктов)</a:t>
          </a:r>
          <a:endParaRPr lang="ru-RU" dirty="0" smtClean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 год – 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DAFF82-A0FF-4080-8A19-478BEDD93BF6}" type="parTrans" cxnId="{25818AD7-85C8-4D94-BA2C-FCD9677DB0AA}">
      <dgm:prSet/>
      <dgm:spPr/>
      <dgm:t>
        <a:bodyPr/>
        <a:lstStyle/>
        <a:p>
          <a:endParaRPr lang="ru-RU"/>
        </a:p>
      </dgm:t>
    </dgm:pt>
    <dgm:pt modelId="{2E9F4422-A21A-45FD-8795-BB7607C4CB4E}" type="sibTrans" cxnId="{25818AD7-85C8-4D94-BA2C-FCD9677DB0AA}">
      <dgm:prSet/>
      <dgm:spPr/>
      <dgm:t>
        <a:bodyPr/>
        <a:lstStyle/>
        <a:p>
          <a:endParaRPr lang="ru-RU"/>
        </a:p>
      </dgm:t>
    </dgm:pt>
    <dgm:pt modelId="{C38954A1-164C-4DF3-A641-5A9022FC4A02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Всем муниципальным образованиям Кондинского района рекомендовано разработать муниципальные правовые акты, учитывающие элементы инициативного бюджетирования при формировании расходных обязательств местного бюджета на 2018-2020 годы. 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2AF283-8B15-4829-AF72-308D8FE9EF25}" type="parTrans" cxnId="{AB76179A-753D-4E25-84C6-6F5292080C64}">
      <dgm:prSet/>
      <dgm:spPr/>
      <dgm:t>
        <a:bodyPr/>
        <a:lstStyle/>
        <a:p>
          <a:endParaRPr lang="ru-RU"/>
        </a:p>
      </dgm:t>
    </dgm:pt>
    <dgm:pt modelId="{A39F6234-BDFB-4DE4-A5CC-038B52470392}" type="sibTrans" cxnId="{AB76179A-753D-4E25-84C6-6F5292080C64}">
      <dgm:prSet/>
      <dgm:spPr/>
      <dgm:t>
        <a:bodyPr/>
        <a:lstStyle/>
        <a:p>
          <a:endParaRPr lang="ru-RU"/>
        </a:p>
      </dgm:t>
    </dgm:pt>
    <dgm:pt modelId="{2599E68D-A472-4347-AD17-75DBA4AC0B42}" type="pres">
      <dgm:prSet presAssocID="{5EB1FDE3-AC29-476C-BCED-FA8BB85A0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24484-6D16-4250-9152-8ED9E006002A}" type="pres">
      <dgm:prSet presAssocID="{E1F97EF6-65F2-46B6-8EA7-166603D05D90}" presName="roof" presStyleLbl="dkBgShp" presStyleIdx="0" presStyleCnt="2"/>
      <dgm:spPr/>
      <dgm:t>
        <a:bodyPr/>
        <a:lstStyle/>
        <a:p>
          <a:endParaRPr lang="ru-RU"/>
        </a:p>
      </dgm:t>
    </dgm:pt>
    <dgm:pt modelId="{A9205EB2-B2BC-4A5C-B2AC-7BECE07ED086}" type="pres">
      <dgm:prSet presAssocID="{E1F97EF6-65F2-46B6-8EA7-166603D05D90}" presName="pillars" presStyleCnt="0"/>
      <dgm:spPr/>
    </dgm:pt>
    <dgm:pt modelId="{83DF1F0B-32F5-4287-B082-43F129F99D98}" type="pres">
      <dgm:prSet presAssocID="{E1F97EF6-65F2-46B6-8EA7-166603D05D90}" presName="pillar1" presStyleLbl="node1" presStyleIdx="0" presStyleCnt="2" custScaleY="107816" custLinFactNeighborX="-147" custLinFactNeighborY="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FB76-1BC4-412C-9BDB-FAF72A6A8217}" type="pres">
      <dgm:prSet presAssocID="{DC0F2CB3-AF58-4026-A2B0-5AE3C8A26B50}" presName="pillarX" presStyleLbl="node1" presStyleIdx="1" presStyleCnt="2" custScaleY="10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350F-42EF-4F8B-B128-90B1135EE45B}" type="pres">
      <dgm:prSet presAssocID="{E1F97EF6-65F2-46B6-8EA7-166603D05D90}" presName="base" presStyleLbl="dkBgShp" presStyleIdx="1" presStyleCnt="2" custFlipVert="1" custScaleY="13421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F5392047-A338-4DA1-870E-3D72D0222698}" type="presOf" srcId="{C38954A1-164C-4DF3-A641-5A9022FC4A02}" destId="{83DF1F0B-32F5-4287-B082-43F129F99D98}" srcOrd="0" destOrd="0" presId="urn:microsoft.com/office/officeart/2005/8/layout/hList3"/>
    <dgm:cxn modelId="{28DEA515-F3B0-4CD3-B268-1BF1FB6D5D0D}" srcId="{5EB1FDE3-AC29-476C-BCED-FA8BB85A0867}" destId="{E1F97EF6-65F2-46B6-8EA7-166603D05D90}" srcOrd="0" destOrd="0" parTransId="{A385FA80-BBBD-460A-A3F8-0EA7AE5BD1BF}" sibTransId="{FBF237D5-38AE-4984-BB52-22D3F5DEED97}"/>
    <dgm:cxn modelId="{25818AD7-85C8-4D94-BA2C-FCD9677DB0AA}" srcId="{E1F97EF6-65F2-46B6-8EA7-166603D05D90}" destId="{DC0F2CB3-AF58-4026-A2B0-5AE3C8A26B50}" srcOrd="1" destOrd="0" parTransId="{23DAFF82-A0FF-4080-8A19-478BEDD93BF6}" sibTransId="{2E9F4422-A21A-45FD-8795-BB7607C4CB4E}"/>
    <dgm:cxn modelId="{D8BA5A79-BD1B-4392-9F0C-6DB4E76E3BCD}" type="presOf" srcId="{E1F97EF6-65F2-46B6-8EA7-166603D05D90}" destId="{ABF24484-6D16-4250-9152-8ED9E006002A}" srcOrd="0" destOrd="0" presId="urn:microsoft.com/office/officeart/2005/8/layout/hList3"/>
    <dgm:cxn modelId="{AB76179A-753D-4E25-84C6-6F5292080C64}" srcId="{E1F97EF6-65F2-46B6-8EA7-166603D05D90}" destId="{C38954A1-164C-4DF3-A641-5A9022FC4A02}" srcOrd="0" destOrd="0" parTransId="{C72AF283-8B15-4829-AF72-308D8FE9EF25}" sibTransId="{A39F6234-BDFB-4DE4-A5CC-038B52470392}"/>
    <dgm:cxn modelId="{9A856CC9-5861-41B8-B5AF-DB7D73A7500A}" type="presOf" srcId="{DC0F2CB3-AF58-4026-A2B0-5AE3C8A26B50}" destId="{0DDBFB76-1BC4-412C-9BDB-FAF72A6A8217}" srcOrd="0" destOrd="0" presId="urn:microsoft.com/office/officeart/2005/8/layout/hList3"/>
    <dgm:cxn modelId="{9E47DCB8-B97E-4160-9FFB-A9992FAC2D84}" type="presOf" srcId="{5EB1FDE3-AC29-476C-BCED-FA8BB85A0867}" destId="{2599E68D-A472-4347-AD17-75DBA4AC0B42}" srcOrd="0" destOrd="0" presId="urn:microsoft.com/office/officeart/2005/8/layout/hList3"/>
    <dgm:cxn modelId="{13E616A1-BAFA-4760-9419-B0626D2F3D0D}" type="presParOf" srcId="{2599E68D-A472-4347-AD17-75DBA4AC0B42}" destId="{ABF24484-6D16-4250-9152-8ED9E006002A}" srcOrd="0" destOrd="0" presId="urn:microsoft.com/office/officeart/2005/8/layout/hList3"/>
    <dgm:cxn modelId="{B2F7F041-1C4F-4D48-9E41-25DD11692884}" type="presParOf" srcId="{2599E68D-A472-4347-AD17-75DBA4AC0B42}" destId="{A9205EB2-B2BC-4A5C-B2AC-7BECE07ED086}" srcOrd="1" destOrd="0" presId="urn:microsoft.com/office/officeart/2005/8/layout/hList3"/>
    <dgm:cxn modelId="{124E0544-37D2-4AFE-87B4-22DC776BA436}" type="presParOf" srcId="{A9205EB2-B2BC-4A5C-B2AC-7BECE07ED086}" destId="{83DF1F0B-32F5-4287-B082-43F129F99D98}" srcOrd="0" destOrd="0" presId="urn:microsoft.com/office/officeart/2005/8/layout/hList3"/>
    <dgm:cxn modelId="{EF1C98B4-0A34-4D92-BB94-C9FE432C1DF8}" type="presParOf" srcId="{A9205EB2-B2BC-4A5C-B2AC-7BECE07ED086}" destId="{0DDBFB76-1BC4-412C-9BDB-FAF72A6A8217}" srcOrd="1" destOrd="0" presId="urn:microsoft.com/office/officeart/2005/8/layout/hList3"/>
    <dgm:cxn modelId="{C8665D00-13D7-43BC-92FE-4CD445E05F53}" type="presParOf" srcId="{2599E68D-A472-4347-AD17-75DBA4AC0B42}" destId="{9ED9350F-42EF-4F8B-B128-90B1135EE4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E7FF0D-CAE6-4F17-80CF-9BD1E6EABD46}">
      <dsp:nvSpPr>
        <dsp:cNvPr id="0" name=""/>
        <dsp:cNvSpPr/>
      </dsp:nvSpPr>
      <dsp:spPr>
        <a:xfrm>
          <a:off x="2086539" y="2443278"/>
          <a:ext cx="4300852" cy="2052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РФФПП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2018 – 267 228,5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2019 – 267 228,5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2020 – 267 228,5</a:t>
          </a:r>
          <a:endParaRPr lang="ru-RU" sz="1900" kern="1200" dirty="0"/>
        </a:p>
      </dsp:txBody>
      <dsp:txXfrm>
        <a:off x="2086539" y="2443278"/>
        <a:ext cx="4300852" cy="2052256"/>
      </dsp:txXfrm>
    </dsp:sp>
    <dsp:sp modelId="{4A5566E2-C3C8-44F5-8D26-6F5ABB012E9D}">
      <dsp:nvSpPr>
        <dsp:cNvPr id="0" name=""/>
        <dsp:cNvSpPr/>
      </dsp:nvSpPr>
      <dsp:spPr>
        <a:xfrm rot="12763246">
          <a:off x="1023624" y="1752216"/>
          <a:ext cx="1991685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6B435-A6EE-4A61-B267-B4650B114A48}">
      <dsp:nvSpPr>
        <dsp:cNvPr id="0" name=""/>
        <dsp:cNvSpPr/>
      </dsp:nvSpPr>
      <dsp:spPr>
        <a:xfrm>
          <a:off x="0" y="726507"/>
          <a:ext cx="2363299" cy="1559714"/>
        </a:xfrm>
        <a:prstGeom prst="roundRect">
          <a:avLst>
            <a:gd name="adj" fmla="val 10000"/>
          </a:avLst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Собственные средства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2018 – 107 388,9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2019 – 105 736,5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2020 – 105 736,5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726507"/>
        <a:ext cx="2363299" cy="1559714"/>
      </dsp:txXfrm>
    </dsp:sp>
    <dsp:sp modelId="{D80A0FBB-2668-41BC-85EF-B2308F32E4F1}">
      <dsp:nvSpPr>
        <dsp:cNvPr id="0" name=""/>
        <dsp:cNvSpPr/>
      </dsp:nvSpPr>
      <dsp:spPr>
        <a:xfrm rot="16200000">
          <a:off x="3451124" y="1273517"/>
          <a:ext cx="1571682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D9D9-84E1-4B31-8C87-2157E4BB4BFA}">
      <dsp:nvSpPr>
        <dsp:cNvPr id="0" name=""/>
        <dsp:cNvSpPr/>
      </dsp:nvSpPr>
      <dsp:spPr>
        <a:xfrm>
          <a:off x="2605835" y="264"/>
          <a:ext cx="3262260" cy="1559714"/>
        </a:xfrm>
        <a:prstGeom prst="roundRect">
          <a:avLst>
            <a:gd name="adj" fmla="val 10000"/>
          </a:avLst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2018 – 105 401,8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2019 – 107 054,2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2020 – 107 054,2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05835" y="264"/>
        <a:ext cx="3262260" cy="1559714"/>
      </dsp:txXfrm>
    </dsp:sp>
    <dsp:sp modelId="{02ECA204-7A90-4BCE-B05D-56D3EFDE74C0}">
      <dsp:nvSpPr>
        <dsp:cNvPr id="0" name=""/>
        <dsp:cNvSpPr/>
      </dsp:nvSpPr>
      <dsp:spPr>
        <a:xfrm rot="19790760">
          <a:off x="5569855" y="1866010"/>
          <a:ext cx="1847424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D9DF-E4EA-45E7-A8EC-E62E6163F7A0}">
      <dsp:nvSpPr>
        <dsp:cNvPr id="0" name=""/>
        <dsp:cNvSpPr/>
      </dsp:nvSpPr>
      <dsp:spPr>
        <a:xfrm>
          <a:off x="6050164" y="914595"/>
          <a:ext cx="2484235" cy="155971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2018 – 54 437,8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2019 – 54 437,8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2020 – 54 437,8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050164" y="914595"/>
        <a:ext cx="2484235" cy="1559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24484-6D16-4250-9152-8ED9E006002A}">
      <dsp:nvSpPr>
        <dsp:cNvPr id="0" name=""/>
        <dsp:cNvSpPr/>
      </dsp:nvSpPr>
      <dsp:spPr>
        <a:xfrm>
          <a:off x="0" y="76199"/>
          <a:ext cx="8610600" cy="15087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Одновременно с этим, инициативное бюджетирование - 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это механизм определения приоритетов в расходовании бюджетных средств с участием инициативных групп граждан.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6199"/>
        <a:ext cx="8610600" cy="1508760"/>
      </dsp:txXfrm>
    </dsp:sp>
    <dsp:sp modelId="{83DF1F0B-32F5-4287-B082-43F129F99D98}">
      <dsp:nvSpPr>
        <dsp:cNvPr id="0" name=""/>
        <dsp:cNvSpPr/>
      </dsp:nvSpPr>
      <dsp:spPr>
        <a:xfrm>
          <a:off x="0" y="1523999"/>
          <a:ext cx="4305299" cy="3416037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Всем муниципальным образованиям Кондинского района рекомендовано разработать муниципальные правовые акты, учитывающие элементы инициативного бюджетирования при формировании расходных обязательств местного бюджета на 2018-2020 годы. 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sz="17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23999"/>
        <a:ext cx="4305299" cy="3416037"/>
      </dsp:txXfrm>
    </dsp:sp>
    <dsp:sp modelId="{0DDBFB76-1BC4-412C-9BDB-FAF72A6A8217}">
      <dsp:nvSpPr>
        <dsp:cNvPr id="0" name=""/>
        <dsp:cNvSpPr/>
      </dsp:nvSpPr>
      <dsp:spPr>
        <a:xfrm>
          <a:off x="4305300" y="1523999"/>
          <a:ext cx="4305299" cy="329031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2018-2020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</a:t>
          </a:r>
          <a:r>
            <a:rPr lang="ru-RU" sz="1700" kern="120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населенных пунктов)</a:t>
          </a:r>
          <a:endParaRPr lang="ru-RU" sz="1700" kern="1200" dirty="0" smtClean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 год – 0,0 тыс. рублей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  <a:endParaRPr lang="ru-RU" sz="17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5300" y="1523999"/>
        <a:ext cx="4305299" cy="3290315"/>
      </dsp:txXfrm>
    </dsp:sp>
    <dsp:sp modelId="{9ED9350F-42EF-4F8B-B128-90B1135EE45B}">
      <dsp:nvSpPr>
        <dsp:cNvPr id="0" name=""/>
        <dsp:cNvSpPr/>
      </dsp:nvSpPr>
      <dsp:spPr>
        <a:xfrm flipV="1">
          <a:off x="0" y="4905753"/>
          <a:ext cx="8610600" cy="472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0.0028</cdr:y>
    </cdr:from>
    <cdr:to>
      <cdr:x>0.08621</cdr:x>
      <cdr:y>0.04207</cdr:y>
    </cdr:to>
    <cdr:sp macro="" textlink="">
      <cdr:nvSpPr>
        <cdr:cNvPr id="2" name="object 12"/>
        <cdr:cNvSpPr txBox="1"/>
      </cdr:nvSpPr>
      <cdr:spPr>
        <a:xfrm xmlns:a="http://schemas.openxmlformats.org/drawingml/2006/main" rot="10800000" flipV="1">
          <a:off x="0" y="15388"/>
          <a:ext cx="7620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ru-RU" sz="1400" b="1" i="1" dirty="0" smtClean="0">
              <a:latin typeface="Times New Roman"/>
              <a:cs typeface="Times New Roman"/>
            </a:rPr>
            <a:t>млн.руб.</a:t>
          </a:r>
          <a:endParaRPr sz="1600" b="1" i="1" dirty="0"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A3E5-050E-4514-9BFF-466024F5478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9C10-C0D2-491D-8D81-FF2195B8F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65FE-0035-46D5-958C-1B2A5EB669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CD3-45E8-4F0B-8375-54AEC65576C0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5021-33E9-49D7-AE73-7940FB0E9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774AA1-918F-4259-9F5F-A0679ADBD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10CA-85BC-4963-A190-5FA19D048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5F04-1A0C-4170-9D4D-76DE13523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5599-1307-4511-AE4F-965F2BF42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C830-594E-4E56-B8CA-6B1DB07CC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FC87-2549-49CD-9C9D-4EB8F1FC4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5D38C-9E48-4BF3-B037-B203F2F79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D008-AAE8-48A3-BF68-0F787F204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0C96-7649-408B-8FA7-F86BF724FC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FC32-6067-4961-A917-E60762C539D7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1482-674A-4716-A6D0-F259016F8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E215-0066-4E8E-BB16-13F9A98BF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EB8C56-F2BD-4889-8740-4DF8AD652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650-7813-44A8-A59D-8D9A615417B4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A0D-2248-427F-A845-05D5A5F191DD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58F-01A0-4BBA-A334-322E2C834BC1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4FBD-0C1F-4A6B-B8B5-EFC3A18396DC}" type="datetime1">
              <a:rPr lang="en-US" smtClean="0"/>
              <a:pPr>
                <a:defRPr/>
              </a:pPr>
              <a:t>11/29/2018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9D3-A39D-4ADC-861B-E86BF9AF5A00}" type="datetime1">
              <a:rPr lang="en-US" smtClean="0"/>
              <a:pPr>
                <a:defRPr/>
              </a:pPr>
              <a:t>11/29/2018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4CE-80A5-46EE-8FF9-30E637E04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C024-434C-40B2-9A28-F64BEC988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1BE8-DB56-4BA2-BA3F-E0305C343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A486-11B5-4D7E-A569-566960F2B737}" type="datetime1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FCB5E-7F18-469F-89E4-E48AD25D0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DAE-5335-458A-9A65-6729FF770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C33C5-88BD-4263-97DB-DA7D97364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6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24" Type="http://schemas.openxmlformats.org/officeDocument/2006/relationships/image" Target="../media/image39.jpe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8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jpeg"/><Relationship Id="rId7" Type="http://schemas.openxmlformats.org/officeDocument/2006/relationships/image" Target="../media/image25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0.jpeg"/><Relationship Id="rId7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.jpeg"/><Relationship Id="rId7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jpe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26" Type="http://schemas.openxmlformats.org/officeDocument/2006/relationships/image" Target="../media/image8.jpeg"/><Relationship Id="rId3" Type="http://schemas.openxmlformats.org/officeDocument/2006/relationships/image" Target="../media/image80.png"/><Relationship Id="rId21" Type="http://schemas.openxmlformats.org/officeDocument/2006/relationships/image" Target="../media/image96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6.jpe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99.pn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25.png"/><Relationship Id="rId19" Type="http://schemas.openxmlformats.org/officeDocument/2006/relationships/image" Target="../media/image94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37.png"/><Relationship Id="rId22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jpe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6.jpe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jpeg"/><Relationship Id="rId5" Type="http://schemas.openxmlformats.org/officeDocument/2006/relationships/image" Target="../media/image18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jpe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7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0.jpeg"/><Relationship Id="rId7" Type="http://schemas.openxmlformats.org/officeDocument/2006/relationships/image" Target="../media/image1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0.jpeg"/><Relationship Id="rId7" Type="http://schemas.openxmlformats.org/officeDocument/2006/relationships/image" Target="../media/image1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28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35.jpeg"/><Relationship Id="rId15" Type="http://schemas.openxmlformats.org/officeDocument/2006/relationships/image" Target="../media/image140.png"/><Relationship Id="rId10" Type="http://schemas.openxmlformats.org/officeDocument/2006/relationships/image" Target="../media/image83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Relationship Id="rId1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0.jpeg"/><Relationship Id="rId7" Type="http://schemas.openxmlformats.org/officeDocument/2006/relationships/image" Target="../media/image1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jpeg"/><Relationship Id="rId3" Type="http://schemas.openxmlformats.org/officeDocument/2006/relationships/image" Target="../media/image137.png"/><Relationship Id="rId7" Type="http://schemas.openxmlformats.org/officeDocument/2006/relationships/image" Target="../media/image150.jpeg"/><Relationship Id="rId12" Type="http://schemas.openxmlformats.org/officeDocument/2006/relationships/image" Target="../media/image155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jpeg"/><Relationship Id="rId10" Type="http://schemas.openxmlformats.org/officeDocument/2006/relationships/image" Target="../media/image153.png"/><Relationship Id="rId4" Type="http://schemas.openxmlformats.org/officeDocument/2006/relationships/image" Target="../media/image83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" Type="http://schemas.openxmlformats.org/officeDocument/2006/relationships/image" Target="../media/image159.png"/><Relationship Id="rId21" Type="http://schemas.openxmlformats.org/officeDocument/2006/relationships/image" Target="../media/image175.png"/><Relationship Id="rId34" Type="http://schemas.openxmlformats.org/officeDocument/2006/relationships/image" Target="../media/image8.jpeg"/><Relationship Id="rId7" Type="http://schemas.openxmlformats.org/officeDocument/2006/relationships/image" Target="../media/image2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2" Type="http://schemas.openxmlformats.org/officeDocument/2006/relationships/image" Target="../media/image6.jpe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5" Type="http://schemas.openxmlformats.org/officeDocument/2006/relationships/image" Target="../media/image160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" Type="http://schemas.openxmlformats.org/officeDocument/2006/relationships/image" Target="../media/image83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q=%D0%BA%D0%BB%D1%83%D0%B1%D1%8B+%D0%B7%D0%B0%D0%BC%D0%B5%D1%89%D0%B0%D1%8E%D1%89%D0%B8%D1%85+%D1%81%D0%B5%D0%BC%D0%B5%D0%B9+%D1%84%D0%BE%D1%82%D0%BE&amp;start=233&amp;newwindow=1&amp;sa=X&amp;hl=ru&amp;rlz=1T4LENP_ru___RU532&amp;biw=1366&amp;bih=616&amp;tbm=isch&amp;tbnid=A14Ryqu9pD0cFM:&amp;imgrefurl=http://chelyabinsk.bezformata.ru/listnews/proekt-mir-otkritih-serdetc/733758/&amp;docid=SxNertJZQH2GmM&amp;imgurl=http://bezformata.ru/content/Images/000/002/202/image2202859.jpg&amp;w=254&amp;h=221&amp;ei=Gx50UZGtDsfI4ASpm4DoAg&amp;zoom=1&amp;ved=1t:3588,r:55,s:200,i:169&amp;iact=rc&amp;dur=303&amp;page=12&amp;tbnh=151&amp;tbnw=151&amp;ndsp=25&amp;tx=92&amp;ty=57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90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5881878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pc="-5" dirty="0" smtClean="0"/>
              <a:t>Презентация по </a:t>
            </a:r>
            <a:r>
              <a:rPr lang="ru-RU" spc="-40" dirty="0" smtClean="0"/>
              <a:t>бюджету</a:t>
            </a:r>
          </a:p>
          <a:p>
            <a:pPr marL="99695" marR="5080" algn="ctr">
              <a:lnSpc>
                <a:spcPct val="100000"/>
              </a:lnSpc>
            </a:pPr>
            <a:r>
              <a:rPr lang="ru-RU" spc="-40" dirty="0" smtClean="0"/>
              <a:t>муниципального образования Кондинский район на 2018 год и на плановый период 2019 и 2020 годов</a:t>
            </a:r>
            <a:endParaRPr lang="ru-RU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5199888"/>
            <a:ext cx="25488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2016 – 2020 годы 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9906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Объем Дорожного</a:t>
            </a:r>
            <a:r>
              <a:rPr sz="2400" spc="-15" dirty="0" smtClean="0"/>
              <a:t> </a:t>
            </a:r>
            <a:r>
              <a:rPr lang="ru-RU" sz="2400" spc="-10" dirty="0" smtClean="0"/>
              <a:t>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 на 2016 -2020 годы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838200"/>
            <a:ext cx="2667614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71801" y="838200"/>
          <a:ext cx="6019799" cy="4827175"/>
        </p:xfrm>
        <a:graphic>
          <a:graphicData uri="http://schemas.openxmlformats.org/drawingml/2006/table">
            <a:tbl>
              <a:tblPr/>
              <a:tblGrid>
                <a:gridCol w="1429834"/>
                <a:gridCol w="917993"/>
                <a:gridCol w="917993"/>
                <a:gridCol w="917993"/>
                <a:gridCol w="917993"/>
                <a:gridCol w="917993"/>
              </a:tblGrid>
              <a:tr h="8073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(факт) 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(утвержденный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62 685,9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8 015,1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8 745,8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8 522,1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1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 из окружного бюджета,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248 309,1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156 569,2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212 269,2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161 920,1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0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Иные источники, предусмотренные действующим законодательством Российской Федерации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2 857,6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5 174,5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225,4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2 426,2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313 852,6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103 488,9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164 809,7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441,2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170 442,2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Использование </a:t>
            </a:r>
            <a:r>
              <a:rPr lang="ru-RU" sz="2400" spc="-15" dirty="0" smtClean="0"/>
              <a:t>дорожного 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856605" cy="54102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Дорожный фонд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indent="2682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2018-2020 годы в бюджете Кондинского района предусмотрены средства на:</a:t>
            </a: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9000" y="4114800"/>
          <a:ext cx="5029201" cy="17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12"/>
                <a:gridCol w="2300241"/>
                <a:gridCol w="2061148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Строительство подъездных автомобильных дорог общего пользования местного значения 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Реализацию мероприятий по устойчивому развитию сельских территорий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164 809,7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20 863,3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8 366,8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202 577,9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162 075,4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5"/>
          <p:cNvSpPr txBox="1">
            <a:spLocks/>
          </p:cNvSpPr>
          <p:nvPr/>
        </p:nvSpPr>
        <p:spPr>
          <a:xfrm>
            <a:off x="914400" y="-17780"/>
            <a:ext cx="7900542" cy="553741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-228600"/>
            <a:ext cx="7772400" cy="562205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Повышение оплаты труда</a:t>
            </a:r>
            <a:endParaRPr sz="2400" dirty="0"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AutoShape 2" descr="http://www.rabochy-put.ru/upload/iblock/96f/3712311170ff12207cae056ea01bd145078b3e7d2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52" name="Picture 4" descr="C:\Users\02-2211\Desktop\Поделки\деньг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9144000" cy="5775959"/>
          </a:xfrm>
          <a:prstGeom prst="rect">
            <a:avLst/>
          </a:prstGeom>
          <a:noFill/>
        </p:spPr>
      </p:pic>
      <p:sp>
        <p:nvSpPr>
          <p:cNvPr id="7" name="object 7"/>
          <p:cNvSpPr/>
          <p:nvPr/>
        </p:nvSpPr>
        <p:spPr>
          <a:xfrm>
            <a:off x="609600" y="990600"/>
            <a:ext cx="8001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1219200"/>
            <a:ext cx="752337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2018 год – это год завершения реализации положений указов Президента Российской Федерации от 2012 года в части обеспечения достижения целевых показателей повышения оплаты труда по отдельным категориям работников социальной сферы, выполнение соответствующих обязательств должно осуществляться в приоритетном порядке.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7"/>
          <p:cNvSpPr/>
          <p:nvPr/>
        </p:nvSpPr>
        <p:spPr>
          <a:xfrm>
            <a:off x="533400" y="3886200"/>
            <a:ext cx="8001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 txBox="1"/>
          <p:nvPr/>
        </p:nvSpPr>
        <p:spPr>
          <a:xfrm>
            <a:off x="990600" y="4038600"/>
            <a:ext cx="752337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В целях повышения реальных доходов населения планируется также повышение оплаты труда на прогнозный уровень инфляции работников, не попадающих под действие указов Президента Российской Федерации от 2012 года.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ject 55"/>
          <p:cNvSpPr/>
          <p:nvPr/>
        </p:nvSpPr>
        <p:spPr>
          <a:xfrm>
            <a:off x="7315200" y="4953000"/>
            <a:ext cx="16002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 txBox="1"/>
          <p:nvPr/>
        </p:nvSpPr>
        <p:spPr>
          <a:xfrm rot="10800000" flipH="1" flipV="1">
            <a:off x="7620000" y="5098989"/>
            <a:ext cx="99060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Рост до 4 %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55"/>
          <p:cNvSpPr/>
          <p:nvPr/>
        </p:nvSpPr>
        <p:spPr>
          <a:xfrm>
            <a:off x="228600" y="4876800"/>
            <a:ext cx="41910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0"/>
          <p:cNvSpPr txBox="1"/>
          <p:nvPr/>
        </p:nvSpPr>
        <p:spPr>
          <a:xfrm rot="10800000" flipH="1" flipV="1">
            <a:off x="990600" y="5295900"/>
            <a:ext cx="31242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38,3 млн.рублей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55"/>
          <p:cNvSpPr/>
          <p:nvPr/>
        </p:nvSpPr>
        <p:spPr>
          <a:xfrm>
            <a:off x="4343400" y="2514600"/>
            <a:ext cx="46482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210,2 млн.рублей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1" y="0"/>
            <a:ext cx="9143999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1" y="0"/>
            <a:ext cx="7391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 algn="ctr">
              <a:lnSpc>
                <a:spcPct val="100000"/>
              </a:lnSpc>
            </a:pPr>
            <a:r>
              <a:rPr sz="2400" spc="-20" dirty="0"/>
              <a:t>Структура </a:t>
            </a:r>
            <a:r>
              <a:rPr sz="2400" spc="-55" dirty="0"/>
              <a:t>расходов</a:t>
            </a:r>
            <a:r>
              <a:rPr sz="2400" spc="-60" dirty="0"/>
              <a:t> </a:t>
            </a:r>
            <a:r>
              <a:rPr sz="2400" spc="-40" dirty="0"/>
              <a:t>бюджета</a:t>
            </a:r>
            <a:endParaRPr sz="2400" dirty="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52400" y="1143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9"/>
          <p:cNvSpPr/>
          <p:nvPr/>
        </p:nvSpPr>
        <p:spPr>
          <a:xfrm>
            <a:off x="7772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7772400" y="5410200"/>
            <a:ext cx="1371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/>
          <p:cNvSpPr/>
          <p:nvPr/>
        </p:nvSpPr>
        <p:spPr>
          <a:xfrm>
            <a:off x="6664656" y="5451144"/>
            <a:ext cx="1524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9"/>
          <p:cNvSpPr/>
          <p:nvPr/>
        </p:nvSpPr>
        <p:spPr>
          <a:xfrm>
            <a:off x="6629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ject 49"/>
          <p:cNvSpPr/>
          <p:nvPr/>
        </p:nvSpPr>
        <p:spPr>
          <a:xfrm>
            <a:off x="54102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49"/>
          <p:cNvSpPr/>
          <p:nvPr/>
        </p:nvSpPr>
        <p:spPr>
          <a:xfrm>
            <a:off x="77724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bject 49"/>
          <p:cNvSpPr/>
          <p:nvPr/>
        </p:nvSpPr>
        <p:spPr>
          <a:xfrm>
            <a:off x="6553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485885" cy="556306"/>
          </a:xfrm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2400" spc="-25" dirty="0" smtClean="0"/>
              <a:t>       </a:t>
            </a:r>
            <a:r>
              <a:rPr sz="2400" spc="-25" dirty="0" err="1" smtClean="0"/>
              <a:t>Общегосударственные</a:t>
            </a:r>
            <a:r>
              <a:rPr sz="2400" spc="-55" dirty="0" smtClean="0"/>
              <a:t> </a:t>
            </a:r>
            <a:r>
              <a:rPr sz="2400" spc="-5" dirty="0"/>
              <a:t>вопросы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152" y="1042416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348,9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    2019 год – 304,5 млн.рублей, 2020 год – 330,8млн.рублей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1132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5400" y="1981200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1" y="4267201"/>
            <a:ext cx="5029200" cy="11155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990600" y="4449449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0600" y="5486400"/>
            <a:ext cx="4460748" cy="1033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0201" y="5638800"/>
            <a:ext cx="37033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3835" y="601827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600" y="5410200"/>
            <a:ext cx="1371600" cy="1219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231,9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5486400"/>
            <a:ext cx="1600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3400" y="5715000"/>
            <a:ext cx="537972" cy="5760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2296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05027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533400" y="3124200"/>
            <a:ext cx="5029200" cy="990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 МКУ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"Управление  МТО ОМС Кондинского района"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1905000"/>
            <a:ext cx="1371600" cy="914400"/>
          </a:xfrm>
          <a:prstGeom prst="rect">
            <a:avLst/>
          </a:prstGeom>
          <a:noFill/>
        </p:spPr>
      </p:pic>
      <p:sp>
        <p:nvSpPr>
          <p:cNvPr id="81" name="object 60"/>
          <p:cNvSpPr txBox="1"/>
          <p:nvPr/>
        </p:nvSpPr>
        <p:spPr>
          <a:xfrm rot="10800000" flipH="1" flipV="1">
            <a:off x="6934200" y="5540992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638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105,7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858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237,0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210,7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2018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2020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343400" y="1371600"/>
            <a:ext cx="4648200" cy="1447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программы – повышение эффективности муниципальной службы в Кондинском районе.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5828322"/>
              </p:ext>
            </p:extLst>
          </p:nvPr>
        </p:nvGraphicFramePr>
        <p:xfrm>
          <a:off x="304799" y="2971800"/>
          <a:ext cx="8534399" cy="3448567"/>
        </p:xfrm>
        <a:graphic>
          <a:graphicData uri="http://schemas.openxmlformats.org/drawingml/2006/table">
            <a:tbl>
              <a:tblPr/>
              <a:tblGrid>
                <a:gridCol w="3679567"/>
                <a:gridCol w="1026006"/>
                <a:gridCol w="1026006"/>
                <a:gridCol w="974020"/>
                <a:gridCol w="233890"/>
                <a:gridCol w="680510"/>
                <a:gridCol w="143676"/>
                <a:gridCol w="770724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органов местного самоуправления муниципального образования Кондинский район, в которых в результате проведенного мониторинга установлено соответствие нормативных правовых актов требованиям законодательства,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72,7% к 2020 году.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54,5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муниципальных служащих, соблюдающих ограничения и запреты, требования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служебному поведению, с 91,2 до 97,9 %.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91,2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доли муниципальных служащих Кондинского района, прошедших обучение по программам дополнительного профессионального образования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D:\ОТКАТ\Desktop\доклад на аппаратку\материалы\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8954">
            <a:off x="1442414" y="803023"/>
            <a:ext cx="1495095" cy="219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7414"/>
              </p:ext>
            </p:extLst>
          </p:nvPr>
        </p:nvGraphicFramePr>
        <p:xfrm>
          <a:off x="142843" y="2604774"/>
          <a:ext cx="8858311" cy="4024626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27771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</a:p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3544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8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принявших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в тематических семинарах,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участников мероприятий, направленных на повышение уровня открытости и престижа муниципальной службы,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6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граждан, получивших дополнительное пенсионное обеспечение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85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прошедших диспансеризацию,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выплаченных объемов денежного содержания, прочих и иных выплат от запланированных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выплате,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Кад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838200"/>
            <a:ext cx="3733800" cy="189490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438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830997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«Социально-экономическое развитие коренных малочисленных народов Севера Кондинского района 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88392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E4507"/>
                </a:solidFill>
              </a:rPr>
              <a:t>Цель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E4507"/>
                </a:solidFill>
              </a:rPr>
              <a:t>Создание условий для обеспечения устойчивого экономического развития коренных малочисленных народов Севера автономного округа, проживающих в Кондинском районе, на основе рационального природопользования, сохранения исконной среды обитания, на основе комплексного развития традиционных отраслей</a:t>
            </a:r>
            <a:endParaRPr lang="ru-RU" sz="1200" dirty="0">
              <a:solidFill>
                <a:srgbClr val="0E450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428999" y="3124201"/>
          <a:ext cx="5562601" cy="3447483"/>
        </p:xfrm>
        <a:graphic>
          <a:graphicData uri="http://schemas.openxmlformats.org/drawingml/2006/table">
            <a:tbl>
              <a:tblPr/>
              <a:tblGrid>
                <a:gridCol w="2472267"/>
                <a:gridCol w="562201"/>
                <a:gridCol w="596674"/>
                <a:gridCol w="721152"/>
                <a:gridCol w="505665"/>
                <a:gridCol w="95042"/>
                <a:gridCol w="609600"/>
              </a:tblGrid>
              <a:tr h="13607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0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3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 , но ведущих традиционные виды хозяйственной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5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национальных общин и предприятий,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осуществляющих традиционное хозяйствование и занимающихся традиционными промыслами коренных малочисленных народов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граждан, прошедших обучение правилам безопасного обращения с оружием и проезда к месту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нахождения организации, имеющей право проводить подготовку лиц в целях изучения правил безопасного обращения с оружием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81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3 807,00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4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3 578,20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0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2017</a:t>
            </a:r>
            <a:endParaRPr lang="ru-RU" sz="1050" dirty="0"/>
          </a:p>
        </p:txBody>
      </p:sp>
      <p:sp>
        <p:nvSpPr>
          <p:cNvPr id="20" name="Овал 19"/>
          <p:cNvSpPr/>
          <p:nvPr/>
        </p:nvSpPr>
        <p:spPr>
          <a:xfrm>
            <a:off x="5638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2018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6781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924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2020</a:t>
            </a:r>
            <a:endParaRPr lang="ru-RU" sz="1050" dirty="0"/>
          </a:p>
        </p:txBody>
      </p:sp>
      <p:sp>
        <p:nvSpPr>
          <p:cNvPr id="23" name="Овал 22"/>
          <p:cNvSpPr/>
          <p:nvPr/>
        </p:nvSpPr>
        <p:spPr>
          <a:xfrm>
            <a:off x="3352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2016</a:t>
            </a:r>
            <a:endParaRPr lang="ru-RU" sz="1050" dirty="0"/>
          </a:p>
        </p:txBody>
      </p:sp>
      <p:pic>
        <p:nvPicPr>
          <p:cNvPr id="29" name="Рисунок 28" descr="Учинский музей. Священное место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2840182" cy="1752600"/>
          </a:xfrm>
          <a:prstGeom prst="rect">
            <a:avLst/>
          </a:prstGeom>
        </p:spPr>
      </p:pic>
      <p:pic>
        <p:nvPicPr>
          <p:cNvPr id="27" name="Рисунок 26" descr="зал этнограф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581400"/>
            <a:ext cx="2628900" cy="1752600"/>
          </a:xfrm>
          <a:prstGeom prst="rect">
            <a:avLst/>
          </a:prstGeom>
        </p:spPr>
      </p:pic>
      <p:pic>
        <p:nvPicPr>
          <p:cNvPr id="28" name="Рисунок 27" descr="Изображение 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2133600"/>
            <a:ext cx="1752600" cy="1774616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14400"/>
            <a:ext cx="8428533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соответствии: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статьей 28 </a:t>
            </a:r>
            <a:r>
              <a:rPr sz="2000" b="1" i="1" spc="-5" dirty="0">
                <a:latin typeface="Times New Roman"/>
                <a:cs typeface="Times New Roman"/>
              </a:rPr>
              <a:t>Федерального </a:t>
            </a:r>
            <a:r>
              <a:rPr sz="2000" b="1" i="1" spc="-10" dirty="0">
                <a:latin typeface="Times New Roman"/>
                <a:cs typeface="Times New Roman"/>
              </a:rPr>
              <a:t>закона </a:t>
            </a:r>
            <a:r>
              <a:rPr sz="2000" b="1" i="1" dirty="0">
                <a:latin typeface="Times New Roman"/>
                <a:cs typeface="Times New Roman"/>
              </a:rPr>
              <a:t>от 06.10.2003 № 131-ФЗ </a:t>
            </a:r>
            <a:r>
              <a:rPr sz="2000" b="1" i="1" spc="-10" dirty="0">
                <a:latin typeface="Times New Roman"/>
                <a:cs typeface="Times New Roman"/>
              </a:rPr>
              <a:t>(ред. </a:t>
            </a:r>
            <a:r>
              <a:rPr sz="2000" b="1" i="1" dirty="0" err="1">
                <a:latin typeface="Times New Roman"/>
                <a:cs typeface="Times New Roman"/>
              </a:rPr>
              <a:t>от</a:t>
            </a:r>
            <a:r>
              <a:rPr sz="2000" b="1" i="1" dirty="0">
                <a:latin typeface="Times New Roman"/>
                <a:cs typeface="Times New Roman"/>
              </a:rPr>
              <a:t>  </a:t>
            </a:r>
            <a:r>
              <a:rPr sz="2000" b="1" i="1" dirty="0" smtClean="0">
                <a:latin typeface="Times New Roman"/>
                <a:cs typeface="Times New Roman"/>
              </a:rPr>
              <a:t>29.0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) </a:t>
            </a:r>
            <a:r>
              <a:rPr sz="2000" b="1" i="1" spc="5" dirty="0">
                <a:latin typeface="Times New Roman"/>
                <a:cs typeface="Times New Roman"/>
              </a:rPr>
              <a:t>«Об </a:t>
            </a:r>
            <a:r>
              <a:rPr sz="2000" b="1" i="1" dirty="0">
                <a:latin typeface="Times New Roman"/>
                <a:cs typeface="Times New Roman"/>
              </a:rPr>
              <a:t>общих принципах организации </a:t>
            </a:r>
            <a:r>
              <a:rPr sz="2000" b="1" i="1" spc="-5" dirty="0">
                <a:latin typeface="Times New Roman"/>
                <a:cs typeface="Times New Roman"/>
              </a:rPr>
              <a:t>местного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самоуправления 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Федерации»;</a:t>
            </a:r>
            <a:endParaRPr sz="2000" dirty="0"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статьей</a:t>
            </a:r>
            <a:r>
              <a:rPr sz="2000" b="1" i="1" dirty="0" smtClean="0">
                <a:latin typeface="Times New Roman"/>
                <a:cs typeface="Times New Roman"/>
              </a:rPr>
              <a:t> 1</a:t>
            </a:r>
            <a:r>
              <a:rPr lang="ru-RU" sz="2000" b="1" i="1" dirty="0" smtClean="0">
                <a:latin typeface="Times New Roman"/>
                <a:cs typeface="Times New Roman"/>
              </a:rPr>
              <a:t>2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5" dirty="0" smtClean="0">
                <a:latin typeface="Times New Roman"/>
                <a:cs typeface="Times New Roman"/>
              </a:rPr>
              <a:t>Устава Кондинского района</a:t>
            </a:r>
            <a:r>
              <a:rPr sz="2000" b="1" i="1" spc="5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решением Думы Кондинского района от 27.03.2017г № 239 «Об утверждении Порядка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от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24.</a:t>
            </a:r>
            <a:r>
              <a:rPr sz="2000" b="1" i="1" dirty="0" smtClean="0">
                <a:latin typeface="Times New Roman"/>
                <a:cs typeface="Times New Roman"/>
              </a:rPr>
              <a:t>1</a:t>
            </a:r>
            <a:r>
              <a:rPr lang="ru-RU" sz="2000" b="1" i="1" dirty="0" smtClean="0">
                <a:latin typeface="Times New Roman"/>
                <a:cs typeface="Times New Roman"/>
              </a:rPr>
              <a:t>0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7г.</a:t>
            </a:r>
            <a:r>
              <a:rPr sz="2000" b="1" i="1" spc="-15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№</a:t>
            </a:r>
            <a:r>
              <a:rPr lang="ru-RU" sz="2000" b="1" i="1" spc="5" dirty="0" smtClean="0">
                <a:latin typeface="Times New Roman"/>
                <a:cs typeface="Times New Roman"/>
              </a:rPr>
              <a:t> 324</a:t>
            </a:r>
            <a:endParaRPr sz="200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«О </a:t>
            </a:r>
            <a:r>
              <a:rPr sz="2000" b="1" i="1" spc="-5" dirty="0">
                <a:latin typeface="Times New Roman"/>
                <a:cs typeface="Times New Roman"/>
              </a:rPr>
              <a:t>назначении публичных слушаний </a:t>
            </a:r>
            <a:r>
              <a:rPr sz="2000" b="1" i="1" dirty="0">
                <a:latin typeface="Times New Roman"/>
                <a:cs typeface="Times New Roman"/>
              </a:rPr>
              <a:t>по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проекту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решения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Думы</a:t>
            </a:r>
            <a:r>
              <a:rPr sz="2000" b="1" i="1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 smtClean="0">
                <a:latin typeface="Times New Roman"/>
                <a:cs typeface="Times New Roman"/>
              </a:rPr>
              <a:t>Кондинского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района «О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бюджете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000" b="1" i="1" dirty="0" smtClean="0">
                <a:latin typeface="Times New Roman"/>
                <a:cs typeface="Times New Roman"/>
              </a:rPr>
              <a:t>на</a:t>
            </a:r>
            <a:r>
              <a:rPr sz="2000" b="1" i="1" spc="-13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2000" b="1" i="1" spc="5" dirty="0" smtClean="0">
                <a:latin typeface="Times New Roman"/>
                <a:cs typeface="Times New Roman"/>
              </a:rPr>
              <a:t>8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5" dirty="0" smtClean="0">
                <a:latin typeface="Times New Roman"/>
                <a:cs typeface="Times New Roman"/>
              </a:rPr>
              <a:t>год и на плановый период 2019 и 2020 годов</a:t>
            </a:r>
            <a:r>
              <a:rPr sz="2000" b="1" i="1" spc="-5" dirty="0" smtClean="0">
                <a:latin typeface="Times New Roman"/>
                <a:cs typeface="Times New Roman"/>
              </a:rPr>
              <a:t>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Рисунок 73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74" y="5486400"/>
            <a:ext cx="2228851" cy="1371600"/>
          </a:xfrm>
          <a:prstGeom prst="rect">
            <a:avLst/>
          </a:prstGeom>
        </p:spPr>
      </p:pic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402" y="4365008"/>
            <a:ext cx="1905710" cy="1143000"/>
          </a:xfrm>
          <a:prstGeom prst="rect">
            <a:avLst/>
          </a:prstGeom>
        </p:spPr>
      </p:pic>
      <p:pic>
        <p:nvPicPr>
          <p:cNvPr id="17411" name="Picture 3" descr="C:\Documents and Settings\02-2222\Рабочий стол\транспор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7239000" y="2111992"/>
            <a:ext cx="1676400" cy="1117599"/>
          </a:xfrm>
          <a:prstGeom prst="rect">
            <a:avLst/>
          </a:prstGeom>
          <a:noFill/>
        </p:spPr>
      </p:pic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28634"/>
          </a:xfrm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3200" dirty="0"/>
              <a:t>Национальная</a:t>
            </a:r>
            <a:r>
              <a:rPr sz="3200" spc="-55" dirty="0"/>
              <a:t> </a:t>
            </a:r>
            <a:r>
              <a:rPr sz="3200" spc="-25" dirty="0"/>
              <a:t>экономика</a:t>
            </a:r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95800"/>
            <a:ext cx="3729228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0" y="4495800"/>
            <a:ext cx="304800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52800"/>
            <a:ext cx="3060192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0315" y="3429000"/>
            <a:ext cx="24384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" y="2209801"/>
            <a:ext cx="3048000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83775" y="2308415"/>
            <a:ext cx="2743200" cy="72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Субсидии предприятиям, оказывающим </a:t>
            </a:r>
            <a:r>
              <a:rPr lang="ru-RU" sz="1900" b="1" spc="-10" dirty="0" smtClean="0">
                <a:latin typeface="Times New Roman"/>
                <a:cs typeface="Times New Roman"/>
              </a:rPr>
              <a:t>транспортные</a:t>
            </a:r>
            <a:r>
              <a:rPr lang="ru-RU" b="1" spc="-10" dirty="0" smtClean="0">
                <a:latin typeface="Times New Roman"/>
                <a:cs typeface="Times New Roman"/>
              </a:rPr>
              <a:t> услуги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" y="11430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800" y="1295400"/>
            <a:ext cx="25495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2080"/>
              </a:lnSpc>
            </a:pPr>
            <a:r>
              <a:rPr sz="2000" b="1" spc="-10" dirty="0">
                <a:latin typeface="Times New Roman"/>
                <a:cs typeface="Times New Roman"/>
              </a:rPr>
              <a:t>Ремонт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cs typeface="Times New Roman"/>
              </a:rPr>
              <a:t>содержание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lang="ru-RU" sz="2000" b="1" spc="-10" dirty="0" smtClean="0">
                <a:latin typeface="Times New Roman"/>
                <a:cs typeface="Times New Roman"/>
              </a:rPr>
              <a:t>автомобильных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дорог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8640" y="3278872"/>
            <a:ext cx="1941576" cy="1188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18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3048000" y="8382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2018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3012744" y="22098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123" y="256421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52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35,0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18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object 32"/>
          <p:cNvSpPr/>
          <p:nvPr/>
        </p:nvSpPr>
        <p:spPr>
          <a:xfrm>
            <a:off x="29718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51,7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33528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23,2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3434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5626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6482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223,4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9436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170,4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3528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164,8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91200" y="802472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572000" y="802472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308144" y="2250272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4495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32"/>
          <p:cNvSpPr/>
          <p:nvPr/>
        </p:nvSpPr>
        <p:spPr>
          <a:xfrm>
            <a:off x="5603544" y="22860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5"/>
          <p:cNvSpPr txBox="1"/>
          <p:nvPr/>
        </p:nvSpPr>
        <p:spPr>
          <a:xfrm>
            <a:off x="58674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2672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34,9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35,0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3434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 txBox="1"/>
          <p:nvPr/>
        </p:nvSpPr>
        <p:spPr>
          <a:xfrm>
            <a:off x="4724400" y="4726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5626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59436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8" name="object 15"/>
          <p:cNvSpPr/>
          <p:nvPr/>
        </p:nvSpPr>
        <p:spPr>
          <a:xfrm>
            <a:off x="0" y="5715000"/>
            <a:ext cx="3733800" cy="1143000"/>
          </a:xfrm>
          <a:prstGeom prst="rect">
            <a:avLst/>
          </a:prstGeom>
          <a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0"/>
          <p:cNvSpPr/>
          <p:nvPr/>
        </p:nvSpPr>
        <p:spPr>
          <a:xfrm>
            <a:off x="2971800" y="5715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/>
          <p:cNvSpPr/>
          <p:nvPr/>
        </p:nvSpPr>
        <p:spPr>
          <a:xfrm>
            <a:off x="43434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/>
        </p:nvSpPr>
        <p:spPr>
          <a:xfrm>
            <a:off x="55626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8500" y="914400"/>
            <a:ext cx="2095500" cy="1247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 txBox="1"/>
          <p:nvPr/>
        </p:nvSpPr>
        <p:spPr>
          <a:xfrm>
            <a:off x="53785" y="5807174"/>
            <a:ext cx="3048000" cy="96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 algn="ctr">
              <a:lnSpc>
                <a:spcPts val="1825"/>
              </a:lnSpc>
            </a:pPr>
            <a:r>
              <a:rPr lang="ru-RU" sz="1900" b="1" spc="-10" dirty="0" smtClean="0">
                <a:latin typeface="Times New Roman"/>
                <a:cs typeface="Times New Roman"/>
              </a:rPr>
              <a:t>Финансовое обеспечение</a:t>
            </a:r>
            <a:r>
              <a:rPr lang="ru-RU" sz="1900" b="1" spc="-35" dirty="0" smtClean="0">
                <a:latin typeface="Times New Roman"/>
                <a:cs typeface="Times New Roman"/>
              </a:rPr>
              <a:t> </a:t>
            </a:r>
            <a:r>
              <a:rPr lang="ru-RU" sz="1900" b="1" spc="-10" dirty="0" smtClean="0">
                <a:latin typeface="Times New Roman"/>
                <a:cs typeface="Times New Roman"/>
              </a:rPr>
              <a:t>МФЦ</a:t>
            </a:r>
            <a:endParaRPr lang="ru-RU" sz="1900" dirty="0" smtClean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(Предоставление федеральных, региональных, муниципальных </a:t>
            </a: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услуг населению)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3352800" y="5924823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33,3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9" name="object 42"/>
          <p:cNvSpPr txBox="1"/>
          <p:nvPr/>
        </p:nvSpPr>
        <p:spPr>
          <a:xfrm>
            <a:off x="471297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594360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 flipH="1">
            <a:off x="228600" y="-17780"/>
            <a:ext cx="1004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900" dirty="0" smtClean="0"/>
              <a:t>     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3702875"/>
              </p:ext>
            </p:extLst>
          </p:nvPr>
        </p:nvGraphicFramePr>
        <p:xfrm>
          <a:off x="152400" y="1143000"/>
          <a:ext cx="8858311" cy="3830206"/>
        </p:xfrm>
        <a:graphic>
          <a:graphicData uri="http://schemas.openxmlformats.org/drawingml/2006/table">
            <a:tbl>
              <a:tblPr/>
              <a:tblGrid>
                <a:gridCol w="3124200"/>
                <a:gridCol w="1295400"/>
                <a:gridCol w="914400"/>
                <a:gridCol w="1066800"/>
                <a:gridCol w="806065"/>
                <a:gridCol w="108335"/>
                <a:gridCol w="745066"/>
                <a:gridCol w="93134"/>
                <a:gridCol w="704911"/>
              </a:tblGrid>
              <a:tr h="29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latin typeface="Arial"/>
                        </a:rPr>
                        <a:t>  </a:t>
                      </a:r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и сельские поселения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строительства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 на 2018-2020 годы (проект)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Ямки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40 576,0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202 577,9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162 075,4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Мортка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115 530,5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12 496,5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«Школа детский сад – интернат» </a:t>
                      </a: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="0" i="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Алтай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с.п.Болчары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44 444,4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4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Инженерные сети 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20 211,0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4"/>
          <p:cNvSpPr txBox="1">
            <a:spLocks/>
          </p:cNvSpPr>
          <p:nvPr/>
        </p:nvSpPr>
        <p:spPr>
          <a:xfrm>
            <a:off x="990600" y="-341821"/>
            <a:ext cx="8153400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общественно значимых объектов строительства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на 2018-2020 годы в Кондинском р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айоне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C:\Users\021501\Desktop\ДОРОГА в ЛЕУШИ\3_13.jpg"/>
          <p:cNvPicPr>
            <a:picLocks noChangeAspect="1" noChangeArrowheads="1"/>
          </p:cNvPicPr>
          <p:nvPr/>
        </p:nvPicPr>
        <p:blipFill>
          <a:blip r:embed="rId2" cstate="print"/>
          <a:srcRect l="10657" t="7845" r="30505" b="29813"/>
          <a:stretch>
            <a:fillRect/>
          </a:stretch>
        </p:blipFill>
        <p:spPr bwMode="auto">
          <a:xfrm>
            <a:off x="228600" y="2895600"/>
            <a:ext cx="2879725" cy="1935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066800"/>
          </a:xfrm>
        </p:spPr>
        <p:txBody>
          <a:bodyPr/>
          <a:lstStyle/>
          <a:p>
            <a:r>
              <a:rPr lang="ru-RU" sz="1800" dirty="0" smtClean="0"/>
              <a:t>«Развитие транспортной системы </a:t>
            </a:r>
            <a:br>
              <a:rPr lang="ru-RU" sz="1800" dirty="0" smtClean="0"/>
            </a:br>
            <a:r>
              <a:rPr lang="ru-RU" sz="1800" dirty="0" smtClean="0"/>
              <a:t>Кондинского района на 2017-2020 годы»</a:t>
            </a:r>
            <a:endParaRPr lang="ru-RU" sz="1800" dirty="0"/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737225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406 489,8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46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194 126,8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251 465,5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48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199 839,9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9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198 466,5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1219200"/>
            <a:ext cx="88392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E4507"/>
                </a:solidFill>
              </a:rPr>
              <a:t>Цель </a:t>
            </a:r>
            <a:r>
              <a:rPr lang="ru-RU" sz="1200" b="1" dirty="0">
                <a:solidFill>
                  <a:srgbClr val="0E4507"/>
                </a:solidFill>
              </a:rPr>
              <a:t>программы:</a:t>
            </a: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Развитие современной транспортной инфраструктуры, обеспечивающей повышение доступности услуг транспортного комплекса для населения Кондинского района (далее - население), а также обеспечение безопасной эксплуатации транспортных средств и других видов техники.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124198" y="2895600"/>
          <a:ext cx="5867401" cy="3458366"/>
        </p:xfrm>
        <a:graphic>
          <a:graphicData uri="http://schemas.openxmlformats.org/drawingml/2006/table">
            <a:tbl>
              <a:tblPr/>
              <a:tblGrid>
                <a:gridCol w="304802"/>
                <a:gridCol w="1676400"/>
                <a:gridCol w="914400"/>
                <a:gridCol w="457200"/>
                <a:gridCol w="533400"/>
                <a:gridCol w="533400"/>
                <a:gridCol w="457200"/>
                <a:gridCol w="990599"/>
              </a:tblGrid>
              <a:tr h="143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Наименование показателей результатов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Базовый показатель на начало реализации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Значения показателей по годам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Целевое значение показателя на момент окончания действия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Прирост протяженности сети подъездных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9,6 (км)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Увеличение площади поверхности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7 782,6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8 982,6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10 182,6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 (кв. 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3. 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Повышение транспортной подвижности населения Кондинского района с 2,92 до 2,93 поездок на 1 жителя в год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2,93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2,93  (поездок жителя  в год) 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67818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9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3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57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81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19600"/>
            <a:ext cx="2895600" cy="203835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272064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60198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 rot="18431246"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371600"/>
            <a:ext cx="8839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4F81BD">
                    <a:lumMod val="50000"/>
                  </a:srgbClr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dirty="0" smtClean="0">
                <a:solidFill>
                  <a:srgbClr val="EEECE1">
                    <a:lumMod val="10000"/>
                  </a:srgbClr>
                </a:solidFill>
              </a:rPr>
              <a:t>Устойчивое  развитие  агропромышленного  комплекса и сельских территорий  муниципального образования  Кондинский  район, повышение  конкурентоспособности продукции, произведенной на территории района </a:t>
            </a:r>
            <a:endParaRPr lang="ru-RU" sz="1400" dirty="0">
              <a:solidFill>
                <a:srgbClr val="EEECE1">
                  <a:lumMod val="10000"/>
                </a:srgbClr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505200" y="3200399"/>
          <a:ext cx="5486400" cy="3338055"/>
        </p:xfrm>
        <a:graphic>
          <a:graphicData uri="http://schemas.openxmlformats.org/drawingml/2006/table">
            <a:tbl>
              <a:tblPr/>
              <a:tblGrid>
                <a:gridCol w="2426677"/>
                <a:gridCol w="566223"/>
                <a:gridCol w="588500"/>
                <a:gridCol w="609600"/>
                <a:gridCol w="101673"/>
                <a:gridCol w="498738"/>
                <a:gridCol w="694989"/>
              </a:tblGrid>
              <a:tr h="76201"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7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(скота и птицы на убой) в хозяйствах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668,6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681,7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708,5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Надоя молока в хозяйствах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1063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1094,8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1196,4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крупного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рогатого скота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свиней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1661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1745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1788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(вылов) рыбы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928,2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946,8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1004,7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заготовки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дикоросов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140,5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143,3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149,7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 gridSpan="7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33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57 962,3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56 159,1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2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34 938,0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9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51 667,0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05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35 038,0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38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81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924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52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9" name="Рисунок 28" descr="vaccinium-vitis-idaea-7548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1905000" cy="1905000"/>
          </a:xfrm>
          <a:prstGeom prst="rect">
            <a:avLst/>
          </a:prstGeom>
        </p:spPr>
      </p:pic>
      <p:pic>
        <p:nvPicPr>
          <p:cNvPr id="28" name="Рисунок 27" descr="гриб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3048000"/>
            <a:ext cx="1790700" cy="2368651"/>
          </a:xfrm>
          <a:prstGeom prst="rect">
            <a:avLst/>
          </a:prstGeom>
        </p:spPr>
      </p:pic>
      <p:pic>
        <p:nvPicPr>
          <p:cNvPr id="27" name="Рисунок 26" descr="бы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53000"/>
            <a:ext cx="2847788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1252"/>
            <a:ext cx="9144000" cy="119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9515" y="0"/>
            <a:ext cx="80444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50" indent="-2241550" algn="ctr"/>
            <a:r>
              <a:rPr lang="ru-RU" sz="2400" dirty="0" smtClean="0"/>
              <a:t>Комплексное социально – экономическое развитие </a:t>
            </a:r>
            <a:br>
              <a:rPr lang="ru-RU" sz="2400" dirty="0" smtClean="0"/>
            </a:br>
            <a:r>
              <a:rPr lang="ru-RU" sz="2400" dirty="0" smtClean="0"/>
              <a:t>   Кондинского района на 2017-2020 годы</a:t>
            </a:r>
            <a:endParaRPr lang="ru-RU"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66838" y="1119457"/>
            <a:ext cx="5852962" cy="109034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социально-экономического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стратегического планирования и управления.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18166272"/>
              </p:ext>
            </p:extLst>
          </p:nvPr>
        </p:nvGraphicFramePr>
        <p:xfrm>
          <a:off x="2864350" y="2338580"/>
          <a:ext cx="5977224" cy="3573258"/>
        </p:xfrm>
        <a:graphic>
          <a:graphicData uri="http://schemas.openxmlformats.org/drawingml/2006/table">
            <a:tbl>
              <a:tblPr/>
              <a:tblGrid>
                <a:gridCol w="2909673"/>
                <a:gridCol w="802349"/>
                <a:gridCol w="826095"/>
                <a:gridCol w="740784"/>
                <a:gridCol w="698323"/>
              </a:tblGrid>
              <a:tr h="1648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2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6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дополнительно трудоустраиваемых на общественные работы, чел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78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355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государственных и муниципальных услуг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МБУ Кондинского района МФЦ, </a:t>
                      </a:r>
                      <a:r>
                        <a:rPr lang="ru-RU" sz="1150" b="0" i="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0628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получателей качеством оказания государственных и муниципальных услуг МБУ Кондинского района МФЦ, 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87676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района, имеющих доступ к получению государственных и муниципальных услуг по принципу «одного окна» по месту пребывания, в том числе в МФЦ,%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www.lotusite.ru/images/userfiles/images/man-with-two-thumb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325" y="2435219"/>
            <a:ext cx="1484698" cy="15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laptop-768x1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7120" y="1141360"/>
            <a:ext cx="1097680" cy="1068440"/>
          </a:xfrm>
          <a:prstGeom prst="rect">
            <a:avLst/>
          </a:prstGeom>
        </p:spPr>
      </p:pic>
      <p:pic>
        <p:nvPicPr>
          <p:cNvPr id="17" name="Рисунок 16" descr="i45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485" y="4419600"/>
            <a:ext cx="2246938" cy="123046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6" name="Рисунок 14" descr="VVfFF9zpp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86775" cy="1107996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95400"/>
            <a:ext cx="8763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Цель программы:</a:t>
            </a:r>
          </a:p>
          <a:p>
            <a:pPr algn="ctr">
              <a:defRPr/>
            </a:pP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Повышение роли малого и среднего предпринимательства в экономике Кондинского района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352800" y="3048003"/>
          <a:ext cx="5562601" cy="3360170"/>
        </p:xfrm>
        <a:graphic>
          <a:graphicData uri="http://schemas.openxmlformats.org/drawingml/2006/table">
            <a:tbl>
              <a:tblPr/>
              <a:tblGrid>
                <a:gridCol w="2739031"/>
                <a:gridCol w="508990"/>
                <a:gridCol w="570609"/>
                <a:gridCol w="581322"/>
                <a:gridCol w="202272"/>
                <a:gridCol w="379050"/>
                <a:gridCol w="117234"/>
                <a:gridCol w="464093"/>
              </a:tblGrid>
              <a:tr h="15099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03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1179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1202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1214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получивших финансовую 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 созданных Субъектами, получивших финансовую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малого и среднего предпринимательства на 10 тыс. человек населения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368,3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370,1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372,0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373,9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375,8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субъектов малого и среднего предпринимательства, получивших финансовую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0,43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81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3 748,0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4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4 557,0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</a:rPr>
              <a:t>361,40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00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43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62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05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48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8" name="Рисунок 27" descr="хл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733800"/>
            <a:ext cx="2514600" cy="1683327"/>
          </a:xfrm>
          <a:prstGeom prst="rect">
            <a:avLst/>
          </a:prstGeom>
        </p:spPr>
      </p:pic>
      <p:pic>
        <p:nvPicPr>
          <p:cNvPr id="29" name="Рисунок 28" descr="ле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57800"/>
            <a:ext cx="3081867" cy="1733550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/>
          <p:nvPr/>
        </p:nvSpPr>
        <p:spPr>
          <a:xfrm>
            <a:off x="1" y="0"/>
            <a:ext cx="9143999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6300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200" spc="-5" dirty="0"/>
              <a:t>Жилищно</a:t>
            </a:r>
            <a:r>
              <a:rPr sz="3200" spc="-5" dirty="0">
                <a:latin typeface="Times New Roman"/>
                <a:cs typeface="Times New Roman"/>
              </a:rPr>
              <a:t>-</a:t>
            </a:r>
            <a:r>
              <a:rPr sz="3200" spc="-5" dirty="0"/>
              <a:t>коммунальное</a:t>
            </a:r>
            <a:r>
              <a:rPr sz="3200" spc="-75" dirty="0"/>
              <a:t> </a:t>
            </a:r>
            <a:r>
              <a:rPr sz="3200" spc="-20" dirty="0"/>
              <a:t>хозяйство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129283"/>
            <a:ext cx="9144000" cy="1156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118181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286,9</a:t>
            </a:r>
            <a:r>
              <a:rPr sz="2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2019 год – 266,8 млн. рублей,  2020 год </a:t>
            </a:r>
            <a:r>
              <a:rPr lang="ru-RU" sz="2400" b="1" spc="-25" smtClean="0">
                <a:solidFill>
                  <a:srgbClr val="FFFFFF"/>
                </a:solidFill>
                <a:latin typeface="Times New Roman"/>
                <a:cs typeface="Times New Roman"/>
              </a:rPr>
              <a:t>– 253,6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8731" y="2531364"/>
            <a:ext cx="2307335" cy="19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2057400"/>
            <a:ext cx="19812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886200"/>
            <a:ext cx="2286000" cy="1143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sz="1400" b="1" spc="-15" dirty="0" smtClean="0">
                <a:latin typeface="Times New Roman"/>
                <a:cs typeface="Times New Roman"/>
              </a:rPr>
              <a:t>П</a:t>
            </a:r>
            <a:r>
              <a:rPr lang="ru-RU" sz="1400" b="1" spc="-5" dirty="0" smtClean="0">
                <a:latin typeface="Times New Roman"/>
                <a:cs typeface="Times New Roman"/>
              </a:rPr>
              <a:t>ри</a:t>
            </a:r>
            <a:r>
              <a:rPr lang="ru-RU" sz="1400" b="1" dirty="0" smtClean="0">
                <a:latin typeface="Times New Roman"/>
                <a:cs typeface="Times New Roman"/>
              </a:rPr>
              <a:t>о</a:t>
            </a:r>
            <a:r>
              <a:rPr lang="ru-RU" sz="1400" b="1" spc="-5" dirty="0" smtClean="0">
                <a:latin typeface="Times New Roman"/>
                <a:cs typeface="Times New Roman"/>
              </a:rPr>
              <a:t>бре</a:t>
            </a:r>
            <a:r>
              <a:rPr lang="ru-RU" sz="1400" b="1" spc="-25" dirty="0" smtClean="0">
                <a:latin typeface="Times New Roman"/>
                <a:cs typeface="Times New Roman"/>
              </a:rPr>
              <a:t>т</a:t>
            </a:r>
            <a:r>
              <a:rPr lang="ru-RU" sz="1400" b="1" spc="-5" dirty="0" smtClean="0">
                <a:latin typeface="Times New Roman"/>
                <a:cs typeface="Times New Roman"/>
              </a:rPr>
              <a:t>ение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spcBef>
                <a:spcPts val="340"/>
              </a:spcBef>
            </a:pPr>
            <a:r>
              <a:rPr lang="ru-RU" sz="1400" b="1" dirty="0" smtClean="0">
                <a:latin typeface="Times New Roman"/>
                <a:cs typeface="Times New Roman"/>
              </a:rPr>
              <a:t> 2018 год - 48,9  </a:t>
            </a:r>
            <a:r>
              <a:rPr lang="ru-RU" sz="14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400" b="1" spc="-80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 2019 год – 41,4 млн. рублей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2020 год – 41,4 млн. рублей</a:t>
            </a:r>
            <a:endParaRPr sz="1400"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200" y="2133600"/>
            <a:ext cx="22098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886200"/>
            <a:ext cx="2667000" cy="1066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sz="1400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-94,4 млн. рублей,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2019 год- 94,4млн. рублей,  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 2020 год – 94,4 млн.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029200"/>
            <a:ext cx="3200399" cy="1600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Рисунок 4" descr="IMG-20170410-WA00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2057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object 30"/>
          <p:cNvSpPr/>
          <p:nvPr/>
        </p:nvSpPr>
        <p:spPr>
          <a:xfrm>
            <a:off x="4648200" y="2286000"/>
            <a:ext cx="1676400" cy="24384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Приобретение и установку котельной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мкр.Нефтяник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Междуреченский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-23,0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0"/>
          <p:cNvSpPr/>
          <p:nvPr/>
        </p:nvSpPr>
        <p:spPr>
          <a:xfrm>
            <a:off x="4038600" y="5105400"/>
            <a:ext cx="3048000" cy="1447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формированию современной городской среды по благоустройству дворовых и общественных территорий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-14,3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1143000"/>
            <a:ext cx="4876800" cy="1143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152400" y="2133010"/>
          <a:ext cx="8782111" cy="3951276"/>
        </p:xfrm>
        <a:graphic>
          <a:graphicData uri="http://schemas.openxmlformats.org/drawingml/2006/table">
            <a:tbl>
              <a:tblPr/>
              <a:tblGrid>
                <a:gridCol w="3798890"/>
                <a:gridCol w="1065275"/>
                <a:gridCol w="1065275"/>
                <a:gridCol w="1229394"/>
                <a:gridCol w="838844"/>
                <a:gridCol w="784433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5671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тепловых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69,747км.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67,23км.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59,66км.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52,09км.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44,525км.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водопроводных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103,937км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9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населенных пунктов, обеспеченных чистой питьевой водой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18,5%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29,6%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котельных с использованием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оборудования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36,4%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42,4%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канализационных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24,018км.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17,93км.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11,9км.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6,63км.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3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газифицированных населенных пунктов 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водогрейных котлов, требующих замены, отслуживших срок эксплуатации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10,1%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13,5%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новых сетевых насосов вместо отслуживших срок эксплуатации или требующих замены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1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доли заемных средств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81000" y="1143000"/>
            <a:ext cx="4800600" cy="10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предоставления жилищно-коммунальных услуг;</a:t>
            </a: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эффективности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использования топливно-энергетических ресурсов;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-Реализация единой государственной политики и нормативно-правового регулирования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надежности и качества в жилищно-коммунальном комплексе и энергетике.</a:t>
            </a: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28599" y="2133010"/>
          <a:ext cx="8382000" cy="3397620"/>
        </p:xfrm>
        <a:graphic>
          <a:graphicData uri="http://schemas.openxmlformats.org/drawingml/2006/table">
            <a:tbl>
              <a:tblPr/>
              <a:tblGrid>
                <a:gridCol w="5334001"/>
                <a:gridCol w="1528410"/>
                <a:gridCol w="1519589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Мероприятие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smtClean="0">
                          <a:solidFill>
                            <a:schemeClr val="tx1"/>
                          </a:solidFill>
                          <a:latin typeface="Arial"/>
                        </a:rPr>
                        <a:t>Количество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Стоимость работ, тыс. руб.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теплоснабжения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9,058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44 760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водоснабжения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11,677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23 762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резервуара питьевой воды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ремонт котлов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8 880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замена котельного оборудования (насосы сетевые, трубы дымовые,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электрощитовое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оборудование)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15 543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7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94 445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526033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План подготовки объектов ЖКХ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 работе в осенн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е-зимний период 2017-2019гг.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310590"/>
            <a:ext cx="769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Устройство блочно-модульной твердотопливной котельной установки «Южная» </a:t>
            </a:r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пгт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. Междуреченский» (окончание работ по монтажу поставленного в 2017 году оборудования) – 23 млн. рублей.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  <p:pic>
        <p:nvPicPr>
          <p:cNvPr id="1027" name="Picture 3" descr="C:\Users\050503\Desktop\P106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09800"/>
            <a:ext cx="7153275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3447098"/>
          </a:xfrm>
        </p:spPr>
        <p:txBody>
          <a:bodyPr/>
          <a:lstStyle/>
          <a:p>
            <a:pPr algn="ctr"/>
            <a:r>
              <a:rPr lang="ru-RU" sz="3200" dirty="0" smtClean="0"/>
              <a:t>Создание условий для стабильного и сбалансированного функционирования бюджетной системы района путем консолидации бюджетных ресурсов на приоритетных направлениях, зафиксированных в муниципальных программах района</a:t>
            </a:r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7780"/>
            <a:ext cx="7367142" cy="738664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ЦЕЛЬ БЮДЖЕТНОЙ ПОЛИТИКИ</a:t>
            </a:r>
            <a:endParaRPr lang="ru-RU" sz="2400" dirty="0"/>
          </a:p>
        </p:txBody>
      </p:sp>
      <p:sp>
        <p:nvSpPr>
          <p:cNvPr id="7" name="object 5"/>
          <p:cNvSpPr/>
          <p:nvPr/>
        </p:nvSpPr>
        <p:spPr>
          <a:xfrm>
            <a:off x="0" y="5638800"/>
            <a:ext cx="9144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«Формирование </a:t>
            </a:r>
            <a:r>
              <a:rPr lang="ru-RU" sz="2400" spc="-45" dirty="0" err="1" smtClean="0"/>
              <a:t>комфорной</a:t>
            </a:r>
            <a:r>
              <a:rPr lang="ru-RU" sz="2400" spc="-45" dirty="0" smtClean="0"/>
              <a:t> городской среды на 2018-2020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19600" y="1981200"/>
          <a:ext cx="4572000" cy="3218688"/>
        </p:xfrm>
        <a:graphic>
          <a:graphicData uri="http://schemas.openxmlformats.org/drawingml/2006/table">
            <a:tbl>
              <a:tblPr/>
              <a:tblGrid>
                <a:gridCol w="1654474"/>
                <a:gridCol w="2917526"/>
              </a:tblGrid>
              <a:tr h="19141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Обустройство: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Центральных скверов, площадей п.Половинки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  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Юмас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Ямки,          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Мортка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49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2)    Детских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игровых площадок п.Дальний,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п.Лиственичный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5257799" cy="354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79"/>
            <a:ext cx="9143999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1950" dirty="0" smtClean="0"/>
              <a:t>Муниципальная программа «Обеспечение доступным и комфортным жильем жителей Кондинского района на 2017-2020 годы»</a:t>
            </a:r>
            <a:endParaRPr sz="195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67200" y="914400"/>
            <a:ext cx="4800600" cy="20574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Целями программы являются: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и механизмов для увеличения объемов жилищного строительства, сохранения предприятий реального сектора экономики Кондинского района;</a:t>
            </a:r>
          </a:p>
          <a:p>
            <a:pPr algn="just">
              <a:tabLst>
                <a:tab pos="176213" algn="l"/>
                <a:tab pos="265113" algn="l"/>
              </a:tabLst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повышению доступности жилья, улучшение жилищных условий и качества жилищного обеспечения населения Кондинского района;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увеличения объемов выпуска современных строительных материалов, изделий и конструкций для жилищного, промышленного строительства.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685800" y="3733800"/>
          <a:ext cx="7848600" cy="2833142"/>
        </p:xfrm>
        <a:graphic>
          <a:graphicData uri="http://schemas.openxmlformats.org/drawingml/2006/table">
            <a:tbl>
              <a:tblPr/>
              <a:tblGrid>
                <a:gridCol w="3356771"/>
                <a:gridCol w="852932"/>
                <a:gridCol w="856211"/>
                <a:gridCol w="927562"/>
                <a:gridCol w="391917"/>
                <a:gridCol w="606996"/>
                <a:gridCol w="149131"/>
                <a:gridCol w="70708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</a:p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ввода жилья, тыс.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17,488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Снос ветхого и аварийного, тыс. кв.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состоящих на учете на получение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жилого помещения на условиях социального найма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получивших меры государственной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общей площади жилых помещений, приходящихся в среднем на 1 жителя,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домики14747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3111" y="2819400"/>
            <a:ext cx="3544689" cy="1143000"/>
          </a:xfrm>
          <a:prstGeom prst="rect">
            <a:avLst/>
          </a:prstGeom>
        </p:spPr>
      </p:pic>
      <p:pic>
        <p:nvPicPr>
          <p:cNvPr id="19" name="Рисунок 18" descr="48755555555555555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7012" y="2895600"/>
            <a:ext cx="1516788" cy="1066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66800" y="121471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338,5 млн. рублей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85800" y="90991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215" y="12192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442,5 млн.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11215" y="9144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260" y="214704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188260" y="184224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46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14836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00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384,7 млн. рублей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27790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Овал 115"/>
          <p:cNvSpPr/>
          <p:nvPr/>
        </p:nvSpPr>
        <p:spPr>
          <a:xfrm>
            <a:off x="44196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0668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6764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37"/>
          <p:cNvSpPr/>
          <p:nvPr/>
        </p:nvSpPr>
        <p:spPr>
          <a:xfrm>
            <a:off x="381000" y="5410200"/>
            <a:ext cx="26670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" y="4876800"/>
            <a:ext cx="2514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3334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6781800" y="1600200"/>
            <a:ext cx="2610612" cy="1418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2801" y="2895600"/>
            <a:ext cx="1676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400" b="1" i="1" spc="-5" dirty="0" smtClean="0">
                <a:latin typeface="Times New Roman"/>
                <a:cs typeface="Times New Roman"/>
              </a:rPr>
              <a:t>Окружной</a:t>
            </a:r>
            <a:r>
              <a:rPr lang="ru-RU" sz="1400" b="1" i="1" spc="-5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1400" b="1" i="1" spc="-20" dirty="0" err="1" smtClean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3800" y="1295400"/>
            <a:ext cx="1143000" cy="661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2400" y="1371600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520,2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6200" y="2362200"/>
            <a:ext cx="11430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4800" y="2438400"/>
            <a:ext cx="6362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1 286,5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 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6800" y="533400"/>
            <a:ext cx="7924800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201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lang="ru-RU"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8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1 806,7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2019 год – 1 576,0 млн.рублей,                         2020 год –  1 529,5 млн.рублей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800" y="1295400"/>
            <a:ext cx="1729739" cy="1255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8600" y="2667000"/>
            <a:ext cx="2057400" cy="71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lang="ru-RU" sz="1400" b="1" i="1" dirty="0" smtClean="0">
                <a:latin typeface="Times New Roman"/>
                <a:cs typeface="Times New Roman"/>
              </a:rPr>
              <a:t>Р</a:t>
            </a:r>
            <a:r>
              <a:rPr sz="1400" b="1" i="1" dirty="0" err="1" smtClean="0">
                <a:latin typeface="Times New Roman"/>
                <a:cs typeface="Times New Roman"/>
              </a:rPr>
              <a:t>еализаци</a:t>
            </a:r>
            <a:r>
              <a:rPr lang="ru-RU" sz="1400" b="1" i="1" dirty="0" smtClean="0">
                <a:latin typeface="Times New Roman"/>
                <a:cs typeface="Times New Roman"/>
              </a:rPr>
              <a:t>я основных</a:t>
            </a:r>
            <a:r>
              <a:rPr sz="1400" b="1" i="1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об</a:t>
            </a:r>
            <a:r>
              <a:rPr sz="1400" b="1" i="1" spc="-35" dirty="0" err="1" smtClean="0">
                <a:latin typeface="Times New Roman"/>
                <a:cs typeface="Times New Roman"/>
              </a:rPr>
              <a:t>щ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обра</a:t>
            </a:r>
            <a:r>
              <a:rPr sz="1400" b="1" i="1" spc="-15" dirty="0" err="1" smtClean="0">
                <a:latin typeface="Times New Roman"/>
                <a:cs typeface="Times New Roman"/>
              </a:rPr>
              <a:t>з</a:t>
            </a:r>
            <a:r>
              <a:rPr sz="1400" b="1" i="1" spc="-25" dirty="0" err="1" smtClean="0">
                <a:latin typeface="Times New Roman"/>
                <a:cs typeface="Times New Roman"/>
              </a:rPr>
              <a:t>о</a:t>
            </a:r>
            <a:r>
              <a:rPr sz="1400" b="1" i="1" dirty="0" err="1" smtClean="0">
                <a:latin typeface="Times New Roman"/>
                <a:cs typeface="Times New Roman"/>
              </a:rPr>
              <a:t>в</a:t>
            </a:r>
            <a:r>
              <a:rPr sz="1400" b="1" i="1" spc="-40" dirty="0" err="1" smtClean="0">
                <a:latin typeface="Times New Roman"/>
                <a:cs typeface="Times New Roman"/>
              </a:rPr>
              <a:t>а</a:t>
            </a:r>
            <a:r>
              <a:rPr sz="1400" b="1" i="1" dirty="0" err="1" smtClean="0">
                <a:latin typeface="Times New Roman"/>
                <a:cs typeface="Times New Roman"/>
              </a:rPr>
              <a:t>т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льных</a:t>
            </a:r>
            <a:r>
              <a:rPr lang="ru-RU" sz="1400" b="1" i="1" dirty="0" smtClean="0">
                <a:latin typeface="Times New Roman"/>
                <a:cs typeface="Times New Roman"/>
              </a:rPr>
              <a:t> программ</a:t>
            </a:r>
          </a:p>
          <a:p>
            <a:pPr marL="12700" marR="5080" indent="-1905" algn="ctr">
              <a:lnSpc>
                <a:spcPct val="8620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43400" y="1295400"/>
            <a:ext cx="1752600" cy="1231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9000" y="2514600"/>
            <a:ext cx="3581400" cy="89319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200" b="1" i="1" kern="1000" dirty="0" err="1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200" b="1" i="1" kern="1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200" b="1" i="1" kern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i="1" kern="1000" spc="-5" dirty="0" err="1">
                <a:latin typeface="Times New Roman" pitchFamily="18" charset="0"/>
                <a:cs typeface="Times New Roman" pitchFamily="18" charset="0"/>
              </a:rPr>
              <a:t>дошкольными</a:t>
            </a:r>
            <a:r>
              <a:rPr sz="1200" b="1" i="1" kern="1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kern="1000" spc="-5" dirty="0" err="1" smtClean="0"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организациями основных общеобразовательных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1200" b="1" i="1" kern="1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8200" y="3581400"/>
            <a:ext cx="7399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282,2</a:t>
            </a:r>
          </a:p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80388" y="5141976"/>
            <a:ext cx="318515" cy="4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3400" y="4953000"/>
            <a:ext cx="2362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15   </a:t>
            </a:r>
            <a:r>
              <a:rPr sz="1500" b="1" dirty="0" err="1" smtClean="0">
                <a:latin typeface="Times New Roman"/>
                <a:cs typeface="Times New Roman"/>
              </a:rPr>
              <a:t>об</a:t>
            </a:r>
            <a:r>
              <a:rPr sz="1500" b="1" spc="-10" dirty="0" err="1" smtClean="0">
                <a:latin typeface="Times New Roman"/>
                <a:cs typeface="Times New Roman"/>
              </a:rPr>
              <a:t>щ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бра</a:t>
            </a:r>
            <a:r>
              <a:rPr sz="1500" b="1" spc="-15" dirty="0" err="1" smtClean="0">
                <a:latin typeface="Times New Roman"/>
                <a:cs typeface="Times New Roman"/>
              </a:rPr>
              <a:t>з</a:t>
            </a:r>
            <a:r>
              <a:rPr sz="1500" b="1" spc="-4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в</a:t>
            </a:r>
            <a:r>
              <a:rPr sz="1500" b="1" spc="-35" dirty="0" err="1" smtClean="0">
                <a:latin typeface="Times New Roman"/>
                <a:cs typeface="Times New Roman"/>
              </a:rPr>
              <a:t>а</a:t>
            </a:r>
            <a:r>
              <a:rPr sz="1500" b="1" spc="-10" dirty="0" err="1" smtClean="0">
                <a:latin typeface="Times New Roman"/>
                <a:cs typeface="Times New Roman"/>
              </a:rPr>
              <a:t>т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-10" dirty="0" err="1" smtClean="0">
                <a:latin typeface="Times New Roman"/>
                <a:cs typeface="Times New Roman"/>
              </a:rPr>
              <a:t>л</a:t>
            </a:r>
            <a:r>
              <a:rPr sz="1500" b="1" dirty="0" err="1" smtClean="0">
                <a:latin typeface="Times New Roman"/>
                <a:cs typeface="Times New Roman"/>
              </a:rPr>
              <a:t>ьн</a:t>
            </a:r>
            <a:r>
              <a:rPr sz="1500" b="1" spc="-10" dirty="0" err="1" smtClean="0">
                <a:latin typeface="Times New Roman"/>
                <a:cs typeface="Times New Roman"/>
              </a:rPr>
              <a:t>ы</a:t>
            </a:r>
            <a:r>
              <a:rPr sz="1500" b="1" dirty="0" err="1" smtClean="0">
                <a:latin typeface="Times New Roman"/>
                <a:cs typeface="Times New Roman"/>
              </a:rPr>
              <a:t>х</a:t>
            </a:r>
            <a:r>
              <a:rPr sz="1500" b="1" dirty="0" smtClean="0">
                <a:latin typeface="Times New Roman"/>
                <a:cs typeface="Times New Roman"/>
              </a:rPr>
              <a:t>  </a:t>
            </a:r>
            <a:r>
              <a:rPr sz="1500" b="1" spc="-5" dirty="0">
                <a:latin typeface="Times New Roman"/>
                <a:cs typeface="Times New Roman"/>
              </a:rPr>
              <a:t>учреждений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007" y="5554979"/>
            <a:ext cx="275844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5419344"/>
            <a:ext cx="2362200" cy="1438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5191" y="5582411"/>
            <a:ext cx="275843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8000" y="3352800"/>
            <a:ext cx="1851660" cy="1533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4724400"/>
            <a:ext cx="3581399" cy="13197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172200" y="4953000"/>
            <a:ext cx="2971800" cy="80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 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доп</a:t>
            </a:r>
            <a:r>
              <a:rPr sz="1400" b="1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ни</a:t>
            </a:r>
            <a:r>
              <a:rPr sz="1400" b="1" spc="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ельно</a:t>
            </a:r>
            <a:r>
              <a:rPr sz="1400" b="1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образования и 1 учреждение молодежной политики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8000" y="5867400"/>
            <a:ext cx="1656588" cy="8381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162800" y="5638800"/>
            <a:ext cx="1035685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252,0</a:t>
            </a:r>
            <a:endParaRPr sz="3200" b="1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48600" y="5867400"/>
            <a:ext cx="248411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888" y="6109715"/>
            <a:ext cx="371856" cy="5257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0600" y="6096000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5855" y="5858254"/>
            <a:ext cx="635507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905000" y="4191000"/>
            <a:ext cx="838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4 894 </a:t>
            </a:r>
            <a:r>
              <a:rPr lang="ru-RU" sz="1200" b="1" dirty="0" smtClean="0">
                <a:latin typeface="Times New Roman"/>
                <a:cs typeface="Times New Roman"/>
              </a:rPr>
              <a:t>ученика</a:t>
            </a:r>
          </a:p>
        </p:txBody>
      </p:sp>
      <p:sp>
        <p:nvSpPr>
          <p:cNvPr id="86" name="object 86"/>
          <p:cNvSpPr/>
          <p:nvPr/>
        </p:nvSpPr>
        <p:spPr>
          <a:xfrm>
            <a:off x="13716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483" y="207010"/>
                </a:moveTo>
                <a:lnTo>
                  <a:pt x="0" y="207010"/>
                </a:lnTo>
                <a:lnTo>
                  <a:pt x="285242" y="413893"/>
                </a:lnTo>
                <a:lnTo>
                  <a:pt x="570483" y="207010"/>
                </a:lnTo>
                <a:close/>
              </a:path>
              <a:path w="570864" h="414020">
                <a:moveTo>
                  <a:pt x="427863" y="0"/>
                </a:moveTo>
                <a:lnTo>
                  <a:pt x="142620" y="0"/>
                </a:lnTo>
                <a:lnTo>
                  <a:pt x="142620" y="207010"/>
                </a:lnTo>
                <a:lnTo>
                  <a:pt x="427863" y="207010"/>
                </a:lnTo>
                <a:lnTo>
                  <a:pt x="42786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244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124200" y="4953000"/>
            <a:ext cx="2895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9535" algn="ctr"/>
            <a:r>
              <a:rPr lang="ru-RU" sz="15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sz="15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дошкольного</a:t>
            </a:r>
            <a:r>
              <a:rPr sz="15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образовани</a:t>
            </a:r>
            <a:endParaRPr sz="1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0600" y="54864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bject 28"/>
          <p:cNvSpPr txBox="1"/>
          <p:nvPr/>
        </p:nvSpPr>
        <p:spPr>
          <a:xfrm>
            <a:off x="2057400" y="1295400"/>
            <a:ext cx="228600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Субвенции для обеспечения</a:t>
            </a:r>
          </a:p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 государственных гарантий на получение образования и осуществления переданных ОМС отдельных государственных полномочий в области образования</a:t>
            </a:r>
            <a:endParaRPr sz="1300" i="1" dirty="0">
              <a:latin typeface="Times New Roman"/>
              <a:cs typeface="Times New Roman"/>
            </a:endParaRPr>
          </a:p>
        </p:txBody>
      </p:sp>
      <p:sp>
        <p:nvSpPr>
          <p:cNvPr id="84" name="Стрелка вверх 83"/>
          <p:cNvSpPr/>
          <p:nvPr/>
        </p:nvSpPr>
        <p:spPr>
          <a:xfrm>
            <a:off x="3048000" y="2819400"/>
            <a:ext cx="381000" cy="381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304800" y="3200400"/>
            <a:ext cx="6096000" cy="7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object 13"/>
          <p:cNvSpPr txBox="1"/>
          <p:nvPr/>
        </p:nvSpPr>
        <p:spPr>
          <a:xfrm>
            <a:off x="6248400" y="1371600"/>
            <a:ext cx="1513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i="1" spc="-5" dirty="0" err="1" smtClean="0">
                <a:latin typeface="Times New Roman"/>
                <a:cs typeface="Times New Roman"/>
              </a:rPr>
              <a:t>Местный</a:t>
            </a:r>
            <a:r>
              <a:rPr sz="1400" b="1" i="1" spc="-80" dirty="0" smtClean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52400" y="4038600"/>
            <a:ext cx="15240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953000" y="4114800"/>
            <a:ext cx="13716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35052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object 81"/>
          <p:cNvSpPr txBox="1"/>
          <p:nvPr/>
        </p:nvSpPr>
        <p:spPr>
          <a:xfrm>
            <a:off x="5257800" y="4191000"/>
            <a:ext cx="762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1 729 </a:t>
            </a:r>
            <a:r>
              <a:rPr lang="ru-RU" sz="1200" b="1" dirty="0" smtClean="0">
                <a:latin typeface="Times New Roman"/>
                <a:cs typeface="Times New Roman"/>
              </a:rPr>
              <a:t>учеников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1" name="object 81"/>
          <p:cNvSpPr txBox="1"/>
          <p:nvPr/>
        </p:nvSpPr>
        <p:spPr>
          <a:xfrm>
            <a:off x="152400" y="4114800"/>
            <a:ext cx="15240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900" b="1" dirty="0" smtClean="0">
                <a:latin typeface="Times New Roman"/>
                <a:cs typeface="Times New Roman"/>
              </a:rPr>
              <a:t>  </a:t>
            </a:r>
            <a:r>
              <a:rPr lang="ru-RU" sz="2400" b="1" dirty="0" smtClean="0">
                <a:latin typeface="Times New Roman"/>
                <a:cs typeface="Times New Roman"/>
              </a:rPr>
              <a:t>174 806 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рублей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на 1 ученика</a:t>
            </a:r>
          </a:p>
        </p:txBody>
      </p:sp>
      <p:sp>
        <p:nvSpPr>
          <p:cNvPr id="123" name="object 81"/>
          <p:cNvSpPr txBox="1"/>
          <p:nvPr/>
        </p:nvSpPr>
        <p:spPr>
          <a:xfrm>
            <a:off x="1219200" y="3581400"/>
            <a:ext cx="914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9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855,5  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</p:txBody>
      </p:sp>
      <p:sp>
        <p:nvSpPr>
          <p:cNvPr id="125" name="object 35"/>
          <p:cNvSpPr txBox="1"/>
          <p:nvPr/>
        </p:nvSpPr>
        <p:spPr>
          <a:xfrm>
            <a:off x="3581400" y="4114800"/>
            <a:ext cx="1219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163 216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рублей 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на 1 ребенка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951" y="28955"/>
            <a:ext cx="36332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228600"/>
            <a:ext cx="8814943" cy="808426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838200" y="762000"/>
            <a:ext cx="80010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3000" y="838200"/>
            <a:ext cx="729477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определенных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«дорожной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картой»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40" dirty="0" err="1" smtClean="0"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№ 597 «О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мероприятиях по реализации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sz="1800" b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sz="1800" b="1"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2971800"/>
            <a:ext cx="768096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6 858,3</a:t>
            </a:r>
            <a:r>
              <a:rPr sz="1600" b="1" spc="-5" dirty="0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52 296,0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67 064,0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572000"/>
            <a:ext cx="749808" cy="28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495800"/>
            <a:ext cx="748284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419600"/>
            <a:ext cx="749807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267201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49 719,0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45 725,0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096000"/>
            <a:ext cx="768095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19800"/>
            <a:ext cx="769619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19800"/>
            <a:ext cx="769620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791200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46 593,2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53 113,0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362200"/>
            <a:ext cx="2057400" cy="1362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3886201"/>
            <a:ext cx="1254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58 120,0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57 401,3,0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900" spc="-45" dirty="0" smtClean="0"/>
              <a:t>«Развитие образования в Кондинском районе на 2017 – 2020 годы»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914400"/>
            <a:ext cx="28956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социально-экономического развития Кондинского района, общества и личности;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жизнедеятельности, обеспечение прав и законных интересов детей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E:\Рабочий стол  декабрь 2016\ФОТО\Открытие Р.березка\открытие Русская березк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2808" flipV="1">
            <a:off x="323536" y="4745317"/>
            <a:ext cx="2133601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2514600" cy="171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Овал 14"/>
          <p:cNvSpPr/>
          <p:nvPr/>
        </p:nvSpPr>
        <p:spPr>
          <a:xfrm>
            <a:off x="5791200" y="9906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1200" y="1600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91200" y="2209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0400" y="9906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1 643,4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16002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1 472,0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0400" y="22098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1 425,5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1" name="Picture 4" descr="E:\Рабочий стол  декабрь 2016\ФОТО\фото с 1 сентября новая школа\IMG_28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874">
            <a:off x="129287" y="3338275"/>
            <a:ext cx="2405955" cy="1399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514600" y="2971800"/>
          <a:ext cx="6477001" cy="3443305"/>
        </p:xfrm>
        <a:graphic>
          <a:graphicData uri="http://schemas.openxmlformats.org/drawingml/2006/table">
            <a:tbl>
              <a:tblPr/>
              <a:tblGrid>
                <a:gridCol w="3581400"/>
                <a:gridCol w="437665"/>
                <a:gridCol w="705335"/>
                <a:gridCol w="659781"/>
                <a:gridCol w="84746"/>
                <a:gridCol w="452771"/>
                <a:gridCol w="148835"/>
                <a:gridCol w="406468"/>
              </a:tblGrid>
              <a:tr h="17280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388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общеобразовательных организаций, в том числе в составе комплексов (единиц) 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45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дошкольных образовательных организаций, в том числе в составе комплексов (единиц)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232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 в возрасте 1-6 лет, получающих дошкольную общеобразовательную услугу и (или) услугу по их содержанию в муниципальных общеобразовательных учреждениях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детей, охваченных отдыхом и оздоровлением,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Показатель удовлетворенности населения качеством образовательных услуг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4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</a:t>
            </a:r>
            <a:r>
              <a:rPr lang="ru-RU" sz="2000" dirty="0" smtClean="0">
                <a:latin typeface="Franklin Gothic Medium Cond" pitchFamily="34" charset="0"/>
              </a:rPr>
              <a:t> </a:t>
            </a:r>
            <a:endParaRPr sz="2000" dirty="0">
              <a:latin typeface="Franklin Gothic Medium Cond" pitchFamily="34" charset="0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29718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программы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жителям Кондинского района систематически заниматься физической культурой и спортом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0"/>
            <a:ext cx="8485885" cy="12926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                             </a:t>
            </a:r>
            <a:r>
              <a:rPr lang="ru-RU" dirty="0" smtClean="0">
                <a:latin typeface="Franklin Gothic Medium Cond" pitchFamily="34" charset="0"/>
              </a:rPr>
              <a:t>«Развитие физической культуры и спорта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                 в </a:t>
            </a:r>
            <a:r>
              <a:rPr lang="ru-RU" dirty="0" err="1" smtClean="0">
                <a:latin typeface="Franklin Gothic Medium Cond" pitchFamily="34" charset="0"/>
              </a:rPr>
              <a:t>Кондинском</a:t>
            </a:r>
            <a:r>
              <a:rPr lang="ru-RU" dirty="0" smtClean="0">
                <a:latin typeface="Franklin Gothic Medium Cond" pitchFamily="34" charset="0"/>
              </a:rPr>
              <a:t>  районе на 2017-2020 годы»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</a:t>
            </a:r>
            <a:endParaRPr lang="ru-RU" dirty="0"/>
          </a:p>
        </p:txBody>
      </p:sp>
      <p:pic>
        <p:nvPicPr>
          <p:cNvPr id="11" name="Рисунок 10" descr="D:\Обмен\Фото мероприятия\ФОТО 2017\фото Спарта\P52003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219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543800" y="16002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138,5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81800" y="990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141,4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22860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895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24800" y="2590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2020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39000" y="19812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2019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77000" y="1447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2018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8800" y="838200"/>
            <a:ext cx="1143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2017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0" y="3352800"/>
            <a:ext cx="5334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Ежегодная Спартакиада трудящихся Кондинского района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пришкольных лагерей, соревнования в честь празднования дня физкультурника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муниципальных служащих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день бега «Кросс Нации»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городов и районов автономного округа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200" y="4953000"/>
            <a:ext cx="5029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«Спортивная элита года»,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«Лыжня России», 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семейных команд «Мама, папа, я –  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спортивная семья»,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детей дошкольных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бразовательных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учреждений Кондинского района,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8600" y="33528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2016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35052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3,0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0200" y="3962400"/>
            <a:ext cx="15240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2,1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7400" y="44958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1,5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95400" y="42672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2018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2000" y="38100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2017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6" name="Picture 3" descr="C:\Users\02-2222\AppData\Local\Temp\VLA_7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029200"/>
            <a:ext cx="3429000" cy="171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-17780"/>
            <a:ext cx="88149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Кондинского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</a:t>
            </a:r>
            <a:r>
              <a:rPr lang="ru-RU" sz="2400" dirty="0"/>
              <a:t>2020 </a:t>
            </a:r>
            <a:r>
              <a:rPr lang="ru-RU" sz="2400" dirty="0" smtClean="0"/>
              <a:t>годы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6119989"/>
              </p:ext>
            </p:extLst>
          </p:nvPr>
        </p:nvGraphicFramePr>
        <p:xfrm>
          <a:off x="76200" y="3581400"/>
          <a:ext cx="8858311" cy="3027680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13596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2017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проект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101">
                <a:tc gridSpan="2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занимающихся волонтерской и добровольческой деятельностью (чел.)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161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171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181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формирование системы развития талантливой и инициативной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330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вовлечение молодежи в инновационную, предпринимательскую деятельность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730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гражданское и патриотическое воспитание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молодежи воспользовавшейся услугами немуниципальных некоммерческих организаций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010903.ADM\Desktop\Новая папка\адренал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3436"/>
            <a:ext cx="2796480" cy="2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Отдел молодежной политики\ФОТО_ВИДЕО_ГАЗЕТА_МОЛОДЕЖКА\ФОТО_ВК_Ориентир\Акция Побед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4" t="18872" r="6641" b="21091"/>
          <a:stretch/>
        </p:blipFill>
        <p:spPr bwMode="auto">
          <a:xfrm>
            <a:off x="2826665" y="973436"/>
            <a:ext cx="1412504" cy="10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15.08.2016_КОНКУРС на лучший лагерь труда и отдыха 1\ФОТО_ЛТО_Ориентир\ЛТО_Ориентир11.JPG"/>
          <p:cNvPicPr>
            <a:picLocks noChangeAspect="1" noChangeArrowheads="1"/>
          </p:cNvPicPr>
          <p:nvPr/>
        </p:nvPicPr>
        <p:blipFill rotWithShape="1">
          <a:blip r:embed="rId8" cstate="print"/>
          <a:srcRect l="10012" r="8704"/>
          <a:stretch/>
        </p:blipFill>
        <p:spPr bwMode="auto">
          <a:xfrm>
            <a:off x="2826665" y="2028160"/>
            <a:ext cx="1412503" cy="1042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638800" y="9906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12 ,2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7200" y="2514600"/>
            <a:ext cx="4648200" cy="1219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9144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5240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29200" y="1447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0574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10200" y="1981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2860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bject 55"/>
          <p:cNvSpPr txBox="1"/>
          <p:nvPr/>
        </p:nvSpPr>
        <p:spPr>
          <a:xfrm>
            <a:off x="3200400" y="4343400"/>
            <a:ext cx="5867400" cy="2162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Культурно-массовые  мероприятия</a:t>
            </a:r>
          </a:p>
          <a:p>
            <a:pPr marL="635" algn="ctr">
              <a:lnSpc>
                <a:spcPts val="2050"/>
              </a:lnSpc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«Юный музыкант»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вокального искусства «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Кондинские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роднички»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фестиваль хоров ветеранов «Не стареют душой ветераны»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грантов в 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</a:t>
            </a:r>
            <a:endPara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культуры и искусства «От культурного проекта к социальному результату»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премии «Признание» в области культуры и искусства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«Каждый день лета как праздник»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конкурс развлекательно-игровых программ  «Дед Мороз» 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>
              <a:lnSpc>
                <a:spcPts val="2050"/>
              </a:lnSpc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2524125" cy="16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015614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 dirty="0"/>
          </a:p>
        </p:txBody>
      </p:sp>
      <p:sp>
        <p:nvSpPr>
          <p:cNvPr id="33" name="object 33"/>
          <p:cNvSpPr/>
          <p:nvPr/>
        </p:nvSpPr>
        <p:spPr>
          <a:xfrm>
            <a:off x="685800" y="914400"/>
            <a:ext cx="845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10800" y="2057400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bject 9"/>
          <p:cNvSpPr txBox="1"/>
          <p:nvPr/>
        </p:nvSpPr>
        <p:spPr>
          <a:xfrm>
            <a:off x="838200" y="609600"/>
            <a:ext cx="7620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2018 год – 262,9 млн. рублей, </a:t>
            </a:r>
            <a:br>
              <a:rPr lang="ru-RU" sz="2000" b="1" dirty="0" smtClean="0">
                <a:latin typeface="Times New Roman"/>
                <a:cs typeface="Times New Roman"/>
              </a:rPr>
            </a:br>
            <a:r>
              <a:rPr lang="ru-RU" sz="2000" b="1" dirty="0" smtClean="0">
                <a:latin typeface="Times New Roman"/>
                <a:cs typeface="Times New Roman"/>
              </a:rPr>
              <a:t>2019 год – 90,4 млн.рублей, 2020 год – 91,9 млн. рублей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4600" y="19050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4724400" y="2819400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1 460,1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86200" y="19812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2 196,8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590800" y="18288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429000" y="26670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62600" y="36576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3 185,1  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191000" y="35052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культуры и туризма в Кондинском районе на 2017 – 2020 годы»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876300"/>
            <a:ext cx="4495800" cy="132856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3058285"/>
              </p:ext>
            </p:extLst>
          </p:nvPr>
        </p:nvGraphicFramePr>
        <p:xfrm>
          <a:off x="152400" y="2107263"/>
          <a:ext cx="7029127" cy="4522135"/>
        </p:xfrm>
        <a:graphic>
          <a:graphicData uri="http://schemas.openxmlformats.org/drawingml/2006/table">
            <a:tbl>
              <a:tblPr/>
              <a:tblGrid>
                <a:gridCol w="390507"/>
                <a:gridCol w="3724293"/>
                <a:gridCol w="1066800"/>
                <a:gridCol w="345377"/>
                <a:gridCol w="546710"/>
                <a:gridCol w="486832"/>
                <a:gridCol w="468608"/>
              </a:tblGrid>
              <a:tr h="30434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8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библиотечного фонда на 1000 жителей (экз.)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7760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2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 посещаемости музеев на 1 жителя в год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участников культурно-досуговых мероприятий (%, по отношению к предыдущему году)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доли детей, привлекаемых к участию в творческих мероприятиях, от общего числа детей, (%)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соотношения среднемесячной заработной платы работников учреждений культуры к среднемесячному доходу от трудовой деятельности по Ханты-Мансийскому автономному округу – Югре, (%)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19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средств бюджета муниципального района, выделяемых немуниципальным организациям, в том числе социально ориентированным некоммерческим организациям, на предоставление услуг (работ) в общем объеме средств бюджета муниципального образования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Кондинский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выделяемых на предоставление услуг в сфере культуры от 0% до 15% (нарастающим итогом) 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:\Платёжка 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2123" y="2592259"/>
            <a:ext cx="1643075" cy="1353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H:\Изображение 10 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123" y="4288989"/>
            <a:ext cx="1636768" cy="151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1000" y="762000"/>
            <a:ext cx="4096073" cy="1600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реализацию программы: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213,5 млн. 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319,7 млн. рубл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них « Подготовка и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празднования в 2018 году  95-летия образования Кондинского района» - 2,2 млн. рублей;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126,2 млн. 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127,8 млн. 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" y="5153661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0"/>
            <a:ext cx="84858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 Мероприятия связанные с</a:t>
            </a:r>
            <a:br>
              <a:rPr lang="ru-RU" sz="2400" spc="-45" dirty="0" smtClean="0"/>
            </a:br>
            <a:r>
              <a:rPr lang="ru-RU" sz="2400" spc="-45" dirty="0" smtClean="0"/>
              <a:t>подготовкой и проведением празднования в 2018 году          95-летия образования Кондинского района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285860"/>
            <a:ext cx="6512495" cy="15841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12 ноября 1923 года постановлением Всесоюзного Центрального Исполнительного Комитета. Территория района составляет 55 000 км</a:t>
            </a:r>
            <a:r>
              <a:rPr lang="ru-RU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стал первооткрывателем большой нефти. По заготовке дикоросов район традиционно занимает первое место в округе. Уделяется большое внимание развитию традиционного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хозяйствования.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идет интенсивное социально-экономическое развитие района. Построены и введены в эксплуатацию учреждения образования, культуры, спорта, здравоохранения.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благоустройству поселков, архитектурному облику строящихся объектов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7933822"/>
              </p:ext>
            </p:extLst>
          </p:nvPr>
        </p:nvGraphicFramePr>
        <p:xfrm>
          <a:off x="285720" y="2884433"/>
          <a:ext cx="6129334" cy="1712340"/>
        </p:xfrm>
        <a:graphic>
          <a:graphicData uri="http://schemas.openxmlformats.org/drawingml/2006/table">
            <a:tbl>
              <a:tblPr/>
              <a:tblGrid>
                <a:gridCol w="3278975"/>
                <a:gridCol w="2850359"/>
              </a:tblGrid>
              <a:tr h="20230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года празднования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Кондинского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марта 2018 года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2795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мероприятий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течение 2018 года  не менее 59 мероприятий,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принявших участие в организации мероприятий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7763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года</a:t>
                      </a:r>
                    </a:p>
                    <a:p>
                      <a:pPr algn="just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ноября 2018 года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858000" y="1143000"/>
            <a:ext cx="2034464" cy="101666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2018 год:</a:t>
            </a:r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2 185 тыс. рублей</a:t>
            </a: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onev\Desktop\Мои документы\мои рис.,видео,музыка\Фото учрежений\МЕждуреченский\2003_09VLAD\img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648200"/>
            <a:ext cx="2304256" cy="159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r="53857"/>
          <a:stretch>
            <a:fillRect/>
          </a:stretch>
        </p:blipFill>
        <p:spPr bwMode="auto">
          <a:xfrm>
            <a:off x="4800600" y="4800600"/>
            <a:ext cx="2070562" cy="1598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4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l="46012"/>
          <a:stretch>
            <a:fillRect/>
          </a:stretch>
        </p:blipFill>
        <p:spPr bwMode="auto">
          <a:xfrm>
            <a:off x="6858000" y="4114800"/>
            <a:ext cx="214314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:\для слай\Сборка\IMG_06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286000"/>
            <a:ext cx="2357453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konev\Desktop\для слай\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2319239" cy="16573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77200" cy="5693866"/>
          </a:xfrm>
        </p:spPr>
        <p:txBody>
          <a:bodyPr/>
          <a:lstStyle/>
          <a:p>
            <a:r>
              <a:rPr lang="ru-RU" sz="1600" dirty="0" smtClean="0"/>
              <a:t>- </a:t>
            </a:r>
            <a:r>
              <a:rPr lang="ru-RU" sz="2000" dirty="0" smtClean="0"/>
              <a:t>принятие мер, направленных на увеличение доходной базы бюджета района;</a:t>
            </a:r>
          </a:p>
          <a:p>
            <a:r>
              <a:rPr lang="ru-RU" sz="20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r>
              <a:rPr lang="ru-RU" sz="20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2000" dirty="0" smtClean="0"/>
              <a:t>- повышение эффективности предоставления муниципальных  услуг;</a:t>
            </a:r>
          </a:p>
          <a:p>
            <a:r>
              <a:rPr lang="ru-RU" sz="2000" dirty="0" smtClean="0"/>
              <a:t>- обеспечение доступа немуниципальных организаций, включая социально ориентированные некоммерческие организации к оказанию муниципальных услуг; </a:t>
            </a:r>
          </a:p>
          <a:p>
            <a:r>
              <a:rPr lang="ru-RU" sz="2000" dirty="0" smtClean="0"/>
              <a:t>- 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2000" dirty="0" smtClean="0"/>
              <a:t>- обеспечение открытости бюджетного процесса;</a:t>
            </a:r>
          </a:p>
          <a:p>
            <a:r>
              <a:rPr lang="ru-RU" sz="20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7780"/>
            <a:ext cx="7748142" cy="1169551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 err="1" smtClean="0"/>
              <a:t>Культура</a:t>
            </a:r>
            <a:r>
              <a:rPr sz="4000" spc="-55" dirty="0" smtClean="0"/>
              <a:t> </a:t>
            </a:r>
            <a:r>
              <a:rPr sz="4000" spc="-5" dirty="0" smtClean="0"/>
              <a:t>и</a:t>
            </a:r>
            <a:r>
              <a:rPr sz="4000" spc="-25" dirty="0" smtClean="0"/>
              <a:t> </a:t>
            </a:r>
            <a:r>
              <a:rPr sz="4000" spc="-15" dirty="0" err="1" smtClean="0"/>
              <a:t>кинематография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4" y="3352800"/>
            <a:ext cx="900685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352800"/>
            <a:ext cx="829056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41148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124200"/>
            <a:ext cx="7124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31 872,2 113,8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 </a:t>
            </a:r>
            <a:r>
              <a:rPr sz="1400" spc="-25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0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 42 232,9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15200" y="2667000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49 155,8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5"/>
          <p:cNvSpPr/>
          <p:nvPr/>
        </p:nvSpPr>
        <p:spPr>
          <a:xfrm flipH="1">
            <a:off x="2057400" y="3352800"/>
            <a:ext cx="9144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 algn="l">
              <a:lnSpc>
                <a:spcPct val="100000"/>
              </a:lnSpc>
            </a:pPr>
            <a:r>
              <a:rPr sz="4000" dirty="0" err="1"/>
              <a:t>Социальная</a:t>
            </a:r>
            <a:r>
              <a:rPr sz="4000" spc="-90" dirty="0"/>
              <a:t> </a:t>
            </a:r>
            <a:r>
              <a:rPr sz="4000" spc="-15" dirty="0" err="1" smtClean="0"/>
              <a:t>политика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063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165" y="3759454"/>
            <a:ext cx="434721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усыновителям,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приемным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6" y="1362455"/>
            <a:ext cx="688848" cy="9677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</a:t>
            </a:r>
            <a:r>
              <a:rPr lang="en-US" sz="2500" b="1" dirty="0" smtClean="0">
                <a:latin typeface="Times New Roman"/>
                <a:cs typeface="Times New Roman"/>
              </a:rPr>
              <a:t>4</a:t>
            </a:r>
            <a:r>
              <a:rPr lang="ru-RU" sz="2500" b="1" dirty="0" smtClean="0">
                <a:latin typeface="Times New Roman"/>
                <a:cs typeface="Times New Roman"/>
              </a:rPr>
              <a:t>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object 58"/>
          <p:cNvSpPr txBox="1"/>
          <p:nvPr/>
        </p:nvSpPr>
        <p:spPr>
          <a:xfrm>
            <a:off x="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27,8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14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24,1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22,1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94,3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95,7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905000" y="3733800"/>
            <a:ext cx="838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97,1</a:t>
            </a:r>
          </a:p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15,3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201</a:t>
            </a:r>
            <a:r>
              <a:rPr lang="en-US" sz="2500" b="1" dirty="0" smtClean="0">
                <a:latin typeface="Times New Roman"/>
                <a:cs typeface="Times New Roman"/>
              </a:rPr>
              <a:t>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</a:t>
            </a:r>
            <a:r>
              <a:rPr lang="en-US" sz="2500" b="1" dirty="0" smtClean="0">
                <a:latin typeface="Times New Roman"/>
                <a:cs typeface="Times New Roman"/>
              </a:rPr>
              <a:t>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</a:t>
            </a:r>
            <a:r>
              <a:rPr lang="en-US" sz="2500" b="1" dirty="0" smtClean="0">
                <a:latin typeface="Times New Roman"/>
                <a:cs typeface="Times New Roman"/>
              </a:rPr>
              <a:t>20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5" name="object 58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99" name="object 58"/>
          <p:cNvSpPr txBox="1"/>
          <p:nvPr/>
        </p:nvSpPr>
        <p:spPr>
          <a:xfrm>
            <a:off x="228600" y="3200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0" name="object 58"/>
          <p:cNvSpPr txBox="1"/>
          <p:nvPr/>
        </p:nvSpPr>
        <p:spPr>
          <a:xfrm>
            <a:off x="304800" y="4343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1" name="object 58"/>
          <p:cNvSpPr txBox="1"/>
          <p:nvPr/>
        </p:nvSpPr>
        <p:spPr>
          <a:xfrm>
            <a:off x="228600" y="5486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80"/>
            <a:ext cx="914399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500" dirty="0" smtClean="0"/>
              <a:t>Социальная </a:t>
            </a:r>
            <a:r>
              <a:rPr lang="ru-RU" sz="2500" dirty="0"/>
              <a:t>поддержка отдельных категорий граждан Кондинского </a:t>
            </a:r>
            <a:r>
              <a:rPr lang="ru-RU" sz="2500" dirty="0" smtClean="0"/>
              <a:t>района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на 2018-2020 </a:t>
            </a:r>
            <a:r>
              <a:rPr lang="ru-RU" sz="2500" dirty="0" smtClean="0"/>
              <a:t>годы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70611"/>
              </p:ext>
            </p:extLst>
          </p:nvPr>
        </p:nvGraphicFramePr>
        <p:xfrm>
          <a:off x="228598" y="3352800"/>
          <a:ext cx="8763003" cy="3124200"/>
        </p:xfrm>
        <a:graphic>
          <a:graphicData uri="http://schemas.openxmlformats.org/drawingml/2006/table">
            <a:tbl>
              <a:tblPr/>
              <a:tblGrid>
                <a:gridCol w="4219223"/>
                <a:gridCol w="567973"/>
                <a:gridCol w="1298223"/>
                <a:gridCol w="892527"/>
                <a:gridCol w="696032"/>
                <a:gridCol w="277635"/>
                <a:gridCol w="631080"/>
                <a:gridCol w="18031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Базовый показатель на начало реализации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показателя по годам (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детей-сирот и детей, оставшихся без попечения родителей, устроенных на семейные формы воспитания (от числа детей-сирот и детей, оставшихся без попечения родителей, выявленных в течение отчетного периода)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отмененных решений о передаче детей-сирот и детей, оставшихся без попечения родителей, на воспитание в семьи граждан Российской Федерации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56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детей, оставшихся без попечения родителей, (от общей численности детского населения Кондинского района)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t1.gstatic.com/images?q=tbn:ANd9GcREhd3_aWzMqc5JQI8wqxqKbbZcUV4h4D2Y76PtXk3PY-CuYrjBNA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24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066800"/>
            <a:ext cx="8839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i="1" dirty="0">
                <a:solidFill>
                  <a:schemeClr val="tx1"/>
                </a:solidFill>
              </a:rPr>
              <a:t>Обеспечение доступности и качества предоставления   социальных гарантий для отдельных категорий граждан, проживающих в Кондинском </a:t>
            </a:r>
            <a:r>
              <a:rPr lang="ru-RU" sz="1400" i="1" dirty="0" smtClean="0">
                <a:solidFill>
                  <a:schemeClr val="tx1"/>
                </a:solidFill>
              </a:rPr>
              <a:t>районе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62400" y="1828800"/>
            <a:ext cx="12192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62600" y="1828800"/>
            <a:ext cx="12954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5200" y="1828800"/>
            <a:ext cx="11430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38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105,3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200" y="28194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106,8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66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108,1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196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96000" y="2438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7724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0"/>
            <a:ext cx="9143999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590800"/>
            <a:ext cx="177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 2017-2020 годы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(в 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066800" y="1371600"/>
          <a:ext cx="5680075" cy="4776788"/>
        </p:xfrm>
        <a:graphic>
          <a:graphicData uri="http://schemas.openxmlformats.org/presentationml/2006/ole">
            <p:oleObj spid="_x0000_s176130" name="Worksheet" r:id="rId6" imgW="4314833" imgH="362907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/>
              <a:t>Районный фонд финансовой поддержки поселений на 2018-2020 годы (тыс. рублей)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447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73866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4994124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139988"/>
                <a:gridCol w="96414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-21 826,0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117 779,1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-186 886,7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-83 591,7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</a:t>
                      </a:r>
                      <a:r>
                        <a:rPr lang="ru-RU" sz="900" b="0" i="1" u="none" strike="noStrike" dirty="0" smtClean="0">
                          <a:latin typeface="Arial"/>
                        </a:rPr>
                        <a:t>Федерации</a:t>
                      </a:r>
                      <a:endParaRPr lang="ru-RU" sz="900" b="0" i="1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42 606,2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64 906,1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-42 644,5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77 238,4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-13 733,5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17 314,4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2015-2020 годы (тыс. рублей)</a:t>
            </a:r>
            <a:endParaRPr lang="ru-RU" sz="24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3000" y="1397000"/>
          <a:ext cx="7391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71942" cy="1107996"/>
          </a:xfrm>
        </p:spPr>
        <p:txBody>
          <a:bodyPr/>
          <a:lstStyle/>
          <a:p>
            <a:pPr algn="ctr"/>
            <a:r>
              <a:rPr lang="ru-RU" sz="2400" dirty="0" smtClean="0"/>
              <a:t>Использование механизмов инициативного бюджетирования при формировании бюджета района на 2018 -2020 годы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1430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0" y="5257800"/>
            <a:ext cx="9143999" cy="160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10142" cy="4419600"/>
          </a:xfrm>
        </p:spPr>
        <p:txBody>
          <a:bodyPr/>
          <a:lstStyle/>
          <a:p>
            <a:pPr lvl="0" algn="ctr" rtl="0"/>
            <a:r>
              <a:rPr lang="ru-RU" sz="2400" dirty="0" smtClean="0"/>
              <a:t>Проекты, реализуемые в рамках </a:t>
            </a:r>
            <a:br>
              <a:rPr lang="ru-RU" sz="2400" dirty="0" smtClean="0"/>
            </a:br>
            <a:r>
              <a:rPr lang="ru-RU" sz="2400" dirty="0" smtClean="0"/>
              <a:t>инициативного бюджетирования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Представленные на рассмотрение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aburnashov.ru/assets/images/glavnaya_tema/narodnyj-byudzhe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77287" cy="61293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"/>
            <a:ext cx="7858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7526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628200, Тюменская область, Кондинский район,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Междуреченский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Титова 24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приемной: к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omfinkonda@bk.ru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приемной: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финансам: Мостовых Галина Анатольевна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(3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17:12.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4CE-80A5-46EE-8FF9-30E637E0425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627583"/>
            <a:ext cx="7900542" cy="7809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60000"/>
              </a:lnSpc>
            </a:pPr>
            <a:r>
              <a:rPr lang="ru-RU" sz="2000" spc="-1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характеристики бюджета </a:t>
            </a:r>
            <a:r>
              <a:rPr lang="ru-RU" sz="2000" spc="-2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Кондинского</a:t>
            </a:r>
            <a:r>
              <a:rPr sz="2000" spc="-1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района</a:t>
            </a:r>
            <a:r>
              <a:rPr lang="ru-RU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sz="2000" spc="-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sz="2000" spc="-4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spc="-4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 и на плановый период 2019 и 2020 годов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800" y="2286000"/>
            <a:ext cx="71882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b="1" i="1" spc="-15" dirty="0" smtClean="0">
                <a:latin typeface="Times New Roman"/>
                <a:cs typeface="Times New Roman"/>
              </a:rPr>
              <a:t>т</a:t>
            </a:r>
            <a:r>
              <a:rPr sz="900" b="1" i="1" spc="-15" dirty="0" err="1" smtClean="0">
                <a:latin typeface="Times New Roman"/>
                <a:cs typeface="Times New Roman"/>
              </a:rPr>
              <a:t>ыс</a:t>
            </a:r>
            <a:r>
              <a:rPr sz="900" b="1" i="1" spc="-15" dirty="0" smtClean="0">
                <a:latin typeface="Times New Roman"/>
                <a:cs typeface="Times New Roman"/>
              </a:rPr>
              <a:t>.</a:t>
            </a:r>
            <a:r>
              <a:rPr sz="900" b="1" i="1" spc="-90" dirty="0" smtClean="0">
                <a:latin typeface="Times New Roman"/>
                <a:cs typeface="Times New Roman"/>
              </a:rPr>
              <a:t> </a:t>
            </a:r>
            <a:r>
              <a:rPr sz="900" b="1" i="1" spc="-5" dirty="0" err="1" smtClean="0">
                <a:latin typeface="Times New Roman"/>
                <a:cs typeface="Times New Roman"/>
              </a:rPr>
              <a:t>руб</a:t>
            </a:r>
            <a:r>
              <a:rPr lang="ru-RU" sz="900" b="1" i="1" spc="-5" dirty="0" smtClean="0">
                <a:latin typeface="Times New Roman"/>
                <a:cs typeface="Times New Roman"/>
              </a:rPr>
              <a:t>лей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200" y="2514600"/>
          <a:ext cx="7838258" cy="2653857"/>
        </p:xfrm>
        <a:graphic>
          <a:graphicData uri="http://schemas.openxmlformats.org/drawingml/2006/table">
            <a:tbl>
              <a:tblPr/>
              <a:tblGrid>
                <a:gridCol w="2436698"/>
                <a:gridCol w="1068502"/>
                <a:gridCol w="1143000"/>
                <a:gridCol w="1029434"/>
                <a:gridCol w="1080312"/>
                <a:gridCol w="1080312"/>
              </a:tblGrid>
              <a:tr h="488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5 317 989,8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3 769 558,7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3 091 630,4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3 006 878,9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5 304 256,3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3 853 603,7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3 091 630,4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3 006 878,9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Дефицит,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-84 045,0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2018 год и на плановый период 2019 и 2020 годов в области доходов: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676400"/>
            <a:ext cx="3962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доходного потенциала на основе постоянного мониторинга рисков развития экономики </a:t>
            </a:r>
          </a:p>
          <a:p>
            <a:endParaRPr lang="ru-RU" dirty="0" smtClean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1981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3400" y="16764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улучшение качества администрирования доходов </a:t>
            </a:r>
            <a:endParaRPr lang="ru-RU" b="1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76800" y="2514600"/>
            <a:ext cx="274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48000" y="41910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обеспечение прироста собственных доходов бюджета </a:t>
            </a:r>
            <a:endParaRPr lang="ru-RU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165305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2016 – 2020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2016-2020 годы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9906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2016-2020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5355</TotalTime>
  <Words>4858</Words>
  <Application>Microsoft Office PowerPoint</Application>
  <PresentationFormat>Экран (4:3)</PresentationFormat>
  <Paragraphs>1339</Paragraphs>
  <Slides>49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Worksheet</vt:lpstr>
      <vt:lpstr>Слайд 1</vt:lpstr>
      <vt:lpstr>Слайд 2</vt:lpstr>
      <vt:lpstr> ЦЕЛЬ БЮДЖЕТНОЙ ПОЛИТИКИ</vt:lpstr>
      <vt:lpstr>ОСНОВНЫЕ ЗАДАЧИ БЮДЖЕТНОЙ ПОЛИТИКИ  на 2018 год и на плановый период 2019 и 2020 годов </vt:lpstr>
      <vt:lpstr>Основные характеристики бюджета Кондинского района  на 2018 год и на плановый период 2019 и 2020 годов</vt:lpstr>
      <vt:lpstr>Слайд 6</vt:lpstr>
      <vt:lpstr>Структура доходов бюджета Кондинского района                         на 2016 – 2020 годы, (%)</vt:lpstr>
      <vt:lpstr>Динамика и структура налоговых доходов бюджета Кондинского района на 2016-2020 годы</vt:lpstr>
      <vt:lpstr>Динамика неналоговых доходов бюджета Кондинского   района на 2016-2020 годы </vt:lpstr>
      <vt:lpstr>Динамика безвозмездных поступлений в бюджет  Кондинского района на 2016 – 2020 годы  </vt:lpstr>
      <vt:lpstr>Объем Дорожного фонда муниципального образования Кондинский район на 2016 -2020 годы</vt:lpstr>
      <vt:lpstr>Использование дорожного фонда муниципального образования Кондинский район</vt:lpstr>
      <vt:lpstr>Слайд 13</vt:lpstr>
      <vt:lpstr>Повышение оплаты труда</vt:lpstr>
      <vt:lpstr>Структура расходов бюджета</vt:lpstr>
      <vt:lpstr>       Общегосударственные вопросы</vt:lpstr>
      <vt:lpstr>«Развитие муниципальной службы в муниципальном образовании Кондинский район»</vt:lpstr>
      <vt:lpstr>«Развитие муниципальной службы в муниципальном образовании Кондинский район»</vt:lpstr>
      <vt:lpstr>Муниципальная программа «Социально-экономическое развитие коренных малочисленных народов Севера Кондинского района  на 2017-2020 годы»</vt:lpstr>
      <vt:lpstr>Национальная экономика</vt:lpstr>
      <vt:lpstr>      </vt:lpstr>
      <vt:lpstr>«Развитие транспортной системы  Кондинского района на 2017-2020 годы»</vt:lpstr>
      <vt:lpstr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vt:lpstr>
      <vt:lpstr>Комплексное социально – экономическое развитие     Кондинского района на 2017-2020 годы</vt:lpstr>
      <vt:lpstr>Муниципальная программа «Развитие малого и среднего предпринимательства в Кондинском районе на 2017-2020 годы»</vt:lpstr>
      <vt:lpstr>Жилищно-коммунальное хозяйство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«Формирование комфорной городской среды на 2018-2020 годы» </vt:lpstr>
      <vt:lpstr>Муниципальная программа «Обеспечение доступным и комфортным жильем жителей Кондинского района на 2017-2020 годы»</vt:lpstr>
      <vt:lpstr>Образование</vt:lpstr>
      <vt:lpstr>Образование</vt:lpstr>
      <vt:lpstr>«Развитие образования в Кондинском районе на 2017 – 2020 годы»</vt:lpstr>
      <vt:lpstr>                             «Развитие физической культуры и спорта                                   в Кондинском  районе на 2017-2020 годы»                  </vt:lpstr>
      <vt:lpstr>Молодежь Кондинского района  на 2017-2020 годы</vt:lpstr>
      <vt:lpstr>Культура и кинематография</vt:lpstr>
      <vt:lpstr>Муниципальная программа «Развитие культуры и туризма в Кондинском районе на 2017 – 2020 годы»</vt:lpstr>
      <vt:lpstr> Мероприятия связанные с подготовкой и проведением празднования в 2018 году          95-летия образования Кондинского района</vt:lpstr>
      <vt:lpstr>Культура и кинематография</vt:lpstr>
      <vt:lpstr>Социальная политика</vt:lpstr>
      <vt:lpstr>Социальная поддержка отдельных категорий граждан Кондинского района  на 2018-2020 годы</vt:lpstr>
      <vt:lpstr>Финансовая помощь, оказываемая городским и сельским поселениям Кондинского района  на 2017-2020 годы  годы (в тыс. рублей) </vt:lpstr>
      <vt:lpstr>Районный фонд финансовой поддержки поселений на 2018-2020 годы (тыс. рублей)</vt:lpstr>
      <vt:lpstr>Структура источников  финансирования дефицита бюджета</vt:lpstr>
      <vt:lpstr>Объем муниципального долга  на 2015-2020 годы (тыс. рублей)</vt:lpstr>
      <vt:lpstr>Использование механизмов инициативного бюджетирования при формировании бюджета района на 2018 -2020 годы</vt:lpstr>
      <vt:lpstr>Проекты, реализуемые в рамках  инициативного бюджетирования  Представленные на рассмотрение проекты 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02-2215</cp:lastModifiedBy>
  <cp:revision>552</cp:revision>
  <dcterms:created xsi:type="dcterms:W3CDTF">2015-11-30T14:13:04Z</dcterms:created>
  <dcterms:modified xsi:type="dcterms:W3CDTF">2018-11-29T12:05:43Z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