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79"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58" r:id="rId18"/>
    <p:sldId id="273" r:id="rId19"/>
    <p:sldId id="274" r:id="rId20"/>
    <p:sldId id="275" r:id="rId21"/>
    <p:sldId id="276" r:id="rId22"/>
    <p:sldId id="277" r:id="rId23"/>
    <p:sldId id="278" r:id="rId24"/>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30" d="100"/>
          <a:sy n="130" d="100"/>
        </p:scale>
        <p:origin x="-1074" y="444"/>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1974"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B802BF7-A625-41D3-A692-9869A5D77540}" type="datetimeFigureOut">
              <a:rPr lang="ru-RU" smtClean="0"/>
              <a:t>15.12.2017</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6F51913-8042-4AD6-B43D-553AA1F6069C}" type="slidenum">
              <a:rPr lang="ru-RU" smtClean="0"/>
              <a:t>‹#›</a:t>
            </a:fld>
            <a:endParaRPr lang="ru-RU"/>
          </a:p>
        </p:txBody>
      </p:sp>
    </p:spTree>
    <p:extLst>
      <p:ext uri="{BB962C8B-B14F-4D97-AF65-F5344CB8AC3E}">
        <p14:creationId xmlns:p14="http://schemas.microsoft.com/office/powerpoint/2010/main" val="989793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F51913-8042-4AD6-B43D-553AA1F6069C}" type="slidenum">
              <a:rPr lang="ru-RU" smtClean="0"/>
              <a:t>18</a:t>
            </a:fld>
            <a:endParaRPr lang="ru-RU"/>
          </a:p>
        </p:txBody>
      </p:sp>
    </p:spTree>
    <p:extLst>
      <p:ext uri="{BB962C8B-B14F-4D97-AF65-F5344CB8AC3E}">
        <p14:creationId xmlns:p14="http://schemas.microsoft.com/office/powerpoint/2010/main" val="4048286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4C71EC6-210F-42DE-9C53-41977AD35B3D}" type="datetimeFigureOut">
              <a:rPr lang="ru-RU" smtClean="0"/>
              <a:t>15.12.2017</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15.12.2017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15.12.2017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15.12.2017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15.12.2017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15.12.2017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15.12.2017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15.12.2017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15.12.2017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B4C71EC6-210F-42DE-9C53-41977AD35B3D}" type="datetimeFigureOut">
              <a:rPr lang="ru-RU" smtClean="0"/>
              <a:t>15.12.2017</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B4C71EC6-210F-42DE-9C53-41977AD35B3D}" type="datetimeFigureOut">
              <a:rPr lang="ru-RU" smtClean="0"/>
              <a:t>15.12.2017</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4C71EC6-210F-42DE-9C53-41977AD35B3D}" type="datetimeFigureOut">
              <a:rPr lang="ru-RU" smtClean="0"/>
              <a:t>15.12.2017</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sz="8000" dirty="0" smtClean="0">
                <a:solidFill>
                  <a:srgbClr val="0070C0"/>
                </a:solidFill>
              </a:rPr>
              <a:t>Интерактивный портал службы занятости населения</a:t>
            </a:r>
            <a:endParaRPr lang="ru-RU" sz="8000" dirty="0">
              <a:solidFill>
                <a:srgbClr val="0070C0"/>
              </a:solidFill>
            </a:endParaRPr>
          </a:p>
        </p:txBody>
      </p:sp>
    </p:spTree>
    <p:extLst>
      <p:ext uri="{BB962C8B-B14F-4D97-AF65-F5344CB8AC3E}">
        <p14:creationId xmlns:p14="http://schemas.microsoft.com/office/powerpoint/2010/main" val="2298080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3"/>
            <a:ext cx="6965245" cy="307161"/>
          </a:xfrm>
        </p:spPr>
        <p:txBody>
          <a:bodyPr>
            <a:normAutofit fontScale="90000"/>
          </a:bodyPr>
          <a:lstStyle/>
          <a:p>
            <a:r>
              <a:rPr lang="ru-RU" sz="2400" dirty="0" smtClean="0"/>
              <a:t>Снять вакансию можно указав причину снятия</a:t>
            </a:r>
            <a:endParaRPr lang="ru-RU" sz="2400" dirty="0"/>
          </a:p>
        </p:txBody>
      </p:sp>
      <p:pic>
        <p:nvPicPr>
          <p:cNvPr id="4" name="Рисунок 3"/>
          <p:cNvPicPr/>
          <p:nvPr/>
        </p:nvPicPr>
        <p:blipFill>
          <a:blip r:embed="rId2"/>
          <a:stretch>
            <a:fillRect/>
          </a:stretch>
        </p:blipFill>
        <p:spPr>
          <a:xfrm>
            <a:off x="899592" y="1196752"/>
            <a:ext cx="7416823" cy="5040560"/>
          </a:xfrm>
          <a:prstGeom prst="rect">
            <a:avLst/>
          </a:prstGeom>
        </p:spPr>
      </p:pic>
    </p:spTree>
    <p:extLst>
      <p:ext uri="{BB962C8B-B14F-4D97-AF65-F5344CB8AC3E}">
        <p14:creationId xmlns:p14="http://schemas.microsoft.com/office/powerpoint/2010/main" val="2707906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380" y="692696"/>
            <a:ext cx="6965245" cy="667202"/>
          </a:xfrm>
        </p:spPr>
        <p:txBody>
          <a:bodyPr>
            <a:normAutofit fontScale="90000"/>
          </a:bodyPr>
          <a:lstStyle/>
          <a:p>
            <a:r>
              <a:rPr lang="ru-RU" sz="2400" dirty="0" smtClean="0"/>
              <a:t>Рассмотрим возможность размещения новой вакансии на ИАП</a:t>
            </a:r>
            <a:endParaRPr lang="ru-RU" sz="2400" dirty="0"/>
          </a:p>
        </p:txBody>
      </p:sp>
      <p:pic>
        <p:nvPicPr>
          <p:cNvPr id="3" name="Рисунок 2"/>
          <p:cNvPicPr/>
          <p:nvPr/>
        </p:nvPicPr>
        <p:blipFill>
          <a:blip r:embed="rId2"/>
          <a:stretch>
            <a:fillRect/>
          </a:stretch>
        </p:blipFill>
        <p:spPr>
          <a:xfrm>
            <a:off x="899592" y="1484784"/>
            <a:ext cx="7416823" cy="4742493"/>
          </a:xfrm>
          <a:prstGeom prst="rect">
            <a:avLst/>
          </a:prstGeom>
        </p:spPr>
      </p:pic>
    </p:spTree>
    <p:extLst>
      <p:ext uri="{BB962C8B-B14F-4D97-AF65-F5344CB8AC3E}">
        <p14:creationId xmlns:p14="http://schemas.microsoft.com/office/powerpoint/2010/main" val="3179620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620688"/>
            <a:ext cx="6965245" cy="1399379"/>
          </a:xfrm>
        </p:spPr>
        <p:txBody>
          <a:bodyPr>
            <a:normAutofit fontScale="90000"/>
          </a:bodyPr>
          <a:lstStyle/>
          <a:p>
            <a:r>
              <a:rPr lang="ru-RU" sz="1800" b="1" dirty="0" smtClean="0"/>
              <a:t>Вкладка 1: </a:t>
            </a:r>
            <a:r>
              <a:rPr lang="ru-RU" sz="1800" dirty="0" smtClean="0"/>
              <a:t>- заполняем «Профессия» по </a:t>
            </a:r>
            <a:r>
              <a:rPr lang="ru-RU" sz="1800" dirty="0" smtClean="0"/>
              <a:t>ЕТКС, </a:t>
            </a:r>
            <a:r>
              <a:rPr lang="ru-RU" sz="1800" dirty="0" smtClean="0"/>
              <a:t/>
            </a:r>
            <a:br>
              <a:rPr lang="ru-RU" sz="1800" dirty="0" smtClean="0"/>
            </a:br>
            <a:r>
              <a:rPr lang="ru-RU" sz="1800" dirty="0" smtClean="0"/>
              <a:t>-Специализация по необходимости</a:t>
            </a:r>
            <a:br>
              <a:rPr lang="ru-RU" sz="1800" dirty="0" smtClean="0"/>
            </a:br>
            <a:r>
              <a:rPr lang="ru-RU" sz="1800" dirty="0" smtClean="0"/>
              <a:t>-Сфера деятельности (обязательно)</a:t>
            </a:r>
            <a:br>
              <a:rPr lang="ru-RU" sz="1800" dirty="0" smtClean="0"/>
            </a:br>
            <a:r>
              <a:rPr lang="ru-RU" sz="1800" dirty="0" smtClean="0"/>
              <a:t>-Должностные обязанности не менее 60 символов (2 строк)</a:t>
            </a:r>
            <a:br>
              <a:rPr lang="ru-RU" sz="1800" dirty="0" smtClean="0"/>
            </a:br>
            <a:r>
              <a:rPr lang="ru-RU" sz="1800" dirty="0" smtClean="0"/>
              <a:t>-Свободных рабочих мест (обязательно)</a:t>
            </a:r>
            <a:br>
              <a:rPr lang="ru-RU" sz="1800" dirty="0" smtClean="0"/>
            </a:br>
            <a:r>
              <a:rPr lang="ru-RU" sz="1800" dirty="0" smtClean="0"/>
              <a:t>--Контактное лиц (обязательно + эл. адрес и тел.)</a:t>
            </a:r>
            <a:endParaRPr lang="ru-RU" sz="1800" dirty="0"/>
          </a:p>
        </p:txBody>
      </p:sp>
      <p:pic>
        <p:nvPicPr>
          <p:cNvPr id="3" name="Рисунок 2"/>
          <p:cNvPicPr/>
          <p:nvPr/>
        </p:nvPicPr>
        <p:blipFill>
          <a:blip r:embed="rId2"/>
          <a:stretch>
            <a:fillRect/>
          </a:stretch>
        </p:blipFill>
        <p:spPr>
          <a:xfrm>
            <a:off x="1187625" y="2132856"/>
            <a:ext cx="6624736" cy="4032448"/>
          </a:xfrm>
          <a:prstGeom prst="rect">
            <a:avLst/>
          </a:prstGeom>
        </p:spPr>
      </p:pic>
    </p:spTree>
    <p:extLst>
      <p:ext uri="{BB962C8B-B14F-4D97-AF65-F5344CB8AC3E}">
        <p14:creationId xmlns:p14="http://schemas.microsoft.com/office/powerpoint/2010/main" val="1983822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9376" y="620688"/>
            <a:ext cx="6965245" cy="1440160"/>
          </a:xfrm>
        </p:spPr>
        <p:txBody>
          <a:bodyPr>
            <a:noAutofit/>
          </a:bodyPr>
          <a:lstStyle/>
          <a:p>
            <a:r>
              <a:rPr lang="ru-RU" sz="2000" b="1" dirty="0" smtClean="0"/>
              <a:t>Вкладка 2: </a:t>
            </a:r>
            <a:r>
              <a:rPr lang="ru-RU" sz="1400" dirty="0" smtClean="0"/>
              <a:t>- З/п (обязательно от и до);</a:t>
            </a:r>
            <a:r>
              <a:rPr lang="ru-RU" sz="1400" dirty="0"/>
              <a:t> </a:t>
            </a:r>
            <a:r>
              <a:rPr lang="ru-RU" sz="1400" dirty="0" smtClean="0"/>
              <a:t>-Система оплаты (обязательно);</a:t>
            </a:r>
            <a:r>
              <a:rPr lang="ru-RU" sz="1400" dirty="0"/>
              <a:t> </a:t>
            </a:r>
            <a:r>
              <a:rPr lang="ru-RU" sz="1400" dirty="0" smtClean="0"/>
              <a:t>- Характер работы (обязательно);</a:t>
            </a:r>
            <a:r>
              <a:rPr lang="ru-RU" sz="1400" dirty="0"/>
              <a:t> </a:t>
            </a:r>
            <a:r>
              <a:rPr lang="ru-RU" sz="1400" dirty="0" smtClean="0"/>
              <a:t>-Режим работы (обязательно);</a:t>
            </a:r>
            <a:r>
              <a:rPr lang="ru-RU" sz="1400" dirty="0"/>
              <a:t> </a:t>
            </a:r>
            <a:r>
              <a:rPr lang="ru-RU" sz="1400" dirty="0" smtClean="0"/>
              <a:t>-Время работы (обязательно, даже если по графику);</a:t>
            </a:r>
            <a:r>
              <a:rPr lang="ru-RU" sz="1400" dirty="0"/>
              <a:t> </a:t>
            </a:r>
            <a:r>
              <a:rPr lang="ru-RU" sz="1400" dirty="0" smtClean="0"/>
              <a:t>-Особенности работы (вахта, надомный и т.д.);</a:t>
            </a:r>
            <a:r>
              <a:rPr lang="ru-RU" sz="1400" dirty="0"/>
              <a:t> </a:t>
            </a:r>
            <a:r>
              <a:rPr lang="ru-RU" sz="1400" dirty="0" smtClean="0"/>
              <a:t>-Условия труда (обязательно (нормальные, вредные и т.д.);</a:t>
            </a:r>
            <a:r>
              <a:rPr lang="ru-RU" sz="1400" dirty="0"/>
              <a:t> </a:t>
            </a:r>
            <a:r>
              <a:rPr lang="ru-RU" sz="1400" dirty="0" smtClean="0"/>
              <a:t>-Социальные гарантии (Соц. пакет);</a:t>
            </a:r>
            <a:r>
              <a:rPr lang="ru-RU" sz="1400" dirty="0"/>
              <a:t> </a:t>
            </a:r>
            <a:r>
              <a:rPr lang="ru-RU" sz="1400" dirty="0" smtClean="0"/>
              <a:t>- Условия работы (по необходимости); -Адрес рабочего места (обязательно </a:t>
            </a:r>
            <a:r>
              <a:rPr lang="ru-RU" sz="1400" dirty="0"/>
              <a:t>+</a:t>
            </a:r>
            <a:r>
              <a:rPr lang="ru-RU" sz="1400" dirty="0" smtClean="0"/>
              <a:t> транспорт)</a:t>
            </a:r>
            <a:endParaRPr lang="ru-RU" sz="1400" dirty="0"/>
          </a:p>
        </p:txBody>
      </p:sp>
      <p:pic>
        <p:nvPicPr>
          <p:cNvPr id="3" name="Рисунок 2"/>
          <p:cNvPicPr/>
          <p:nvPr/>
        </p:nvPicPr>
        <p:blipFill>
          <a:blip r:embed="rId2"/>
          <a:stretch>
            <a:fillRect/>
          </a:stretch>
        </p:blipFill>
        <p:spPr>
          <a:xfrm>
            <a:off x="1043608" y="2132856"/>
            <a:ext cx="7128792" cy="4104456"/>
          </a:xfrm>
          <a:prstGeom prst="rect">
            <a:avLst/>
          </a:prstGeom>
        </p:spPr>
      </p:pic>
    </p:spTree>
    <p:extLst>
      <p:ext uri="{BB962C8B-B14F-4D97-AF65-F5344CB8AC3E}">
        <p14:creationId xmlns:p14="http://schemas.microsoft.com/office/powerpoint/2010/main" val="3964889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9376" y="692696"/>
            <a:ext cx="6965245" cy="864096"/>
          </a:xfrm>
        </p:spPr>
        <p:txBody>
          <a:bodyPr>
            <a:normAutofit fontScale="90000"/>
          </a:bodyPr>
          <a:lstStyle/>
          <a:p>
            <a:r>
              <a:rPr lang="ru-RU" sz="2200" b="1" dirty="0" smtClean="0"/>
              <a:t>Вкладка 3: </a:t>
            </a:r>
            <a:r>
              <a:rPr lang="ru-RU" sz="1600" dirty="0" smtClean="0"/>
              <a:t>- Образование (обязательно); - Специальности по образованию (обязательно); - Стаж (по необходимости по </a:t>
            </a:r>
            <a:r>
              <a:rPr lang="ru-RU" sz="1600" dirty="0" smtClean="0"/>
              <a:t>ЕТКС</a:t>
            </a:r>
            <a:r>
              <a:rPr lang="ru-RU" sz="1600" dirty="0" smtClean="0"/>
              <a:t>); Особые навыки (обязательно); Дополнительные пожелания (обязательно не менее 60 символов, если вакансия под СРМ- в следствии иных заболеваний и т. д., справка об отсутствии судимости)</a:t>
            </a:r>
            <a:endParaRPr lang="ru-RU" sz="1600" dirty="0"/>
          </a:p>
        </p:txBody>
      </p:sp>
      <p:pic>
        <p:nvPicPr>
          <p:cNvPr id="3" name="Рисунок 2"/>
          <p:cNvPicPr/>
          <p:nvPr/>
        </p:nvPicPr>
        <p:blipFill>
          <a:blip r:embed="rId2"/>
          <a:stretch>
            <a:fillRect/>
          </a:stretch>
        </p:blipFill>
        <p:spPr>
          <a:xfrm>
            <a:off x="971601" y="1556792"/>
            <a:ext cx="7344816" cy="4536504"/>
          </a:xfrm>
          <a:prstGeom prst="rect">
            <a:avLst/>
          </a:prstGeom>
        </p:spPr>
      </p:pic>
    </p:spTree>
    <p:extLst>
      <p:ext uri="{BB962C8B-B14F-4D97-AF65-F5344CB8AC3E}">
        <p14:creationId xmlns:p14="http://schemas.microsoft.com/office/powerpoint/2010/main" val="1777568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9376" y="692697"/>
            <a:ext cx="6965245" cy="1008111"/>
          </a:xfrm>
        </p:spPr>
        <p:txBody>
          <a:bodyPr>
            <a:normAutofit fontScale="90000"/>
          </a:bodyPr>
          <a:lstStyle/>
          <a:p>
            <a:r>
              <a:rPr lang="ru-RU" sz="2000" b="1" dirty="0" smtClean="0"/>
              <a:t>Вкладка 4</a:t>
            </a:r>
            <a:r>
              <a:rPr lang="ru-RU" sz="2000" dirty="0" smtClean="0"/>
              <a:t>: </a:t>
            </a:r>
            <a:r>
              <a:rPr lang="ru-RU" sz="1800" dirty="0" smtClean="0"/>
              <a:t>- Квотируемое рабочее место (ставим </a:t>
            </a:r>
            <a:r>
              <a:rPr lang="en-US" sz="1800" dirty="0" smtClean="0"/>
              <a:t>V </a:t>
            </a:r>
            <a:r>
              <a:rPr lang="ru-RU" sz="1800" dirty="0" smtClean="0"/>
              <a:t>если вакансия под инвалидов); - Отображать информацию о работодателе </a:t>
            </a:r>
            <a:r>
              <a:rPr lang="en-US" sz="1800" dirty="0" smtClean="0"/>
              <a:t>V </a:t>
            </a:r>
            <a:r>
              <a:rPr lang="ru-RU" sz="1800" dirty="0" smtClean="0"/>
              <a:t>ставим всегда); - Категория работников (для инвалидов, или для граждан нуждающихся в соц. защите); -Примечание (по необходимости)</a:t>
            </a:r>
            <a:endParaRPr lang="ru-RU" sz="1800" dirty="0"/>
          </a:p>
        </p:txBody>
      </p:sp>
      <p:pic>
        <p:nvPicPr>
          <p:cNvPr id="3" name="Рисунок 2"/>
          <p:cNvPicPr/>
          <p:nvPr/>
        </p:nvPicPr>
        <p:blipFill>
          <a:blip r:embed="rId2"/>
          <a:stretch>
            <a:fillRect/>
          </a:stretch>
        </p:blipFill>
        <p:spPr>
          <a:xfrm>
            <a:off x="971600" y="1772816"/>
            <a:ext cx="7344815" cy="4392488"/>
          </a:xfrm>
          <a:prstGeom prst="rect">
            <a:avLst/>
          </a:prstGeom>
        </p:spPr>
      </p:pic>
    </p:spTree>
    <p:extLst>
      <p:ext uri="{BB962C8B-B14F-4D97-AF65-F5344CB8AC3E}">
        <p14:creationId xmlns:p14="http://schemas.microsoft.com/office/powerpoint/2010/main" val="2358264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764704"/>
            <a:ext cx="6965245" cy="5112568"/>
          </a:xfrm>
        </p:spPr>
        <p:txBody>
          <a:bodyPr>
            <a:normAutofit/>
          </a:bodyPr>
          <a:lstStyle/>
          <a:p>
            <a:r>
              <a:rPr lang="ru-RU" sz="2400" dirty="0" smtClean="0"/>
              <a:t>После размещения новых вакансий или подтверждения уже заявленных ранее вакансий необходимо отправить заявление на получение государственной услуги «Содействия в подборе необходимых работников», для этого необходимо выйти на главную страницу открыть вкладку «Услуги» выбрать «Получение услуг «Содействие в подборе необходимых работников»</a:t>
            </a:r>
            <a:endParaRPr lang="ru-RU" sz="2400" dirty="0"/>
          </a:p>
        </p:txBody>
      </p:sp>
    </p:spTree>
    <p:extLst>
      <p:ext uri="{BB962C8B-B14F-4D97-AF65-F5344CB8AC3E}">
        <p14:creationId xmlns:p14="http://schemas.microsoft.com/office/powerpoint/2010/main" val="989886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7776864" cy="1202485"/>
          </a:xfrm>
        </p:spPr>
        <p:txBody>
          <a:bodyPr>
            <a:normAutofit fontScale="90000"/>
          </a:bodyPr>
          <a:lstStyle/>
          <a:p>
            <a:r>
              <a:rPr lang="ru-RU" sz="2800" dirty="0" smtClean="0"/>
              <a:t>Порядок действия:</a:t>
            </a:r>
            <a:br>
              <a:rPr lang="ru-RU" sz="2800" dirty="0" smtClean="0"/>
            </a:br>
            <a:r>
              <a:rPr lang="ru-RU" sz="2800" dirty="0" smtClean="0"/>
              <a:t> Предоставление услуги «Содействие в подборе необходимых работников»</a:t>
            </a:r>
            <a:endParaRPr lang="ru-RU" sz="2800" dirty="0"/>
          </a:p>
        </p:txBody>
      </p:sp>
      <p:pic>
        <p:nvPicPr>
          <p:cNvPr id="3" name="Рисунок 2"/>
          <p:cNvPicPr/>
          <p:nvPr/>
        </p:nvPicPr>
        <p:blipFill>
          <a:blip r:embed="rId2"/>
          <a:stretch>
            <a:fillRect/>
          </a:stretch>
        </p:blipFill>
        <p:spPr>
          <a:xfrm>
            <a:off x="971600" y="1772816"/>
            <a:ext cx="7344815" cy="4392488"/>
          </a:xfrm>
          <a:prstGeom prst="rect">
            <a:avLst/>
          </a:prstGeom>
        </p:spPr>
      </p:pic>
    </p:spTree>
    <p:extLst>
      <p:ext uri="{BB962C8B-B14F-4D97-AF65-F5344CB8AC3E}">
        <p14:creationId xmlns:p14="http://schemas.microsoft.com/office/powerpoint/2010/main" val="2540650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3"/>
            <a:ext cx="6965245" cy="667201"/>
          </a:xfrm>
        </p:spPr>
        <p:txBody>
          <a:bodyPr>
            <a:normAutofit fontScale="90000"/>
          </a:bodyPr>
          <a:lstStyle/>
          <a:p>
            <a:r>
              <a:rPr lang="ru-RU" sz="2000" dirty="0" smtClean="0"/>
              <a:t>Выделить </a:t>
            </a:r>
            <a:r>
              <a:rPr lang="en-US" sz="2000" dirty="0" smtClean="0"/>
              <a:t>V </a:t>
            </a:r>
            <a:r>
              <a:rPr lang="ru-RU" sz="2000" dirty="0" smtClean="0"/>
              <a:t>подтвержденные или созданные вакансии (дата должна быть текущая) и нажать «Далее»</a:t>
            </a:r>
            <a:endParaRPr lang="ru-RU" sz="2000" dirty="0"/>
          </a:p>
        </p:txBody>
      </p:sp>
      <p:pic>
        <p:nvPicPr>
          <p:cNvPr id="3" name="Рисунок 2"/>
          <p:cNvPicPr/>
          <p:nvPr/>
        </p:nvPicPr>
        <p:blipFill>
          <a:blip r:embed="rId3"/>
          <a:stretch>
            <a:fillRect/>
          </a:stretch>
        </p:blipFill>
        <p:spPr>
          <a:xfrm>
            <a:off x="899593" y="1556792"/>
            <a:ext cx="7344816" cy="4608512"/>
          </a:xfrm>
          <a:prstGeom prst="rect">
            <a:avLst/>
          </a:prstGeom>
        </p:spPr>
      </p:pic>
    </p:spTree>
    <p:extLst>
      <p:ext uri="{BB962C8B-B14F-4D97-AF65-F5344CB8AC3E}">
        <p14:creationId xmlns:p14="http://schemas.microsoft.com/office/powerpoint/2010/main" val="375342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3"/>
            <a:ext cx="6965245" cy="379170"/>
          </a:xfrm>
        </p:spPr>
        <p:txBody>
          <a:bodyPr>
            <a:normAutofit fontScale="90000"/>
          </a:bodyPr>
          <a:lstStyle/>
          <a:p>
            <a:r>
              <a:rPr lang="ru-RU" sz="2000" dirty="0" smtClean="0"/>
              <a:t>Выбрать Центр занятости </a:t>
            </a:r>
            <a:endParaRPr lang="ru-RU" sz="2000" dirty="0"/>
          </a:p>
        </p:txBody>
      </p:sp>
      <p:pic>
        <p:nvPicPr>
          <p:cNvPr id="3" name="Рисунок 2"/>
          <p:cNvPicPr/>
          <p:nvPr/>
        </p:nvPicPr>
        <p:blipFill>
          <a:blip r:embed="rId2"/>
          <a:stretch>
            <a:fillRect/>
          </a:stretch>
        </p:blipFill>
        <p:spPr>
          <a:xfrm>
            <a:off x="1043608" y="1340768"/>
            <a:ext cx="7200799" cy="4608512"/>
          </a:xfrm>
          <a:prstGeom prst="rect">
            <a:avLst/>
          </a:prstGeom>
        </p:spPr>
      </p:pic>
    </p:spTree>
    <p:extLst>
      <p:ext uri="{BB962C8B-B14F-4D97-AF65-F5344CB8AC3E}">
        <p14:creationId xmlns:p14="http://schemas.microsoft.com/office/powerpoint/2010/main" val="1333793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3"/>
            <a:ext cx="6965245" cy="235153"/>
          </a:xfrm>
        </p:spPr>
        <p:txBody>
          <a:bodyPr>
            <a:normAutofit fontScale="90000"/>
          </a:bodyPr>
          <a:lstStyle/>
          <a:p>
            <a:r>
              <a:rPr lang="ru-RU" sz="2800" dirty="0" smtClean="0"/>
              <a:t>Регистрация на портале</a:t>
            </a:r>
            <a:endParaRPr lang="ru-RU" sz="2800" dirty="0"/>
          </a:p>
        </p:txBody>
      </p:sp>
      <p:pic>
        <p:nvPicPr>
          <p:cNvPr id="3" name="Рисунок 2"/>
          <p:cNvPicPr/>
          <p:nvPr/>
        </p:nvPicPr>
        <p:blipFill>
          <a:blip r:embed="rId2"/>
          <a:stretch>
            <a:fillRect/>
          </a:stretch>
        </p:blipFill>
        <p:spPr>
          <a:xfrm>
            <a:off x="942974" y="1196752"/>
            <a:ext cx="7301434" cy="4932820"/>
          </a:xfrm>
          <a:prstGeom prst="rect">
            <a:avLst/>
          </a:prstGeom>
        </p:spPr>
      </p:pic>
    </p:spTree>
    <p:extLst>
      <p:ext uri="{BB962C8B-B14F-4D97-AF65-F5344CB8AC3E}">
        <p14:creationId xmlns:p14="http://schemas.microsoft.com/office/powerpoint/2010/main" val="598713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3"/>
            <a:ext cx="6965245" cy="307162"/>
          </a:xfrm>
        </p:spPr>
        <p:txBody>
          <a:bodyPr>
            <a:normAutofit fontScale="90000"/>
          </a:bodyPr>
          <a:lstStyle/>
          <a:p>
            <a:r>
              <a:rPr lang="ru-RU" sz="2000" dirty="0" smtClean="0"/>
              <a:t>Подать заявление и ВСЁ</a:t>
            </a:r>
            <a:endParaRPr lang="ru-RU" sz="2000" dirty="0"/>
          </a:p>
        </p:txBody>
      </p:sp>
      <p:pic>
        <p:nvPicPr>
          <p:cNvPr id="3" name="Рисунок 2"/>
          <p:cNvPicPr/>
          <p:nvPr/>
        </p:nvPicPr>
        <p:blipFill>
          <a:blip r:embed="rId2"/>
          <a:stretch>
            <a:fillRect/>
          </a:stretch>
        </p:blipFill>
        <p:spPr>
          <a:xfrm>
            <a:off x="1187624" y="1233028"/>
            <a:ext cx="6912768" cy="4140188"/>
          </a:xfrm>
          <a:prstGeom prst="rect">
            <a:avLst/>
          </a:prstGeom>
        </p:spPr>
      </p:pic>
    </p:spTree>
    <p:extLst>
      <p:ext uri="{BB962C8B-B14F-4D97-AF65-F5344CB8AC3E}">
        <p14:creationId xmlns:p14="http://schemas.microsoft.com/office/powerpoint/2010/main" val="3397318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692696"/>
            <a:ext cx="6965245" cy="1080121"/>
          </a:xfrm>
        </p:spPr>
        <p:txBody>
          <a:bodyPr>
            <a:normAutofit fontScale="90000"/>
          </a:bodyPr>
          <a:lstStyle/>
          <a:p>
            <a:r>
              <a:rPr lang="ru-RU" sz="2000" dirty="0" smtClean="0"/>
              <a:t>Желательно: Заказывать «Услугу»</a:t>
            </a:r>
            <a:br>
              <a:rPr lang="ru-RU" sz="2000" dirty="0" smtClean="0"/>
            </a:br>
            <a:r>
              <a:rPr lang="ru-RU" sz="2000" dirty="0" smtClean="0"/>
              <a:t>«Информирование работодателей о положении на рынке труда субъекта РФ»</a:t>
            </a:r>
            <a:br>
              <a:rPr lang="ru-RU" sz="2000" dirty="0" smtClean="0"/>
            </a:br>
            <a:r>
              <a:rPr lang="ru-RU" sz="2000" dirty="0" smtClean="0"/>
              <a:t>-Отметить вопросы; - Выбрать ЦЗ; - Подать заявление;</a:t>
            </a:r>
            <a:endParaRPr lang="ru-RU" sz="2000" dirty="0"/>
          </a:p>
        </p:txBody>
      </p:sp>
      <p:pic>
        <p:nvPicPr>
          <p:cNvPr id="3" name="Рисунок 2"/>
          <p:cNvPicPr/>
          <p:nvPr/>
        </p:nvPicPr>
        <p:blipFill>
          <a:blip r:embed="rId2"/>
          <a:stretch>
            <a:fillRect/>
          </a:stretch>
        </p:blipFill>
        <p:spPr>
          <a:xfrm>
            <a:off x="1115617" y="1916832"/>
            <a:ext cx="6912768" cy="4248472"/>
          </a:xfrm>
          <a:prstGeom prst="rect">
            <a:avLst/>
          </a:prstGeom>
        </p:spPr>
      </p:pic>
    </p:spTree>
    <p:extLst>
      <p:ext uri="{BB962C8B-B14F-4D97-AF65-F5344CB8AC3E}">
        <p14:creationId xmlns:p14="http://schemas.microsoft.com/office/powerpoint/2010/main" val="12255980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3"/>
            <a:ext cx="6965245" cy="523185"/>
          </a:xfrm>
        </p:spPr>
        <p:txBody>
          <a:bodyPr>
            <a:normAutofit/>
          </a:bodyPr>
          <a:lstStyle/>
          <a:p>
            <a:r>
              <a:rPr lang="ru-RU" sz="2400" dirty="0" smtClean="0"/>
              <a:t>Ошибки: </a:t>
            </a:r>
            <a:endParaRPr lang="ru-RU" sz="2400" dirty="0"/>
          </a:p>
        </p:txBody>
      </p:sp>
      <p:pic>
        <p:nvPicPr>
          <p:cNvPr id="3" name="Рисунок 2"/>
          <p:cNvPicPr/>
          <p:nvPr/>
        </p:nvPicPr>
        <p:blipFill>
          <a:blip r:embed="rId2"/>
          <a:stretch>
            <a:fillRect/>
          </a:stretch>
        </p:blipFill>
        <p:spPr>
          <a:xfrm>
            <a:off x="971601" y="1412776"/>
            <a:ext cx="7200800" cy="4608512"/>
          </a:xfrm>
          <a:prstGeom prst="rect">
            <a:avLst/>
          </a:prstGeom>
        </p:spPr>
      </p:pic>
    </p:spTree>
    <p:extLst>
      <p:ext uri="{BB962C8B-B14F-4D97-AF65-F5344CB8AC3E}">
        <p14:creationId xmlns:p14="http://schemas.microsoft.com/office/powerpoint/2010/main" val="34697961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836712"/>
            <a:ext cx="6965245" cy="5184576"/>
          </a:xfrm>
        </p:spPr>
        <p:txBody>
          <a:bodyPr>
            <a:normAutofit fontScale="90000"/>
          </a:bodyPr>
          <a:lstStyle/>
          <a:p>
            <a:r>
              <a:rPr lang="ru-RU" sz="2700" b="1" dirty="0" smtClean="0">
                <a:solidFill>
                  <a:srgbClr val="FF0000"/>
                </a:solidFill>
              </a:rPr>
              <a:t>Основные ошибки при заполнении вакансий на портале </a:t>
            </a:r>
            <a:r>
              <a:rPr lang="ru-RU" sz="1800" dirty="0" smtClean="0"/>
              <a:t>:</a:t>
            </a:r>
            <a:br>
              <a:rPr lang="ru-RU" sz="1800" dirty="0" smtClean="0"/>
            </a:br>
            <a:r>
              <a:rPr lang="ru-RU" sz="1800" dirty="0" smtClean="0"/>
              <a:t/>
            </a:r>
            <a:br>
              <a:rPr lang="ru-RU" sz="1800" dirty="0" smtClean="0"/>
            </a:br>
            <a:r>
              <a:rPr lang="ru-RU" sz="2200" dirty="0" smtClean="0"/>
              <a:t>1. Социальные гарантии</a:t>
            </a:r>
            <a:br>
              <a:rPr lang="ru-RU" sz="2200" dirty="0" smtClean="0"/>
            </a:br>
            <a:r>
              <a:rPr lang="ru-RU" sz="2200" dirty="0" smtClean="0"/>
              <a:t>2. Отображать информацию о работодателе</a:t>
            </a:r>
            <a:br>
              <a:rPr lang="ru-RU" sz="2200" dirty="0" smtClean="0"/>
            </a:br>
            <a:r>
              <a:rPr lang="ru-RU" sz="2200" dirty="0" smtClean="0"/>
              <a:t>3. З/п «до»</a:t>
            </a:r>
            <a:br>
              <a:rPr lang="ru-RU" sz="2200" dirty="0" smtClean="0"/>
            </a:br>
            <a:r>
              <a:rPr lang="ru-RU" sz="2200" dirty="0" smtClean="0"/>
              <a:t>4. Дополнительные пожелания (60 символов, справка об отсутствии судимости, (СРМ))</a:t>
            </a:r>
            <a:br>
              <a:rPr lang="ru-RU" sz="2200" dirty="0" smtClean="0"/>
            </a:br>
            <a:r>
              <a:rPr lang="ru-RU" sz="2200" dirty="0" smtClean="0"/>
              <a:t>5. Завышенные требования по образованию и стажу (не соответствует </a:t>
            </a:r>
            <a:r>
              <a:rPr lang="ru-RU" sz="2200" dirty="0" smtClean="0"/>
              <a:t>ЕТКС</a:t>
            </a:r>
            <a:r>
              <a:rPr lang="ru-RU" sz="2200" dirty="0" smtClean="0"/>
              <a:t>)  </a:t>
            </a:r>
            <a:br>
              <a:rPr lang="ru-RU" sz="22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2800" i="1" u="sng" dirty="0" smtClean="0"/>
              <a:t>СПАСИБО ЗА ВНИМАНИЕ </a:t>
            </a:r>
            <a:br>
              <a:rPr lang="ru-RU" sz="2800" i="1" u="sng" dirty="0" smtClean="0"/>
            </a:br>
            <a:endParaRPr lang="ru-RU" sz="2800" i="1" u="sng" dirty="0"/>
          </a:p>
        </p:txBody>
      </p:sp>
    </p:spTree>
    <p:extLst>
      <p:ext uri="{BB962C8B-B14F-4D97-AF65-F5344CB8AC3E}">
        <p14:creationId xmlns:p14="http://schemas.microsoft.com/office/powerpoint/2010/main" val="728852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836712"/>
            <a:ext cx="7632848" cy="576064"/>
          </a:xfrm>
        </p:spPr>
        <p:txBody>
          <a:bodyPr>
            <a:normAutofit fontScale="90000"/>
          </a:bodyPr>
          <a:lstStyle/>
          <a:p>
            <a:pPr algn="l"/>
            <a:r>
              <a:rPr lang="ru-RU" sz="3100" dirty="0" smtClean="0"/>
              <a:t/>
            </a:r>
            <a:br>
              <a:rPr lang="ru-RU" sz="3100" dirty="0" smtClean="0"/>
            </a:br>
            <a:r>
              <a:rPr lang="ru-RU" sz="2800" b="1" dirty="0" smtClean="0">
                <a:solidFill>
                  <a:schemeClr val="accent4">
                    <a:lumMod val="50000"/>
                  </a:schemeClr>
                </a:solidFill>
              </a:rPr>
              <a:t> </a:t>
            </a:r>
            <a:r>
              <a:rPr lang="ru-RU" sz="3100" b="1" dirty="0">
                <a:solidFill>
                  <a:schemeClr val="tx2">
                    <a:lumMod val="50000"/>
                  </a:schemeClr>
                </a:solidFill>
              </a:rPr>
              <a:t>Предоставление сведений о </a:t>
            </a:r>
            <a:r>
              <a:rPr lang="ru-RU" sz="3100" b="1" dirty="0" smtClean="0">
                <a:solidFill>
                  <a:schemeClr val="tx2">
                    <a:lumMod val="50000"/>
                  </a:schemeClr>
                </a:solidFill>
              </a:rPr>
              <a:t>вакансиях</a:t>
            </a:r>
            <a:br>
              <a:rPr lang="ru-RU" sz="3100" b="1" dirty="0" smtClean="0">
                <a:solidFill>
                  <a:schemeClr val="tx2">
                    <a:lumMod val="50000"/>
                  </a:schemeClr>
                </a:solidFill>
              </a:rPr>
            </a:br>
            <a:r>
              <a:rPr lang="ru-RU" sz="1300" b="1" dirty="0" smtClean="0">
                <a:solidFill>
                  <a:schemeClr val="accent4">
                    <a:lumMod val="50000"/>
                  </a:schemeClr>
                </a:solidFill>
              </a:rPr>
              <a:t>- при помощи логина и пароля входим в личный кабинет  во вкладку «Услуги»</a:t>
            </a:r>
            <a:br>
              <a:rPr lang="ru-RU" sz="1300" b="1" dirty="0" smtClean="0">
                <a:solidFill>
                  <a:schemeClr val="accent4">
                    <a:lumMod val="50000"/>
                  </a:schemeClr>
                </a:solidFill>
              </a:rPr>
            </a:br>
            <a:r>
              <a:rPr lang="ru-RU" sz="1300" b="1" dirty="0" smtClean="0">
                <a:solidFill>
                  <a:schemeClr val="accent4">
                    <a:lumMod val="50000"/>
                  </a:schemeClr>
                </a:solidFill>
              </a:rPr>
              <a:t>- предоставление сведений о вакансиях</a:t>
            </a:r>
            <a:br>
              <a:rPr lang="ru-RU" sz="1300" b="1" dirty="0" smtClean="0">
                <a:solidFill>
                  <a:schemeClr val="accent4">
                    <a:lumMod val="50000"/>
                  </a:schemeClr>
                </a:solidFill>
              </a:rPr>
            </a:br>
            <a:r>
              <a:rPr lang="ru-RU" sz="3100" dirty="0"/>
              <a:t/>
            </a:r>
            <a:br>
              <a:rPr lang="ru-RU" sz="3100" dirty="0"/>
            </a:br>
            <a:endParaRPr lang="ru-RU" sz="31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84784"/>
            <a:ext cx="7488832"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259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817582"/>
            <a:ext cx="7632847" cy="1531298"/>
          </a:xfrm>
        </p:spPr>
        <p:txBody>
          <a:bodyPr>
            <a:normAutofit fontScale="90000"/>
          </a:bodyPr>
          <a:lstStyle/>
          <a:p>
            <a:pPr algn="l"/>
            <a:r>
              <a:rPr lang="ru-RU" sz="1400" dirty="0" smtClean="0"/>
              <a:t>     </a:t>
            </a:r>
            <a:r>
              <a:rPr lang="ru-RU" sz="2000" b="1" dirty="0" smtClean="0">
                <a:solidFill>
                  <a:schemeClr val="tx2">
                    <a:lumMod val="50000"/>
                  </a:schemeClr>
                </a:solidFill>
              </a:rPr>
              <a:t>Вкладка «Предоставление сведений о вакансиях» содержит</a:t>
            </a:r>
            <a:r>
              <a:rPr lang="ru-RU" sz="1400" dirty="0" smtClean="0"/>
              <a:t>:</a:t>
            </a:r>
            <a:br>
              <a:rPr lang="ru-RU" sz="1400" dirty="0" smtClean="0"/>
            </a:br>
            <a:r>
              <a:rPr lang="ru-RU" sz="1400" dirty="0" smtClean="0"/>
              <a:t>1.  Вакансии которые были размещены ранее, так же здесь можно создать новую вакансию (как разместить новую вакансию рассмотрим ниже).</a:t>
            </a:r>
            <a:br>
              <a:rPr lang="ru-RU" sz="1400" dirty="0" smtClean="0"/>
            </a:br>
            <a:r>
              <a:rPr lang="ru-RU" sz="1400" dirty="0" smtClean="0"/>
              <a:t>2. Дата актуальности вакансий</a:t>
            </a:r>
            <a:br>
              <a:rPr lang="ru-RU" sz="1400" dirty="0" smtClean="0"/>
            </a:br>
            <a:r>
              <a:rPr lang="ru-RU" sz="1400" dirty="0" smtClean="0"/>
              <a:t>3. Статус вакансии</a:t>
            </a:r>
            <a:br>
              <a:rPr lang="ru-RU" sz="1400" dirty="0" smtClean="0"/>
            </a:br>
            <a:r>
              <a:rPr lang="ru-RU" sz="1400" dirty="0" smtClean="0"/>
              <a:t>4. При помощи значков расположенных справа вы сможете (Просмотреть заявленную вакансию, Создать на основе уже имеющейся вакансии, Редактировать имеющуюся вакансию, Подтвердить или снять) теперь подробнее:</a:t>
            </a:r>
            <a:endParaRPr lang="ru-RU" sz="1400" dirty="0"/>
          </a:p>
        </p:txBody>
      </p:sp>
      <p:pic>
        <p:nvPicPr>
          <p:cNvPr id="3" name="Рисунок 2"/>
          <p:cNvPicPr/>
          <p:nvPr/>
        </p:nvPicPr>
        <p:blipFill>
          <a:blip r:embed="rId2"/>
          <a:stretch>
            <a:fillRect/>
          </a:stretch>
        </p:blipFill>
        <p:spPr>
          <a:xfrm>
            <a:off x="1403649" y="2492896"/>
            <a:ext cx="6552728" cy="3744416"/>
          </a:xfrm>
          <a:prstGeom prst="rect">
            <a:avLst/>
          </a:prstGeom>
        </p:spPr>
      </p:pic>
    </p:spTree>
    <p:extLst>
      <p:ext uri="{BB962C8B-B14F-4D97-AF65-F5344CB8AC3E}">
        <p14:creationId xmlns:p14="http://schemas.microsoft.com/office/powerpoint/2010/main" val="1611588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620689"/>
            <a:ext cx="6965245" cy="432048"/>
          </a:xfrm>
        </p:spPr>
        <p:txBody>
          <a:bodyPr>
            <a:normAutofit fontScale="90000"/>
          </a:bodyPr>
          <a:lstStyle/>
          <a:p>
            <a:pPr algn="l"/>
            <a:r>
              <a:rPr lang="ru-RU" sz="2400" dirty="0" smtClean="0">
                <a:solidFill>
                  <a:schemeClr val="tx2">
                    <a:lumMod val="50000"/>
                  </a:schemeClr>
                </a:solidFill>
              </a:rPr>
              <a:t>Просмотр: </a:t>
            </a:r>
            <a:r>
              <a:rPr lang="ru-RU" sz="2000" dirty="0" smtClean="0">
                <a:solidFill>
                  <a:schemeClr val="tx2">
                    <a:lumMod val="50000"/>
                  </a:schemeClr>
                </a:solidFill>
              </a:rPr>
              <a:t>этот значок дает вам возможность просмотреть ранее заявленную вакансию</a:t>
            </a:r>
            <a:endParaRPr lang="ru-RU" sz="2000" dirty="0">
              <a:solidFill>
                <a:schemeClr val="tx2">
                  <a:lumMod val="50000"/>
                </a:schemeClr>
              </a:solidFill>
            </a:endParaRPr>
          </a:p>
        </p:txBody>
      </p:sp>
      <p:pic>
        <p:nvPicPr>
          <p:cNvPr id="3" name="Рисунок 2"/>
          <p:cNvPicPr/>
          <p:nvPr/>
        </p:nvPicPr>
        <p:blipFill>
          <a:blip r:embed="rId2"/>
          <a:stretch>
            <a:fillRect/>
          </a:stretch>
        </p:blipFill>
        <p:spPr>
          <a:xfrm>
            <a:off x="755576" y="1196752"/>
            <a:ext cx="7632848" cy="5040560"/>
          </a:xfrm>
          <a:prstGeom prst="rect">
            <a:avLst/>
          </a:prstGeom>
        </p:spPr>
      </p:pic>
    </p:spTree>
    <p:extLst>
      <p:ext uri="{BB962C8B-B14F-4D97-AF65-F5344CB8AC3E}">
        <p14:creationId xmlns:p14="http://schemas.microsoft.com/office/powerpoint/2010/main" val="388924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9376" y="598521"/>
            <a:ext cx="6965245" cy="742247"/>
          </a:xfrm>
        </p:spPr>
        <p:txBody>
          <a:bodyPr>
            <a:normAutofit fontScale="90000"/>
          </a:bodyPr>
          <a:lstStyle/>
          <a:p>
            <a:r>
              <a:rPr lang="ru-RU" sz="2400" dirty="0" smtClean="0"/>
              <a:t>Создать на основе: </a:t>
            </a:r>
            <a:r>
              <a:rPr lang="ru-RU" sz="1800" dirty="0" smtClean="0"/>
              <a:t>этот значок дает возможность создать вакансию на основе уже существующей с внесенными изменениями </a:t>
            </a:r>
            <a:endParaRPr lang="ru-RU" sz="1800" dirty="0"/>
          </a:p>
        </p:txBody>
      </p:sp>
      <p:pic>
        <p:nvPicPr>
          <p:cNvPr id="4" name="Рисунок 3"/>
          <p:cNvPicPr/>
          <p:nvPr/>
        </p:nvPicPr>
        <p:blipFill>
          <a:blip r:embed="rId2"/>
          <a:stretch>
            <a:fillRect/>
          </a:stretch>
        </p:blipFill>
        <p:spPr>
          <a:xfrm>
            <a:off x="827584" y="1412776"/>
            <a:ext cx="7488831" cy="4752528"/>
          </a:xfrm>
          <a:prstGeom prst="rect">
            <a:avLst/>
          </a:prstGeom>
        </p:spPr>
      </p:pic>
    </p:spTree>
    <p:extLst>
      <p:ext uri="{BB962C8B-B14F-4D97-AF65-F5344CB8AC3E}">
        <p14:creationId xmlns:p14="http://schemas.microsoft.com/office/powerpoint/2010/main" val="871896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9378" y="620688"/>
            <a:ext cx="6965245" cy="523185"/>
          </a:xfrm>
        </p:spPr>
        <p:txBody>
          <a:bodyPr>
            <a:normAutofit fontScale="90000"/>
          </a:bodyPr>
          <a:lstStyle/>
          <a:p>
            <a:r>
              <a:rPr lang="ru-RU" sz="2400" dirty="0" smtClean="0"/>
              <a:t>Редактировать: </a:t>
            </a:r>
            <a:r>
              <a:rPr lang="ru-RU" sz="1800" dirty="0" smtClean="0"/>
              <a:t>донный значок дает возможность редактировать уже созданную вакансию</a:t>
            </a:r>
            <a:endParaRPr lang="ru-RU" sz="1800" dirty="0"/>
          </a:p>
        </p:txBody>
      </p:sp>
      <p:pic>
        <p:nvPicPr>
          <p:cNvPr id="3" name="Рисунок 2"/>
          <p:cNvPicPr/>
          <p:nvPr/>
        </p:nvPicPr>
        <p:blipFill>
          <a:blip r:embed="rId2"/>
          <a:stretch>
            <a:fillRect/>
          </a:stretch>
        </p:blipFill>
        <p:spPr>
          <a:xfrm>
            <a:off x="899593" y="1268760"/>
            <a:ext cx="7344816" cy="4752528"/>
          </a:xfrm>
          <a:prstGeom prst="rect">
            <a:avLst/>
          </a:prstGeom>
        </p:spPr>
      </p:pic>
    </p:spTree>
    <p:extLst>
      <p:ext uri="{BB962C8B-B14F-4D97-AF65-F5344CB8AC3E}">
        <p14:creationId xmlns:p14="http://schemas.microsoft.com/office/powerpoint/2010/main" val="897851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380" y="692696"/>
            <a:ext cx="6965245" cy="504056"/>
          </a:xfrm>
        </p:spPr>
        <p:txBody>
          <a:bodyPr>
            <a:normAutofit fontScale="90000"/>
          </a:bodyPr>
          <a:lstStyle/>
          <a:p>
            <a:r>
              <a:rPr lang="ru-RU" sz="2400" dirty="0" smtClean="0"/>
              <a:t>Подтвердить: </a:t>
            </a:r>
            <a:r>
              <a:rPr lang="ru-RU" sz="1800" dirty="0" smtClean="0"/>
              <a:t>значок дает возможность подтвердить вакансию</a:t>
            </a:r>
            <a:endParaRPr lang="ru-RU" sz="1800" dirty="0"/>
          </a:p>
        </p:txBody>
      </p:sp>
      <p:pic>
        <p:nvPicPr>
          <p:cNvPr id="3" name="Рисунок 2"/>
          <p:cNvPicPr/>
          <p:nvPr/>
        </p:nvPicPr>
        <p:blipFill>
          <a:blip r:embed="rId2"/>
          <a:stretch>
            <a:fillRect/>
          </a:stretch>
        </p:blipFill>
        <p:spPr>
          <a:xfrm>
            <a:off x="899592" y="1196752"/>
            <a:ext cx="7416823" cy="4968552"/>
          </a:xfrm>
          <a:prstGeom prst="rect">
            <a:avLst/>
          </a:prstGeom>
        </p:spPr>
      </p:pic>
    </p:spTree>
    <p:extLst>
      <p:ext uri="{BB962C8B-B14F-4D97-AF65-F5344CB8AC3E}">
        <p14:creationId xmlns:p14="http://schemas.microsoft.com/office/powerpoint/2010/main" val="1238093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3"/>
            <a:ext cx="6965245" cy="307161"/>
          </a:xfrm>
        </p:spPr>
        <p:txBody>
          <a:bodyPr>
            <a:normAutofit fontScale="90000"/>
          </a:bodyPr>
          <a:lstStyle/>
          <a:p>
            <a:r>
              <a:rPr lang="ru-RU" sz="2400" dirty="0" smtClean="0"/>
              <a:t>Снять: </a:t>
            </a:r>
            <a:r>
              <a:rPr lang="ru-RU" sz="1800" dirty="0" smtClean="0"/>
              <a:t>значок для снятия вакансий</a:t>
            </a:r>
            <a:endParaRPr lang="ru-RU" sz="1800" dirty="0"/>
          </a:p>
        </p:txBody>
      </p:sp>
      <p:pic>
        <p:nvPicPr>
          <p:cNvPr id="3" name="Рисунок 2"/>
          <p:cNvPicPr/>
          <p:nvPr/>
        </p:nvPicPr>
        <p:blipFill>
          <a:blip r:embed="rId2"/>
          <a:stretch>
            <a:fillRect/>
          </a:stretch>
        </p:blipFill>
        <p:spPr>
          <a:xfrm>
            <a:off x="899592" y="1196753"/>
            <a:ext cx="7416824" cy="5022120"/>
          </a:xfrm>
          <a:prstGeom prst="rect">
            <a:avLst/>
          </a:prstGeom>
        </p:spPr>
      </p:pic>
    </p:spTree>
    <p:extLst>
      <p:ext uri="{BB962C8B-B14F-4D97-AF65-F5344CB8AC3E}">
        <p14:creationId xmlns:p14="http://schemas.microsoft.com/office/powerpoint/2010/main" val="1639987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644</TotalTime>
  <Words>366</Words>
  <Application>Microsoft Office PowerPoint</Application>
  <PresentationFormat>Экран (4:3)</PresentationFormat>
  <Paragraphs>24</Paragraphs>
  <Slides>23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Кнопка</vt:lpstr>
      <vt:lpstr>     Интерактивный портал службы занятости населения</vt:lpstr>
      <vt:lpstr>Регистрация на портале</vt:lpstr>
      <vt:lpstr>  Предоставление сведений о вакансиях - при помощи логина и пароля входим в личный кабинет  во вкладку «Услуги» - предоставление сведений о вакансиях  </vt:lpstr>
      <vt:lpstr>     Вкладка «Предоставление сведений о вакансиях» содержит: 1.  Вакансии которые были размещены ранее, так же здесь можно создать новую вакансию (как разместить новую вакансию рассмотрим ниже). 2. Дата актуальности вакансий 3. Статус вакансии 4. При помощи значков расположенных справа вы сможете (Просмотреть заявленную вакансию, Создать на основе уже имеющейся вакансии, Редактировать имеющуюся вакансию, Подтвердить или снять) теперь подробнее:</vt:lpstr>
      <vt:lpstr>Просмотр: этот значок дает вам возможность просмотреть ранее заявленную вакансию</vt:lpstr>
      <vt:lpstr>Создать на основе: этот значок дает возможность создать вакансию на основе уже существующей с внесенными изменениями </vt:lpstr>
      <vt:lpstr>Редактировать: донный значок дает возможность редактировать уже созданную вакансию</vt:lpstr>
      <vt:lpstr>Подтвердить: значок дает возможность подтвердить вакансию</vt:lpstr>
      <vt:lpstr>Снять: значок для снятия вакансий</vt:lpstr>
      <vt:lpstr>Снять вакансию можно указав причину снятия</vt:lpstr>
      <vt:lpstr>Рассмотрим возможность размещения новой вакансии на ИАП</vt:lpstr>
      <vt:lpstr>Вкладка 1: - заполняем «Профессия» по ЕТКС,  -Специализация по необходимости -Сфера деятельности (обязательно) -Должностные обязанности не менее 60 символов (2 строк) -Свободных рабочих мест (обязательно) --Контактное лиц (обязательно + эл. адрес и тел.)</vt:lpstr>
      <vt:lpstr>Вкладка 2: - З/п (обязательно от и до); -Система оплаты (обязательно); - Характер работы (обязательно); -Режим работы (обязательно); -Время работы (обязательно, даже если по графику); -Особенности работы (вахта, надомный и т.д.); -Условия труда (обязательно (нормальные, вредные и т.д.); -Социальные гарантии (Соц. пакет); - Условия работы (по необходимости); -Адрес рабочего места (обязательно + транспорт)</vt:lpstr>
      <vt:lpstr>Вкладка 3: - Образование (обязательно); - Специальности по образованию (обязательно); - Стаж (по необходимости по ЕТКС); Особые навыки (обязательно); Дополнительные пожелания (обязательно не менее 60 символов, если вакансия под СРМ- в следствии иных заболеваний и т. д., справка об отсутствии судимости)</vt:lpstr>
      <vt:lpstr>Вкладка 4: - Квотируемое рабочее место (ставим V если вакансия под инвалидов); - Отображать информацию о работодателе V ставим всегда); - Категория работников (для инвалидов, или для граждан нуждающихся в соц. защите); -Примечание (по необходимости)</vt:lpstr>
      <vt:lpstr>После размещения новых вакансий или подтверждения уже заявленных ранее вакансий необходимо отправить заявление на получение государственной услуги «Содействия в подборе необходимых работников», для этого необходимо выйти на главную страницу открыть вкладку «Услуги» выбрать «Получение услуг «Содействие в подборе необходимых работников»</vt:lpstr>
      <vt:lpstr>Порядок действия:  Предоставление услуги «Содействие в подборе необходимых работников»</vt:lpstr>
      <vt:lpstr>Выделить V подтвержденные или созданные вакансии (дата должна быть текущая) и нажать «Далее»</vt:lpstr>
      <vt:lpstr>Выбрать Центр занятости </vt:lpstr>
      <vt:lpstr>Подать заявление и ВСЁ</vt:lpstr>
      <vt:lpstr>Желательно: Заказывать «Услугу» «Информирование работодателей о положении на рынке труда субъекта РФ» -Отметить вопросы; - Выбрать ЦЗ; - Подать заявление;</vt:lpstr>
      <vt:lpstr>Ошибки: </vt:lpstr>
      <vt:lpstr>Основные ошибки при заполнении вакансий на портале :  1. Социальные гарантии 2. Отображать информацию о работодателе 3. З/п «до» 4. Дополнительные пожелания (60 символов, справка об отсутствии судимости, (СРМ)) 5. Завышенные требования по образованию и стажу (не соответствует ЕТКС)       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Интерактивный портал службы занятости населения</dc:title>
  <dc:creator>Иван Рябцев</dc:creator>
  <cp:lastModifiedBy>Veronika</cp:lastModifiedBy>
  <cp:revision>21</cp:revision>
  <cp:lastPrinted>2017-08-29T10:59:52Z</cp:lastPrinted>
  <dcterms:created xsi:type="dcterms:W3CDTF">2017-08-28T07:55:31Z</dcterms:created>
  <dcterms:modified xsi:type="dcterms:W3CDTF">2017-12-15T10:17:31Z</dcterms:modified>
</cp:coreProperties>
</file>