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2" r:id="rId3"/>
    <p:sldId id="257" r:id="rId4"/>
    <p:sldId id="275" r:id="rId5"/>
    <p:sldId id="261" r:id="rId6"/>
    <p:sldId id="259" r:id="rId7"/>
    <p:sldId id="266" r:id="rId8"/>
    <p:sldId id="263" r:id="rId9"/>
    <p:sldId id="268" r:id="rId10"/>
    <p:sldId id="270" r:id="rId11"/>
    <p:sldId id="264" r:id="rId12"/>
    <p:sldId id="267" r:id="rId13"/>
    <p:sldId id="276" r:id="rId14"/>
    <p:sldId id="272" r:id="rId15"/>
    <p:sldId id="273" r:id="rId16"/>
    <p:sldId id="274" r:id="rId17"/>
    <p:sldId id="256" r:id="rId18"/>
  </p:sldIdLst>
  <p:sldSz cx="12192000" cy="6858000"/>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96" y="36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CEC6C0A-CCE9-4F2A-8D82-6C3878BF3523}" type="datetimeFigureOut">
              <a:rPr lang="ru-RU" smtClean="0"/>
              <a:t>05.08.2019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1094140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EC6C0A-CCE9-4F2A-8D82-6C3878BF3523}" type="datetimeFigureOut">
              <a:rPr lang="ru-RU" smtClean="0"/>
              <a:t>05.08.2019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215141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EC6C0A-CCE9-4F2A-8D82-6C3878BF3523}" type="datetimeFigureOut">
              <a:rPr lang="ru-RU" smtClean="0"/>
              <a:t>05.08.2019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5D07C2-E4BF-426D-B474-700F84A89DAF}"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72665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EC6C0A-CCE9-4F2A-8D82-6C3878BF3523}" type="datetimeFigureOut">
              <a:rPr lang="ru-RU" smtClean="0"/>
              <a:t>05.08.2019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1796221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EC6C0A-CCE9-4F2A-8D82-6C3878BF3523}" type="datetimeFigureOut">
              <a:rPr lang="ru-RU" smtClean="0"/>
              <a:t>05.08.2019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5D07C2-E4BF-426D-B474-700F84A89DAF}"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71393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EC6C0A-CCE9-4F2A-8D82-6C3878BF3523}" type="datetimeFigureOut">
              <a:rPr lang="ru-RU" smtClean="0"/>
              <a:t>05.08.2019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3640606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EC6C0A-CCE9-4F2A-8D82-6C3878BF3523}" type="datetimeFigureOut">
              <a:rPr lang="ru-RU" smtClean="0"/>
              <a:t>05.08.2019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3373363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EC6C0A-CCE9-4F2A-8D82-6C3878BF3523}" type="datetimeFigureOut">
              <a:rPr lang="ru-RU" smtClean="0"/>
              <a:t>05.08.2019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472773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EC6C0A-CCE9-4F2A-8D82-6C3878BF3523}" type="datetimeFigureOut">
              <a:rPr lang="ru-RU" smtClean="0"/>
              <a:t>05.08.2019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1709464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EC6C0A-CCE9-4F2A-8D82-6C3878BF3523}" type="datetimeFigureOut">
              <a:rPr lang="ru-RU" smtClean="0"/>
              <a:t>05.08.2019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3036378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CEC6C0A-CCE9-4F2A-8D82-6C3878BF3523}" type="datetimeFigureOut">
              <a:rPr lang="ru-RU" smtClean="0"/>
              <a:t>05.08.2019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42877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CEC6C0A-CCE9-4F2A-8D82-6C3878BF3523}" type="datetimeFigureOut">
              <a:rPr lang="ru-RU" smtClean="0"/>
              <a:t>05.08.2019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850435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CEC6C0A-CCE9-4F2A-8D82-6C3878BF3523}" type="datetimeFigureOut">
              <a:rPr lang="ru-RU" smtClean="0"/>
              <a:t>05.08.2019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1684858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EC6C0A-CCE9-4F2A-8D82-6C3878BF3523}" type="datetimeFigureOut">
              <a:rPr lang="ru-RU" smtClean="0"/>
              <a:t>05.08.2019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84191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CEC6C0A-CCE9-4F2A-8D82-6C3878BF3523}" type="datetimeFigureOut">
              <a:rPr lang="ru-RU" smtClean="0"/>
              <a:t>05.08.2019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270847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CEC6C0A-CCE9-4F2A-8D82-6C3878BF3523}" type="datetimeFigureOut">
              <a:rPr lang="ru-RU" smtClean="0"/>
              <a:t>05.08.2019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35D07C2-E4BF-426D-B474-700F84A89DAF}" type="slidenum">
              <a:rPr lang="ru-RU" smtClean="0"/>
              <a:t>‹#›</a:t>
            </a:fld>
            <a:endParaRPr lang="ru-RU"/>
          </a:p>
        </p:txBody>
      </p:sp>
    </p:spTree>
    <p:extLst>
      <p:ext uri="{BB962C8B-B14F-4D97-AF65-F5344CB8AC3E}">
        <p14:creationId xmlns:p14="http://schemas.microsoft.com/office/powerpoint/2010/main" val="4195484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CEC6C0A-CCE9-4F2A-8D82-6C3878BF3523}" type="datetimeFigureOut">
              <a:rPr lang="ru-RU" smtClean="0"/>
              <a:t>05.08.2019</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35D07C2-E4BF-426D-B474-700F84A89DAF}" type="slidenum">
              <a:rPr lang="ru-RU" smtClean="0"/>
              <a:t>‹#›</a:t>
            </a:fld>
            <a:endParaRPr lang="ru-RU"/>
          </a:p>
        </p:txBody>
      </p:sp>
    </p:spTree>
    <p:extLst>
      <p:ext uri="{BB962C8B-B14F-4D97-AF65-F5344CB8AC3E}">
        <p14:creationId xmlns:p14="http://schemas.microsoft.com/office/powerpoint/2010/main" val="12770890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budget.1otruda.ru/#/document/99/902223365/XA00LTK2M0/" TargetMode="External"/><Relationship Id="rId2" Type="http://schemas.openxmlformats.org/officeDocument/2006/relationships/hyperlink" Target="https://budget.1otruda.ru/#/document/99/902223365/XA00LU62M3/" TargetMode="External"/><Relationship Id="rId1" Type="http://schemas.openxmlformats.org/officeDocument/2006/relationships/slideLayout" Target="../slideLayouts/slideLayout2.xml"/><Relationship Id="rId4" Type="http://schemas.openxmlformats.org/officeDocument/2006/relationships/hyperlink" Target="https://budget.1otruda.ru/#/document/99/902223365/"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budget.1otruda.ru/#/document/118/2838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budget.1otruda.ru/#/document/118/28381/" TargetMode="External"/><Relationship Id="rId2" Type="http://schemas.openxmlformats.org/officeDocument/2006/relationships/hyperlink" Target="https://budget.1otruda.ru/#/document/99/901807664/XA00MDC2N7/"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budget.1otruda.ru/#/document/99/90209456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udget.1otruda.ru/#/document/16/21231/" TargetMode="External"/><Relationship Id="rId2" Type="http://schemas.openxmlformats.org/officeDocument/2006/relationships/hyperlink" Target="https://budget.1otruda.ru/#/document/99/901807664/XA00MA42N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8499" y="162128"/>
            <a:ext cx="9799355" cy="132080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Администрация Кондинского района</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отдел </a:t>
            </a:r>
            <a:r>
              <a:rPr lang="ru-RU" dirty="0">
                <a:latin typeface="Times New Roman" panose="02020603050405020304" pitchFamily="18" charset="0"/>
                <a:cs typeface="Times New Roman" panose="02020603050405020304" pitchFamily="18" charset="0"/>
              </a:rPr>
              <a:t>по труду комитета экономического развития</a:t>
            </a:r>
            <a:br>
              <a:rPr lang="ru-RU" dirty="0">
                <a:latin typeface="Times New Roman" panose="02020603050405020304" pitchFamily="18" charset="0"/>
                <a:cs typeface="Times New Roman" panose="02020603050405020304" pitchFamily="18" charset="0"/>
              </a:rPr>
            </a:br>
            <a:endParaRPr lang="ru-RU" dirty="0"/>
          </a:p>
        </p:txBody>
      </p:sp>
      <p:sp>
        <p:nvSpPr>
          <p:cNvPr id="3" name="Объект 2"/>
          <p:cNvSpPr>
            <a:spLocks noGrp="1"/>
          </p:cNvSpPr>
          <p:nvPr>
            <p:ph idx="1"/>
          </p:nvPr>
        </p:nvSpPr>
        <p:spPr>
          <a:xfrm>
            <a:off x="977118" y="2111950"/>
            <a:ext cx="8596668" cy="4746049"/>
          </a:xfrm>
        </p:spPr>
        <p:txBody>
          <a:bodyPr>
            <a:normAutofit fontScale="77500" lnSpcReduction="20000"/>
          </a:bodyPr>
          <a:lstStyle/>
          <a:p>
            <a:pPr marL="0" indent="0" algn="ctr">
              <a:buNone/>
            </a:pPr>
            <a:endParaRPr lang="ru-RU" sz="4000" b="1" dirty="0" smtClean="0">
              <a:solidFill>
                <a:srgbClr val="00B050"/>
              </a:solidFill>
              <a:latin typeface="Times New Roman" panose="02020603050405020304" pitchFamily="18" charset="0"/>
              <a:cs typeface="Times New Roman" panose="02020603050405020304" pitchFamily="18" charset="0"/>
            </a:endParaRPr>
          </a:p>
          <a:p>
            <a:pPr marL="0" indent="0" algn="ctr">
              <a:buNone/>
            </a:pPr>
            <a:r>
              <a:rPr lang="ru-RU" sz="4900" b="1" dirty="0" smtClean="0">
                <a:solidFill>
                  <a:srgbClr val="00B050"/>
                </a:solidFill>
                <a:latin typeface="Times New Roman" panose="02020603050405020304" pitchFamily="18" charset="0"/>
                <a:cs typeface="Times New Roman" panose="02020603050405020304" pitchFamily="18" charset="0"/>
              </a:rPr>
              <a:t>Методическое пособие</a:t>
            </a:r>
          </a:p>
          <a:p>
            <a:pPr marL="0" indent="0" algn="ctr">
              <a:buNone/>
            </a:pPr>
            <a:r>
              <a:rPr lang="ru-RU" sz="4900" b="1" dirty="0" smtClean="0">
                <a:solidFill>
                  <a:srgbClr val="00B050"/>
                </a:solidFill>
                <a:latin typeface="Times New Roman" panose="02020603050405020304" pitchFamily="18" charset="0"/>
                <a:cs typeface="Times New Roman" panose="02020603050405020304" pitchFamily="18" charset="0"/>
              </a:rPr>
              <a:t>«Как </a:t>
            </a:r>
            <a:r>
              <a:rPr lang="ru-RU" sz="4900" b="1" dirty="0">
                <a:solidFill>
                  <a:srgbClr val="00B050"/>
                </a:solidFill>
                <a:latin typeface="Times New Roman" panose="02020603050405020304" pitchFamily="18" charset="0"/>
                <a:cs typeface="Times New Roman" panose="02020603050405020304" pitchFamily="18" charset="0"/>
              </a:rPr>
              <a:t>организовать работу по профилактике </a:t>
            </a:r>
            <a:r>
              <a:rPr lang="ru-RU" sz="4900" b="1" dirty="0" smtClean="0">
                <a:solidFill>
                  <a:srgbClr val="00B050"/>
                </a:solidFill>
                <a:latin typeface="Times New Roman" panose="02020603050405020304" pitchFamily="18" charset="0"/>
                <a:cs typeface="Times New Roman" panose="02020603050405020304" pitchFamily="18" charset="0"/>
              </a:rPr>
              <a:t>укусов </a:t>
            </a:r>
            <a:r>
              <a:rPr lang="ru-RU" sz="4900" b="1" dirty="0" smtClean="0">
                <a:solidFill>
                  <a:srgbClr val="00B050"/>
                </a:solidFill>
                <a:latin typeface="Times New Roman" panose="02020603050405020304" pitchFamily="18" charset="0"/>
                <a:cs typeface="Times New Roman" panose="02020603050405020304" pitchFamily="18" charset="0"/>
              </a:rPr>
              <a:t>клещей»</a:t>
            </a:r>
            <a:endParaRPr lang="ru-RU" sz="4900" b="1" dirty="0" smtClean="0">
              <a:solidFill>
                <a:srgbClr val="00B050"/>
              </a:solidFill>
              <a:latin typeface="Times New Roman" panose="02020603050405020304" pitchFamily="18" charset="0"/>
              <a:cs typeface="Times New Roman" panose="02020603050405020304" pitchFamily="18" charset="0"/>
            </a:endParaRPr>
          </a:p>
          <a:p>
            <a:pPr marL="0" indent="0" algn="ctr">
              <a:buNone/>
            </a:pPr>
            <a:endParaRPr lang="ru-RU" sz="4000" b="1" dirty="0">
              <a:solidFill>
                <a:srgbClr val="00B050"/>
              </a:solidFill>
              <a:latin typeface="Times New Roman" panose="02020603050405020304" pitchFamily="18" charset="0"/>
              <a:cs typeface="Times New Roman" panose="02020603050405020304" pitchFamily="18" charset="0"/>
            </a:endParaRPr>
          </a:p>
          <a:p>
            <a:pPr marL="0" indent="0" algn="ctr">
              <a:buNone/>
            </a:pPr>
            <a:endParaRPr lang="ru-RU" sz="4000" b="1" dirty="0" smtClean="0">
              <a:solidFill>
                <a:srgbClr val="00B050"/>
              </a:solidFill>
              <a:latin typeface="Times New Roman" panose="02020603050405020304" pitchFamily="18" charset="0"/>
              <a:cs typeface="Times New Roman" panose="02020603050405020304" pitchFamily="18" charset="0"/>
            </a:endParaRPr>
          </a:p>
          <a:p>
            <a:pPr marL="0" indent="0" algn="ctr">
              <a:buNone/>
            </a:pPr>
            <a:endParaRPr lang="ru-RU" sz="4000" b="1" dirty="0" smtClean="0">
              <a:solidFill>
                <a:srgbClr val="00B050"/>
              </a:solidFill>
              <a:latin typeface="Times New Roman" panose="02020603050405020304" pitchFamily="18" charset="0"/>
              <a:cs typeface="Times New Roman" panose="02020603050405020304" pitchFamily="18" charset="0"/>
            </a:endParaRPr>
          </a:p>
          <a:p>
            <a:pPr marL="0" indent="0" algn="ctr">
              <a:buNone/>
            </a:pPr>
            <a:endParaRPr lang="ru-RU" sz="4000" b="1" dirty="0">
              <a:solidFill>
                <a:srgbClr val="00B050"/>
              </a:solidFill>
              <a:latin typeface="Times New Roman" panose="02020603050405020304" pitchFamily="18" charset="0"/>
              <a:cs typeface="Times New Roman" panose="02020603050405020304" pitchFamily="18" charset="0"/>
            </a:endParaRPr>
          </a:p>
          <a:p>
            <a:pPr marL="0" indent="0" algn="ctr">
              <a:buNone/>
            </a:pPr>
            <a:r>
              <a:rPr lang="ru-RU" sz="3800" dirty="0">
                <a:solidFill>
                  <a:schemeClr val="accent1"/>
                </a:solidFill>
                <a:latin typeface="Times New Roman" panose="02020603050405020304" pitchFamily="18" charset="0"/>
                <a:ea typeface="+mj-ea"/>
                <a:cs typeface="Times New Roman" panose="02020603050405020304" pitchFamily="18" charset="0"/>
              </a:rPr>
              <a:t>2019 год</a:t>
            </a:r>
          </a:p>
        </p:txBody>
      </p:sp>
    </p:spTree>
    <p:extLst>
      <p:ext uri="{BB962C8B-B14F-4D97-AF65-F5344CB8AC3E}">
        <p14:creationId xmlns:p14="http://schemas.microsoft.com/office/powerpoint/2010/main" val="2672805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927712876"/>
              </p:ext>
            </p:extLst>
          </p:nvPr>
        </p:nvGraphicFramePr>
        <p:xfrm>
          <a:off x="136187" y="0"/>
          <a:ext cx="11926113" cy="6643992"/>
        </p:xfrm>
        <a:graphic>
          <a:graphicData uri="http://schemas.openxmlformats.org/drawingml/2006/table">
            <a:tbl>
              <a:tblPr firstRow="1" bandRow="1">
                <a:tableStyleId>{5C22544A-7EE6-4342-B048-85BDC9FD1C3A}</a:tableStyleId>
              </a:tblPr>
              <a:tblGrid>
                <a:gridCol w="1617638">
                  <a:extLst>
                    <a:ext uri="{9D8B030D-6E8A-4147-A177-3AD203B41FA5}">
                      <a16:colId xmlns:a16="http://schemas.microsoft.com/office/drawing/2014/main" val="3889370405"/>
                    </a:ext>
                  </a:extLst>
                </a:gridCol>
                <a:gridCol w="4110703">
                  <a:extLst>
                    <a:ext uri="{9D8B030D-6E8A-4147-A177-3AD203B41FA5}">
                      <a16:colId xmlns:a16="http://schemas.microsoft.com/office/drawing/2014/main" val="1495422159"/>
                    </a:ext>
                  </a:extLst>
                </a:gridCol>
                <a:gridCol w="6197772">
                  <a:extLst>
                    <a:ext uri="{9D8B030D-6E8A-4147-A177-3AD203B41FA5}">
                      <a16:colId xmlns:a16="http://schemas.microsoft.com/office/drawing/2014/main" val="206002906"/>
                    </a:ext>
                  </a:extLst>
                </a:gridCol>
              </a:tblGrid>
              <a:tr h="802848">
                <a:tc>
                  <a:txBody>
                    <a:bodyPr/>
                    <a:lstStyle/>
                    <a:p>
                      <a:pPr marL="0" algn="ctr"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Название </a:t>
                      </a:r>
                    </a:p>
                  </a:txBody>
                  <a:tcPr marL="95250" marR="95250" marT="47625" marB="47625" anchor="ctr"/>
                </a:tc>
                <a:tc>
                  <a:txBody>
                    <a:bodyPr/>
                    <a:lstStyle/>
                    <a:p>
                      <a:pPr marL="0" algn="ctr"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Описание </a:t>
                      </a:r>
                    </a:p>
                  </a:txBody>
                  <a:tcPr marL="95250" marR="95250" marT="47625" marB="47625" anchor="ctr"/>
                </a:tc>
                <a:tc>
                  <a:txBody>
                    <a:bodyPr/>
                    <a:lstStyle/>
                    <a:p>
                      <a:pPr marL="0" algn="ctr"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Симптомы</a:t>
                      </a:r>
                    </a:p>
                  </a:txBody>
                  <a:tcPr marL="95250" marR="95250" marT="47625" marB="47625" anchor="ctr"/>
                </a:tc>
                <a:extLst>
                  <a:ext uri="{0D108BD9-81ED-4DB2-BD59-A6C34878D82A}">
                    <a16:rowId xmlns:a16="http://schemas.microsoft.com/office/drawing/2014/main" val="2723532711"/>
                  </a:ext>
                </a:extLst>
              </a:tr>
              <a:tr h="1693987">
                <a:tc>
                  <a:txBody>
                    <a:bodyPr/>
                    <a:lstStyle/>
                    <a:p>
                      <a:pPr marL="0" algn="just"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Крымская геморрагическая лихорадка</a:t>
                      </a:r>
                    </a:p>
                  </a:txBody>
                  <a:tcPr marL="95250" marR="95250" marT="47625" marB="47625" anchor="ctr"/>
                </a:tc>
                <a:tc>
                  <a:txBody>
                    <a:bodyPr/>
                    <a:lstStyle/>
                    <a:p>
                      <a:pPr marL="0" algn="just"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Острое инфекционное вирусное заболевание, которое без медицинской помощи может привести к летальному исходу</a:t>
                      </a:r>
                    </a:p>
                  </a:txBody>
                  <a:tcPr marL="95250" marR="95250" marT="47625" marB="47625" anchor="ctr"/>
                </a:tc>
                <a:tc>
                  <a:txBody>
                    <a:bodyPr/>
                    <a:lstStyle/>
                    <a:p>
                      <a:pPr marL="0" algn="just" defTabSz="457200" rtl="0" eaLnBrk="1" latinLnBrk="0" hangingPunct="1">
                        <a:lnSpc>
                          <a:spcPct val="115000"/>
                        </a:lnSpc>
                        <a:spcAft>
                          <a:spcPts val="0"/>
                        </a:spcAft>
                      </a:pPr>
                      <a:r>
                        <a:rPr lang="ru-RU" sz="1700" b="0" kern="1200">
                          <a:solidFill>
                            <a:schemeClr val="accent2">
                              <a:lumMod val="75000"/>
                            </a:schemeClr>
                          </a:solidFill>
                          <a:effectLst/>
                          <a:latin typeface="+mn-lt"/>
                          <a:ea typeface="+mn-ea"/>
                          <a:cs typeface="+mn-cs"/>
                        </a:rPr>
                        <a:t>Основными проявлениями являются множественные кровотечения. Резкое повышение температуры, тяжелая интоксикация, головные и мышечные боли</a:t>
                      </a:r>
                    </a:p>
                  </a:txBody>
                  <a:tcPr marL="95250" marR="95250" marT="47625" marB="47625" anchor="ctr"/>
                </a:tc>
                <a:extLst>
                  <a:ext uri="{0D108BD9-81ED-4DB2-BD59-A6C34878D82A}">
                    <a16:rowId xmlns:a16="http://schemas.microsoft.com/office/drawing/2014/main" val="4007063539"/>
                  </a:ext>
                </a:extLst>
              </a:tr>
              <a:tr h="2061016">
                <a:tc>
                  <a:txBody>
                    <a:bodyPr/>
                    <a:lstStyle/>
                    <a:p>
                      <a:pPr marL="0" algn="just" defTabSz="457200" rtl="0" eaLnBrk="1" latinLnBrk="0" hangingPunct="1">
                        <a:lnSpc>
                          <a:spcPct val="115000"/>
                        </a:lnSpc>
                        <a:spcAft>
                          <a:spcPts val="0"/>
                        </a:spcAft>
                      </a:pPr>
                      <a:r>
                        <a:rPr lang="ru-RU" sz="1700" b="0" kern="1200">
                          <a:solidFill>
                            <a:schemeClr val="accent2">
                              <a:lumMod val="75000"/>
                            </a:schemeClr>
                          </a:solidFill>
                          <a:effectLst/>
                          <a:latin typeface="+mn-lt"/>
                          <a:ea typeface="+mn-ea"/>
                          <a:cs typeface="+mn-cs"/>
                        </a:rPr>
                        <a:t>Клещевые пятнистые лихорадки</a:t>
                      </a:r>
                    </a:p>
                  </a:txBody>
                  <a:tcPr marL="95250" marR="95250" marT="47625" marB="47625" anchor="ctr"/>
                </a:tc>
                <a:tc>
                  <a:txBody>
                    <a:bodyPr/>
                    <a:lstStyle/>
                    <a:p>
                      <a:pPr marL="0" algn="just"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Ряд природно-очаговых заболеваний, вызываемых риккетсиями. В России широко распространены природные очаги заболеваний</a:t>
                      </a:r>
                    </a:p>
                  </a:txBody>
                  <a:tcPr marL="95250" marR="95250" marT="47625" marB="47625" anchor="ctr"/>
                </a:tc>
                <a:tc>
                  <a:txBody>
                    <a:bodyPr/>
                    <a:lstStyle/>
                    <a:p>
                      <a:pPr marL="0" algn="just"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Инкубационный период 1–2 недели. Общие клинические признаки: острое начало заболевания, узелок на месте присасывания клеща, сыпь, лихорадка, интоксикация, головная боль, слабость и бессонница</a:t>
                      </a:r>
                    </a:p>
                  </a:txBody>
                  <a:tcPr marL="95250" marR="95250" marT="47625" marB="47625" anchor="ctr"/>
                </a:tc>
                <a:extLst>
                  <a:ext uri="{0D108BD9-81ED-4DB2-BD59-A6C34878D82A}">
                    <a16:rowId xmlns:a16="http://schemas.microsoft.com/office/drawing/2014/main" val="726969575"/>
                  </a:ext>
                </a:extLst>
              </a:tr>
              <a:tr h="2086141">
                <a:tc>
                  <a:txBody>
                    <a:bodyPr/>
                    <a:lstStyle/>
                    <a:p>
                      <a:pPr marL="0" algn="just" defTabSz="457200" rtl="0" eaLnBrk="1" latinLnBrk="0" hangingPunct="1">
                        <a:lnSpc>
                          <a:spcPct val="115000"/>
                        </a:lnSpc>
                        <a:spcAft>
                          <a:spcPts val="0"/>
                        </a:spcAft>
                      </a:pPr>
                      <a:r>
                        <a:rPr lang="ru-RU" sz="1700" b="0" kern="1200">
                          <a:solidFill>
                            <a:schemeClr val="accent2">
                              <a:lumMod val="75000"/>
                            </a:schemeClr>
                          </a:solidFill>
                          <a:effectLst/>
                          <a:latin typeface="+mn-lt"/>
                          <a:ea typeface="+mn-ea"/>
                          <a:cs typeface="+mn-cs"/>
                        </a:rPr>
                        <a:t>Моноцитарный эрлихиоз человека</a:t>
                      </a:r>
                    </a:p>
                  </a:txBody>
                  <a:tcPr marL="95250" marR="95250" marT="47625" marB="47625" anchor="ctr"/>
                </a:tc>
                <a:tc>
                  <a:txBody>
                    <a:bodyPr/>
                    <a:lstStyle/>
                    <a:p>
                      <a:pPr marL="0" algn="just"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Инфекция, поражающая кожу, печень, центральную нервную систему и костный мозг. Чаще всего заболевание диагностируется у детей и пациентов старше 40 лет</a:t>
                      </a:r>
                    </a:p>
                  </a:txBody>
                  <a:tcPr marL="95250" marR="95250" marT="47625" marB="47625" anchor="ctr"/>
                </a:tc>
                <a:tc>
                  <a:txBody>
                    <a:bodyPr/>
                    <a:lstStyle/>
                    <a:p>
                      <a:pPr marL="0" algn="just"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Инкубационный период – 1–21 день. Характерные симптомы: лихорадка, повышение температуры, озноб, головная боль, слабость и потеря аппетита. У некоторых больных появляются сыпь, боли в животе, рвота и диарея</a:t>
                      </a:r>
                    </a:p>
                  </a:txBody>
                  <a:tcPr marL="95250" marR="95250" marT="47625" marB="47625" anchor="ctr"/>
                </a:tc>
                <a:extLst>
                  <a:ext uri="{0D108BD9-81ED-4DB2-BD59-A6C34878D82A}">
                    <a16:rowId xmlns:a16="http://schemas.microsoft.com/office/drawing/2014/main" val="958435585"/>
                  </a:ext>
                </a:extLst>
              </a:tr>
            </a:tbl>
          </a:graphicData>
        </a:graphic>
      </p:graphicFrame>
    </p:spTree>
    <p:extLst>
      <p:ext uri="{BB962C8B-B14F-4D97-AF65-F5344CB8AC3E}">
        <p14:creationId xmlns:p14="http://schemas.microsoft.com/office/powerpoint/2010/main" val="972741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490" y="181583"/>
            <a:ext cx="8596668" cy="586902"/>
          </a:xfrm>
        </p:spPr>
        <p:txBody>
          <a:bodyPr>
            <a:normAutofit/>
          </a:bodyPr>
          <a:lstStyle/>
          <a:p>
            <a:pPr algn="ctr"/>
            <a:r>
              <a:rPr lang="ru-RU" sz="2900" dirty="0">
                <a:solidFill>
                  <a:schemeClr val="accent2">
                    <a:lumMod val="75000"/>
                  </a:schemeClr>
                </a:solidFill>
              </a:rPr>
              <a:t>Выдача СИЗ и репеллентов</a:t>
            </a:r>
          </a:p>
        </p:txBody>
      </p:sp>
      <p:sp>
        <p:nvSpPr>
          <p:cNvPr id="3" name="Объект 2"/>
          <p:cNvSpPr>
            <a:spLocks noGrp="1"/>
          </p:cNvSpPr>
          <p:nvPr>
            <p:ph idx="1"/>
          </p:nvPr>
        </p:nvSpPr>
        <p:spPr>
          <a:xfrm>
            <a:off x="677334" y="768485"/>
            <a:ext cx="9526981" cy="6167336"/>
          </a:xfrm>
        </p:spPr>
        <p:txBody>
          <a:bodyPr>
            <a:normAutofit lnSpcReduction="10000"/>
          </a:bodyPr>
          <a:lstStyle/>
          <a:p>
            <a:pPr marL="0" indent="0" algn="just">
              <a:buNone/>
            </a:pPr>
            <a:r>
              <a:rPr lang="ru-RU" dirty="0"/>
              <a:t>Чтобы снизить риск укуса клеща, </a:t>
            </a:r>
            <a:r>
              <a:rPr lang="ru-RU" dirty="0" smtClean="0"/>
              <a:t>работникам выдается дополнительная спецодежда:</a:t>
            </a:r>
            <a:endParaRPr lang="ru-RU" dirty="0"/>
          </a:p>
          <a:p>
            <a:pPr lvl="0" algn="just"/>
            <a:r>
              <a:rPr lang="ru-RU" dirty="0"/>
              <a:t>один костюм для защиты от кровососущих насекомых или комплект защитной трикотажной одежды (рубашка верхняя из тонкого защитного полотна, рубашка нижняя из толстого защитного полотна, головная накидка со специальной пропиткой) на два года;</a:t>
            </a:r>
          </a:p>
          <a:p>
            <a:pPr lvl="0" algn="just"/>
            <a:r>
              <a:rPr lang="ru-RU" dirty="0"/>
              <a:t>один накомарник на один год;</a:t>
            </a:r>
          </a:p>
          <a:p>
            <a:pPr lvl="0" algn="just"/>
            <a:r>
              <a:rPr lang="ru-RU" dirty="0"/>
              <a:t>один костюм </a:t>
            </a:r>
            <a:r>
              <a:rPr lang="ru-RU" dirty="0" err="1"/>
              <a:t>противоэнцефалитный</a:t>
            </a:r>
            <a:r>
              <a:rPr lang="ru-RU" dirty="0"/>
              <a:t> на три года.</a:t>
            </a:r>
          </a:p>
          <a:p>
            <a:pPr marL="0" indent="0" algn="just">
              <a:buNone/>
            </a:pPr>
            <a:r>
              <a:rPr lang="ru-RU" dirty="0"/>
              <a:t>Также </a:t>
            </a:r>
            <a:r>
              <a:rPr lang="ru-RU" dirty="0" smtClean="0"/>
              <a:t>выдается </a:t>
            </a:r>
            <a:r>
              <a:rPr lang="ru-RU" dirty="0"/>
              <a:t>набор репеллентов на период массового лета от кровососущих насекомых: </a:t>
            </a:r>
          </a:p>
          <a:p>
            <a:pPr lvl="0" algn="just"/>
            <a:r>
              <a:rPr lang="ru-RU" dirty="0"/>
              <a:t>аэрозоль для защиты от гнуса и мошки или крем в тубе для защиты от гнуса и мошки – не менее 4 баллончиков или штук;</a:t>
            </a:r>
          </a:p>
          <a:p>
            <a:pPr lvl="0" algn="just"/>
            <a:r>
              <a:rPr lang="ru-RU" dirty="0"/>
              <a:t>аэрозоль для защиты от клещей – не менее 1 баллончика;</a:t>
            </a:r>
          </a:p>
          <a:p>
            <a:pPr lvl="0" algn="just"/>
            <a:r>
              <a:rPr lang="ru-RU" dirty="0"/>
              <a:t>средство после укусов – бальзам – не менее 1 тубы</a:t>
            </a:r>
            <a:r>
              <a:rPr lang="ru-RU" dirty="0" smtClean="0"/>
              <a:t>.</a:t>
            </a:r>
          </a:p>
          <a:p>
            <a:pPr marL="0" indent="0" algn="just">
              <a:buNone/>
            </a:pPr>
            <a:r>
              <a:rPr lang="ru-RU" dirty="0" smtClean="0"/>
              <a:t>	Это </a:t>
            </a:r>
            <a:r>
              <a:rPr lang="ru-RU" dirty="0"/>
              <a:t>указано в </a:t>
            </a:r>
            <a:r>
              <a:rPr lang="ru-RU" u="sng" dirty="0">
                <a:hlinkClick r:id="rId2"/>
              </a:rPr>
              <a:t>пункте 1</a:t>
            </a:r>
            <a:r>
              <a:rPr lang="ru-RU" dirty="0"/>
              <a:t> примечания к </a:t>
            </a:r>
            <a:r>
              <a:rPr lang="ru-RU" u="sng" dirty="0">
                <a:hlinkClick r:id="rId3"/>
              </a:rPr>
              <a:t>типовым нормам</a:t>
            </a:r>
            <a:r>
              <a:rPr lang="ru-RU" dirty="0"/>
              <a:t>, утвержденным </a:t>
            </a:r>
            <a:r>
              <a:rPr lang="ru-RU" u="sng" dirty="0">
                <a:hlinkClick r:id="rId4"/>
              </a:rPr>
              <a:t>приказом </a:t>
            </a:r>
            <a:r>
              <a:rPr lang="ru-RU" u="sng" dirty="0" err="1">
                <a:hlinkClick r:id="rId4"/>
              </a:rPr>
              <a:t>Минздравсоцразвития</a:t>
            </a:r>
            <a:r>
              <a:rPr lang="ru-RU" u="sng" dirty="0">
                <a:hlinkClick r:id="rId4"/>
              </a:rPr>
              <a:t> от 18.06.2010 года № 454н</a:t>
            </a:r>
            <a:r>
              <a:rPr lang="ru-RU" dirty="0"/>
              <a:t> «Об утверждении Типовых норм бесплатной выдачи специальной одежды, специальной обуви и других средств индивидуальной защиты работникам связи, занятым на работах с вредными и (или) опасными условиями труда, а также на работах, выполняемых в особых температурных условиях или связанных с загрязнением</a:t>
            </a:r>
            <a:r>
              <a:rPr lang="ru-RU" dirty="0" smtClean="0"/>
              <a:t>».</a:t>
            </a:r>
            <a:endParaRPr lang="ru-RU" dirty="0"/>
          </a:p>
        </p:txBody>
      </p:sp>
    </p:spTree>
    <p:extLst>
      <p:ext uri="{BB962C8B-B14F-4D97-AF65-F5344CB8AC3E}">
        <p14:creationId xmlns:p14="http://schemas.microsoft.com/office/powerpoint/2010/main" val="2035666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31134" y="116732"/>
            <a:ext cx="8437482" cy="612843"/>
          </a:xfrm>
        </p:spPr>
        <p:txBody>
          <a:bodyPr>
            <a:noAutofit/>
          </a:bodyPr>
          <a:lstStyle/>
          <a:p>
            <a:pPr algn="ctr"/>
            <a:r>
              <a:rPr lang="ru-RU" sz="2900" dirty="0" smtClean="0">
                <a:solidFill>
                  <a:schemeClr val="accent2">
                    <a:lumMod val="75000"/>
                  </a:schemeClr>
                </a:solidFill>
              </a:rPr>
              <a:t>Противоклещевая </a:t>
            </a:r>
            <a:r>
              <a:rPr lang="ru-RU" sz="2900" dirty="0">
                <a:solidFill>
                  <a:schemeClr val="accent2">
                    <a:lumMod val="75000"/>
                  </a:schemeClr>
                </a:solidFill>
              </a:rPr>
              <a:t>обработка </a:t>
            </a:r>
            <a:r>
              <a:rPr lang="ru-RU" sz="2900" dirty="0" smtClean="0">
                <a:solidFill>
                  <a:schemeClr val="accent2">
                    <a:lumMod val="75000"/>
                  </a:schemeClr>
                </a:solidFill>
              </a:rPr>
              <a:t>территории</a:t>
            </a:r>
            <a:endParaRPr lang="ru-RU" sz="2900" dirty="0">
              <a:solidFill>
                <a:schemeClr val="accent2">
                  <a:lumMod val="75000"/>
                </a:schemeClr>
              </a:solidFill>
            </a:endParaRPr>
          </a:p>
        </p:txBody>
      </p:sp>
      <p:sp>
        <p:nvSpPr>
          <p:cNvPr id="3" name="Объект 2"/>
          <p:cNvSpPr>
            <a:spLocks noGrp="1"/>
          </p:cNvSpPr>
          <p:nvPr>
            <p:ph idx="1"/>
          </p:nvPr>
        </p:nvSpPr>
        <p:spPr>
          <a:xfrm>
            <a:off x="466927" y="836578"/>
            <a:ext cx="9001689" cy="5856051"/>
          </a:xfrm>
        </p:spPr>
        <p:txBody>
          <a:bodyPr>
            <a:noAutofit/>
          </a:bodyPr>
          <a:lstStyle/>
          <a:p>
            <a:pPr marL="0" indent="0" algn="just">
              <a:buNone/>
            </a:pPr>
            <a:r>
              <a:rPr lang="ru-RU" dirty="0" smtClean="0"/>
              <a:t>	</a:t>
            </a:r>
            <a:r>
              <a:rPr lang="ru-RU" dirty="0" err="1"/>
              <a:t>Акарицидная</a:t>
            </a:r>
            <a:r>
              <a:rPr lang="ru-RU" dirty="0"/>
              <a:t> (противоклещевая) обработка территорий – это мера по уничтожению иксодовых клещей, которая максимально снижает численность клещей и предотвращает их размножение и распространение.</a:t>
            </a:r>
          </a:p>
          <a:p>
            <a:pPr marL="0" indent="0" algn="just">
              <a:buNone/>
            </a:pPr>
            <a:r>
              <a:rPr lang="ru-RU" dirty="0"/>
              <a:t>	После </a:t>
            </a:r>
            <a:r>
              <a:rPr lang="ru-RU" dirty="0" err="1" smtClean="0"/>
              <a:t>акарицидной</a:t>
            </a:r>
            <a:r>
              <a:rPr lang="ru-RU" dirty="0" smtClean="0"/>
              <a:t> обработки </a:t>
            </a:r>
            <a:r>
              <a:rPr lang="ru-RU" dirty="0"/>
              <a:t>(через 3-5 дней) </a:t>
            </a:r>
            <a:r>
              <a:rPr lang="ru-RU" dirty="0" smtClean="0"/>
              <a:t>проводится </a:t>
            </a:r>
            <a:r>
              <a:rPr lang="ru-RU" dirty="0"/>
              <a:t>контроль </a:t>
            </a:r>
            <a:r>
              <a:rPr lang="ru-RU" dirty="0" smtClean="0"/>
              <a:t>ее </a:t>
            </a:r>
            <a:r>
              <a:rPr lang="ru-RU" dirty="0"/>
              <a:t>эффективности, </a:t>
            </a:r>
            <a:r>
              <a:rPr lang="ru-RU" dirty="0" smtClean="0"/>
              <a:t>повторный контроль через </a:t>
            </a:r>
            <a:r>
              <a:rPr lang="ru-RU" dirty="0"/>
              <a:t>15-20 дней. Обработка считается эффективной, если численность переносчиков не превышает 0,5 особей на 1 км. По полученным результатам принимают решение о необходимости повторной обработки. </a:t>
            </a:r>
          </a:p>
          <a:p>
            <a:pPr marL="0" indent="0" algn="just">
              <a:buNone/>
            </a:pPr>
            <a:r>
              <a:rPr lang="ru-RU" dirty="0"/>
              <a:t>	 </a:t>
            </a:r>
            <a:r>
              <a:rPr lang="ru-RU" dirty="0" err="1"/>
              <a:t>Акарицидные</a:t>
            </a:r>
            <a:r>
              <a:rPr lang="ru-RU" dirty="0"/>
              <a:t> средства сохраняются на значимом для борьбы с клещами уровне около 1 - 1,5 месяцев, т.е. обладают коротким остаточным действием. Применение этих средств позволяет истребить активную часть популяции клещей и значительно снизить их численность, но требует ежегодной обработки территории, а в ряде случаев - нескольких обработок в течение сезона (при наличии клещей на обработанной территории). </a:t>
            </a:r>
          </a:p>
          <a:p>
            <a:pPr marL="0" indent="0" algn="just">
              <a:buNone/>
            </a:pPr>
            <a:r>
              <a:rPr lang="ru-RU" dirty="0" smtClean="0"/>
              <a:t>(Постановление </a:t>
            </a:r>
            <a:r>
              <a:rPr lang="ru-RU" dirty="0"/>
              <a:t>Главного государственного санитарного врача Российской Федерации от 17 ноября 2015 </a:t>
            </a:r>
            <a:r>
              <a:rPr lang="ru-RU" dirty="0" smtClean="0"/>
              <a:t>года № </a:t>
            </a:r>
            <a:r>
              <a:rPr lang="ru-RU" dirty="0"/>
              <a:t>78 </a:t>
            </a:r>
            <a:r>
              <a:rPr lang="ru-RU" dirty="0" smtClean="0"/>
              <a:t>«Об </a:t>
            </a:r>
            <a:r>
              <a:rPr lang="ru-RU" dirty="0"/>
              <a:t>утверждении санитарно-эпидемиологических правил СП 3.1.3310-15 </a:t>
            </a:r>
            <a:r>
              <a:rPr lang="ru-RU" dirty="0" smtClean="0"/>
              <a:t>«Профилактика </a:t>
            </a:r>
            <a:r>
              <a:rPr lang="ru-RU" dirty="0"/>
              <a:t>инфекций, передающихся иксодовыми </a:t>
            </a:r>
            <a:r>
              <a:rPr lang="ru-RU" dirty="0" smtClean="0"/>
              <a:t>клещами»).</a:t>
            </a:r>
          </a:p>
          <a:p>
            <a:pPr marL="0" indent="0" algn="just">
              <a:buNone/>
            </a:pPr>
            <a:endParaRPr lang="ru-RU" dirty="0"/>
          </a:p>
          <a:p>
            <a:pPr lvl="0" algn="just"/>
            <a:endParaRPr lang="ru-RU" sz="1700" dirty="0"/>
          </a:p>
        </p:txBody>
      </p:sp>
    </p:spTree>
    <p:extLst>
      <p:ext uri="{BB962C8B-B14F-4D97-AF65-F5344CB8AC3E}">
        <p14:creationId xmlns:p14="http://schemas.microsoft.com/office/powerpoint/2010/main" val="2781441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3933576" cy="4644484"/>
          </a:xfrm>
        </p:spPr>
        <p:txBody>
          <a:bodyPr>
            <a:normAutofit/>
          </a:bodyPr>
          <a:lstStyle/>
          <a:p>
            <a:pPr algn="just"/>
            <a:r>
              <a:rPr lang="ru-RU" sz="1800" dirty="0" smtClean="0">
                <a:solidFill>
                  <a:schemeClr val="tx1">
                    <a:lumMod val="75000"/>
                    <a:lumOff val="25000"/>
                  </a:schemeClr>
                </a:solidFill>
              </a:rPr>
              <a:t>	Расследование </a:t>
            </a:r>
            <a:r>
              <a:rPr lang="ru-RU" sz="1800" dirty="0">
                <a:solidFill>
                  <a:schemeClr val="tx1">
                    <a:lumMod val="75000"/>
                    <a:lumOff val="25000"/>
                  </a:schemeClr>
                </a:solidFill>
              </a:rPr>
              <a:t>несчастного случая при укусе клещом проводится в </a:t>
            </a:r>
            <a:r>
              <a:rPr lang="ru-RU" sz="1800" dirty="0" smtClean="0">
                <a:solidFill>
                  <a:schemeClr val="tx1">
                    <a:lumMod val="75000"/>
                    <a:lumOff val="25000"/>
                  </a:schemeClr>
                </a:solidFill>
              </a:rPr>
              <a:t>соответствии </a:t>
            </a:r>
            <a:r>
              <a:rPr lang="ru-RU" sz="1800" dirty="0">
                <a:solidFill>
                  <a:schemeClr val="tx1">
                    <a:lumMod val="75000"/>
                    <a:lumOff val="25000"/>
                  </a:schemeClr>
                </a:solidFill>
              </a:rPr>
              <a:t>со статьей 229 Трудового кодекса, Постановлением Минтруда России от 24.10.2002 года № 73 </a:t>
            </a:r>
            <a:r>
              <a:rPr lang="ru-RU" sz="1800" dirty="0" smtClean="0">
                <a:solidFill>
                  <a:schemeClr val="tx1">
                    <a:lumMod val="75000"/>
                    <a:lumOff val="25000"/>
                  </a:schemeClr>
                </a:solidFill>
              </a:rPr>
              <a:t>«Об </a:t>
            </a:r>
            <a:r>
              <a:rPr lang="ru-RU" sz="1800" dirty="0">
                <a:solidFill>
                  <a:schemeClr val="tx1">
                    <a:lumMod val="75000"/>
                    <a:lumOff val="25000"/>
                  </a:schemeClr>
                </a:solidFill>
              </a:rPr>
              <a:t>утверждении форм документов, необходимых для расследования и учета несчастных случаев на производстве, и положения об особенностях расследования несчастных случаев на производстве в отдельных отраслях и </a:t>
            </a:r>
            <a:r>
              <a:rPr lang="ru-RU" sz="1800" dirty="0" smtClean="0">
                <a:solidFill>
                  <a:schemeClr val="tx1">
                    <a:lumMod val="75000"/>
                    <a:lumOff val="25000"/>
                  </a:schemeClr>
                </a:solidFill>
              </a:rPr>
              <a:t>организациях».</a:t>
            </a:r>
            <a:r>
              <a:rPr lang="ru-RU" sz="1800" dirty="0">
                <a:solidFill>
                  <a:schemeClr val="tx1">
                    <a:lumMod val="75000"/>
                    <a:lumOff val="25000"/>
                  </a:schemeClr>
                </a:solidFill>
              </a:rPr>
              <a:t/>
            </a:r>
            <a:br>
              <a:rPr lang="ru-RU" sz="1800" dirty="0">
                <a:solidFill>
                  <a:schemeClr val="tx1">
                    <a:lumMod val="75000"/>
                    <a:lumOff val="25000"/>
                  </a:schemeClr>
                </a:solidFill>
              </a:rPr>
            </a:br>
            <a:endParaRPr lang="ru-RU" sz="1800" dirty="0">
              <a:solidFill>
                <a:schemeClr val="tx1">
                  <a:lumMod val="75000"/>
                  <a:lumOff val="25000"/>
                </a:schemeClr>
              </a:solidFill>
            </a:endParaRPr>
          </a:p>
        </p:txBody>
      </p:sp>
      <p:pic>
        <p:nvPicPr>
          <p:cNvPr id="9" name="Объект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10911" y="209718"/>
            <a:ext cx="4360412" cy="5444247"/>
          </a:xfrm>
        </p:spPr>
      </p:pic>
    </p:spTree>
    <p:extLst>
      <p:ext uri="{BB962C8B-B14F-4D97-AF65-F5344CB8AC3E}">
        <p14:creationId xmlns:p14="http://schemas.microsoft.com/office/powerpoint/2010/main" val="95614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297" y="201038"/>
            <a:ext cx="10071730" cy="976008"/>
          </a:xfrm>
        </p:spPr>
        <p:txBody>
          <a:bodyPr>
            <a:noAutofit/>
          </a:bodyPr>
          <a:lstStyle/>
          <a:p>
            <a:pPr algn="ctr"/>
            <a:r>
              <a:rPr lang="ru-RU" sz="2900" dirty="0">
                <a:solidFill>
                  <a:schemeClr val="accent2">
                    <a:lumMod val="75000"/>
                  </a:schemeClr>
                </a:solidFill>
              </a:rPr>
              <a:t>Организации, которые необходимо уведомить о несчастном случае, срок и форма извещения</a:t>
            </a:r>
            <a:br>
              <a:rPr lang="ru-RU" sz="2900" dirty="0">
                <a:solidFill>
                  <a:schemeClr val="accent2">
                    <a:lumMod val="75000"/>
                  </a:schemeClr>
                </a:solidFill>
              </a:rPr>
            </a:br>
            <a:endParaRPr lang="ru-RU" sz="2900" dirty="0">
              <a:solidFill>
                <a:schemeClr val="accent2">
                  <a:lumMod val="7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087386891"/>
              </p:ext>
            </p:extLst>
          </p:nvPr>
        </p:nvGraphicFramePr>
        <p:xfrm>
          <a:off x="162296" y="1342112"/>
          <a:ext cx="11909729" cy="4650125"/>
        </p:xfrm>
        <a:graphic>
          <a:graphicData uri="http://schemas.openxmlformats.org/drawingml/2006/table">
            <a:tbl>
              <a:tblPr firstRow="1" bandRow="1">
                <a:tableStyleId>{5C22544A-7EE6-4342-B048-85BDC9FD1C3A}</a:tableStyleId>
              </a:tblPr>
              <a:tblGrid>
                <a:gridCol w="2423632">
                  <a:extLst>
                    <a:ext uri="{9D8B030D-6E8A-4147-A177-3AD203B41FA5}">
                      <a16:colId xmlns:a16="http://schemas.microsoft.com/office/drawing/2014/main" val="1063005115"/>
                    </a:ext>
                  </a:extLst>
                </a:gridCol>
                <a:gridCol w="3576214">
                  <a:extLst>
                    <a:ext uri="{9D8B030D-6E8A-4147-A177-3AD203B41FA5}">
                      <a16:colId xmlns:a16="http://schemas.microsoft.com/office/drawing/2014/main" val="3839048754"/>
                    </a:ext>
                  </a:extLst>
                </a:gridCol>
                <a:gridCol w="3008206">
                  <a:extLst>
                    <a:ext uri="{9D8B030D-6E8A-4147-A177-3AD203B41FA5}">
                      <a16:colId xmlns:a16="http://schemas.microsoft.com/office/drawing/2014/main" val="4290031442"/>
                    </a:ext>
                  </a:extLst>
                </a:gridCol>
                <a:gridCol w="1551247">
                  <a:extLst>
                    <a:ext uri="{9D8B030D-6E8A-4147-A177-3AD203B41FA5}">
                      <a16:colId xmlns:a16="http://schemas.microsoft.com/office/drawing/2014/main" val="853834538"/>
                    </a:ext>
                  </a:extLst>
                </a:gridCol>
                <a:gridCol w="1350430">
                  <a:extLst>
                    <a:ext uri="{9D8B030D-6E8A-4147-A177-3AD203B41FA5}">
                      <a16:colId xmlns:a16="http://schemas.microsoft.com/office/drawing/2014/main" val="3588830255"/>
                    </a:ext>
                  </a:extLst>
                </a:gridCol>
              </a:tblGrid>
              <a:tr h="1594177">
                <a:tc>
                  <a:txBody>
                    <a:bodyPr/>
                    <a:lstStyle/>
                    <a:p>
                      <a:pPr algn="ctr">
                        <a:lnSpc>
                          <a:spcPct val="115000"/>
                        </a:lnSpc>
                        <a:spcAft>
                          <a:spcPts val="0"/>
                        </a:spcAft>
                      </a:pPr>
                      <a:r>
                        <a:rPr lang="ru-RU" sz="1400" dirty="0">
                          <a:effectLst/>
                          <a:latin typeface="+mj-lt"/>
                          <a:ea typeface="Times New Roman" panose="02020603050405020304" pitchFamily="18" charset="0"/>
                          <a:cs typeface="Times New Roman" panose="02020603050405020304" pitchFamily="18" charset="0"/>
                        </a:rPr>
                        <a:t>Вид несчастного случая</a:t>
                      </a:r>
                    </a:p>
                  </a:txBody>
                  <a:tcPr marL="95250" marR="95250" marT="47625" marB="47625" anchor="ctr"/>
                </a:tc>
                <a:tc>
                  <a:txBody>
                    <a:bodyPr/>
                    <a:lstStyle/>
                    <a:p>
                      <a:pPr algn="ctr">
                        <a:lnSpc>
                          <a:spcPct val="115000"/>
                        </a:lnSpc>
                        <a:spcAft>
                          <a:spcPts val="0"/>
                        </a:spcAft>
                      </a:pPr>
                      <a:r>
                        <a:rPr lang="ru-RU" sz="1400" dirty="0">
                          <a:effectLst/>
                          <a:latin typeface="+mj-lt"/>
                          <a:ea typeface="Times New Roman" panose="02020603050405020304" pitchFamily="18" charset="0"/>
                          <a:cs typeface="Times New Roman" panose="02020603050405020304" pitchFamily="18" charset="0"/>
                        </a:rPr>
                        <a:t>Извещаемая организация и нормативно-правовой акт, устанавливающий необходимость извещения</a:t>
                      </a:r>
                    </a:p>
                  </a:txBody>
                  <a:tcPr marL="95250" marR="95250" marT="47625" marB="47625" anchor="ctr"/>
                </a:tc>
                <a:tc>
                  <a:txBody>
                    <a:bodyPr/>
                    <a:lstStyle/>
                    <a:p>
                      <a:pPr algn="ctr"/>
                      <a:r>
                        <a:rPr lang="ru-RU" sz="1400" b="1" kern="1200" dirty="0" smtClean="0">
                          <a:solidFill>
                            <a:schemeClr val="lt1"/>
                          </a:solidFill>
                          <a:effectLst/>
                          <a:latin typeface="+mj-lt"/>
                          <a:ea typeface="Times New Roman" panose="02020603050405020304" pitchFamily="18" charset="0"/>
                          <a:cs typeface="Times New Roman" panose="02020603050405020304" pitchFamily="18" charset="0"/>
                        </a:rPr>
                        <a:t>Контактные данные извещаемой организации</a:t>
                      </a:r>
                      <a:endParaRPr lang="ru-RU" sz="1400" b="1" kern="1200" dirty="0">
                        <a:solidFill>
                          <a:schemeClr val="lt1"/>
                        </a:solidFill>
                        <a:effectLst/>
                        <a:latin typeface="+mj-lt"/>
                        <a:ea typeface="Times New Roman" panose="02020603050405020304" pitchFamily="18" charset="0"/>
                        <a:cs typeface="Times New Roman" panose="02020603050405020304" pitchFamily="18" charset="0"/>
                      </a:endParaRPr>
                    </a:p>
                  </a:txBody>
                  <a:tcPr marL="95250" marR="95250" marT="47625" marB="47625" anchor="ctr"/>
                </a:tc>
                <a:tc>
                  <a:txBody>
                    <a:bodyPr/>
                    <a:lstStyle/>
                    <a:p>
                      <a:pPr algn="ctr">
                        <a:lnSpc>
                          <a:spcPct val="115000"/>
                        </a:lnSpc>
                        <a:spcAft>
                          <a:spcPts val="0"/>
                        </a:spcAft>
                      </a:pPr>
                      <a:r>
                        <a:rPr lang="ru-RU" sz="1400" b="1" kern="1200" dirty="0">
                          <a:solidFill>
                            <a:schemeClr val="lt1"/>
                          </a:solidFill>
                          <a:effectLst/>
                          <a:latin typeface="+mj-lt"/>
                          <a:ea typeface="Times New Roman" panose="02020603050405020304" pitchFamily="18" charset="0"/>
                          <a:cs typeface="Times New Roman" panose="02020603050405020304" pitchFamily="18" charset="0"/>
                        </a:rPr>
                        <a:t>Срок направления извещения</a:t>
                      </a:r>
                    </a:p>
                  </a:txBody>
                  <a:tcPr marL="95250" marR="95250" marT="47625" marB="47625" anchor="ctr"/>
                </a:tc>
                <a:tc>
                  <a:txBody>
                    <a:bodyPr/>
                    <a:lstStyle/>
                    <a:p>
                      <a:pPr algn="ctr">
                        <a:lnSpc>
                          <a:spcPct val="115000"/>
                        </a:lnSpc>
                        <a:spcAft>
                          <a:spcPts val="0"/>
                        </a:spcAft>
                      </a:pPr>
                      <a:r>
                        <a:rPr lang="ru-RU" sz="1400" dirty="0">
                          <a:effectLst/>
                          <a:latin typeface="+mj-lt"/>
                          <a:ea typeface="Times New Roman" panose="02020603050405020304" pitchFamily="18" charset="0"/>
                          <a:cs typeface="Times New Roman" panose="02020603050405020304" pitchFamily="18" charset="0"/>
                        </a:rPr>
                        <a:t>Форма извещения</a:t>
                      </a:r>
                    </a:p>
                  </a:txBody>
                  <a:tcPr marL="95250" marR="95250" marT="47625" marB="47625" anchor="ctr"/>
                </a:tc>
                <a:extLst>
                  <a:ext uri="{0D108BD9-81ED-4DB2-BD59-A6C34878D82A}">
                    <a16:rowId xmlns:a16="http://schemas.microsoft.com/office/drawing/2014/main" val="1239055564"/>
                  </a:ext>
                </a:extLst>
              </a:tr>
              <a:tr h="3055948">
                <a:tc>
                  <a:txBody>
                    <a:bodyPr/>
                    <a:lstStyle/>
                    <a:p>
                      <a:pPr algn="just">
                        <a:lnSpc>
                          <a:spcPct val="115000"/>
                        </a:lnSpc>
                        <a:spcAft>
                          <a:spcPts val="0"/>
                        </a:spcAft>
                      </a:pPr>
                      <a:r>
                        <a:rPr lang="ru-RU" sz="1400" b="1" dirty="0">
                          <a:effectLst/>
                          <a:latin typeface="+mj-lt"/>
                          <a:ea typeface="Times New Roman" panose="02020603050405020304" pitchFamily="18" charset="0"/>
                          <a:cs typeface="Times New Roman" panose="02020603050405020304" pitchFamily="18" charset="0"/>
                        </a:rPr>
                        <a:t>Любой</a:t>
                      </a:r>
                      <a:r>
                        <a:rPr lang="ru-RU" sz="1400" dirty="0">
                          <a:effectLst/>
                          <a:latin typeface="+mj-lt"/>
                          <a:ea typeface="Times New Roman" panose="02020603050405020304" pitchFamily="18" charset="0"/>
                          <a:cs typeface="Times New Roman" panose="02020603050405020304" pitchFamily="18" charset="0"/>
                        </a:rPr>
                        <a:t> несчастный случай (групповой, легкий, тяжелый, со смертельным исходом), происшедший с застрахованным лицом</a:t>
                      </a:r>
                    </a:p>
                  </a:txBody>
                  <a:tcPr marL="95250" marR="95250" marT="47625" marB="47625" anchor="ctr"/>
                </a:tc>
                <a:tc>
                  <a:txBody>
                    <a:bodyPr/>
                    <a:lstStyle/>
                    <a:p>
                      <a:pPr algn="just">
                        <a:lnSpc>
                          <a:spcPct val="115000"/>
                        </a:lnSpc>
                        <a:spcAft>
                          <a:spcPts val="0"/>
                        </a:spcAft>
                      </a:pPr>
                      <a:r>
                        <a:rPr lang="ru-RU" sz="1400" dirty="0">
                          <a:solidFill>
                            <a:schemeClr val="tx1"/>
                          </a:solidFill>
                          <a:effectLst/>
                          <a:latin typeface="+mj-lt"/>
                          <a:ea typeface="Times New Roman" panose="02020603050405020304" pitchFamily="18" charset="0"/>
                          <a:cs typeface="Times New Roman" panose="02020603050405020304" pitchFamily="18" charset="0"/>
                        </a:rPr>
                        <a:t>Фонд социального страхования по месту регистрации работодателя в качестве страхователя </a:t>
                      </a:r>
                      <a:r>
                        <a:rPr lang="ru-RU" sz="1400" dirty="0" smtClean="0">
                          <a:solidFill>
                            <a:schemeClr val="tx1"/>
                          </a:solidFill>
                          <a:effectLst/>
                          <a:latin typeface="+mj-lt"/>
                          <a:ea typeface="Times New Roman" panose="02020603050405020304" pitchFamily="18" charset="0"/>
                          <a:cs typeface="Times New Roman" panose="02020603050405020304" pitchFamily="18" charset="0"/>
                        </a:rPr>
                        <a:t>(подп.</a:t>
                      </a:r>
                      <a:r>
                        <a:rPr lang="ru-RU" sz="1400" baseline="0" dirty="0" smtClean="0">
                          <a:solidFill>
                            <a:schemeClr val="tx1"/>
                          </a:solidFill>
                          <a:effectLst/>
                          <a:latin typeface="+mj-lt"/>
                          <a:ea typeface="Times New Roman" panose="02020603050405020304" pitchFamily="18" charset="0"/>
                          <a:cs typeface="Times New Roman" panose="02020603050405020304" pitchFamily="18" charset="0"/>
                        </a:rPr>
                        <a:t> 6 п. 2 ст. 17</a:t>
                      </a:r>
                      <a:r>
                        <a:rPr lang="ru-RU" sz="1400" dirty="0" smtClean="0">
                          <a:solidFill>
                            <a:schemeClr val="tx1"/>
                          </a:solidFill>
                          <a:effectLst/>
                          <a:latin typeface="+mj-lt"/>
                          <a:ea typeface="Times New Roman" panose="02020603050405020304" pitchFamily="18" charset="0"/>
                          <a:cs typeface="Times New Roman" panose="02020603050405020304" pitchFamily="18" charset="0"/>
                        </a:rPr>
                        <a:t> </a:t>
                      </a:r>
                      <a:r>
                        <a:rPr lang="ru-RU" sz="1400" dirty="0">
                          <a:solidFill>
                            <a:schemeClr val="tx1"/>
                          </a:solidFill>
                          <a:effectLst/>
                          <a:latin typeface="+mj-lt"/>
                          <a:ea typeface="Times New Roman" panose="02020603050405020304" pitchFamily="18" charset="0"/>
                          <a:cs typeface="Times New Roman" panose="02020603050405020304" pitchFamily="18" charset="0"/>
                        </a:rPr>
                        <a:t>Федерального закона от 24 июля 1998 </a:t>
                      </a:r>
                      <a:r>
                        <a:rPr lang="ru-RU" sz="1400" dirty="0" smtClean="0">
                          <a:solidFill>
                            <a:schemeClr val="tx1"/>
                          </a:solidFill>
                          <a:effectLst/>
                          <a:latin typeface="+mj-lt"/>
                          <a:ea typeface="Times New Roman" panose="02020603050405020304" pitchFamily="18" charset="0"/>
                          <a:cs typeface="Times New Roman" panose="02020603050405020304" pitchFamily="18" charset="0"/>
                        </a:rPr>
                        <a:t>года </a:t>
                      </a:r>
                      <a:r>
                        <a:rPr lang="ru-RU" sz="1400" dirty="0">
                          <a:solidFill>
                            <a:schemeClr val="tx1"/>
                          </a:solidFill>
                          <a:effectLst/>
                          <a:latin typeface="+mj-lt"/>
                          <a:ea typeface="Times New Roman" panose="02020603050405020304" pitchFamily="18" charset="0"/>
                          <a:cs typeface="Times New Roman" panose="02020603050405020304" pitchFamily="18" charset="0"/>
                        </a:rPr>
                        <a:t>№ </a:t>
                      </a:r>
                      <a:r>
                        <a:rPr lang="ru-RU" sz="1400" dirty="0" smtClean="0">
                          <a:solidFill>
                            <a:schemeClr val="tx1"/>
                          </a:solidFill>
                          <a:effectLst/>
                          <a:latin typeface="+mj-lt"/>
                          <a:ea typeface="Times New Roman" panose="02020603050405020304" pitchFamily="18" charset="0"/>
                          <a:cs typeface="Times New Roman" panose="02020603050405020304" pitchFamily="18" charset="0"/>
                        </a:rPr>
                        <a:t>125-ФЗ; </a:t>
                      </a:r>
                      <a:r>
                        <a:rPr lang="ru-RU" sz="1400" dirty="0" err="1" smtClean="0">
                          <a:solidFill>
                            <a:schemeClr val="tx1"/>
                          </a:solidFill>
                          <a:effectLst/>
                          <a:latin typeface="+mj-lt"/>
                          <a:ea typeface="Times New Roman" panose="02020603050405020304" pitchFamily="18" charset="0"/>
                          <a:cs typeface="Times New Roman" panose="02020603050405020304" pitchFamily="18" charset="0"/>
                        </a:rPr>
                        <a:t>абз</a:t>
                      </a:r>
                      <a:r>
                        <a:rPr lang="ru-RU" sz="1400" dirty="0" smtClean="0">
                          <a:solidFill>
                            <a:schemeClr val="tx1"/>
                          </a:solidFill>
                          <a:effectLst/>
                          <a:latin typeface="+mj-lt"/>
                          <a:ea typeface="Times New Roman" panose="02020603050405020304" pitchFamily="18" charset="0"/>
                          <a:cs typeface="Times New Roman" panose="02020603050405020304" pitchFamily="18" charset="0"/>
                        </a:rPr>
                        <a:t>. 7 ч. 1 ст. 228.1 </a:t>
                      </a:r>
                      <a:r>
                        <a:rPr lang="ru-RU" sz="1400" dirty="0">
                          <a:solidFill>
                            <a:schemeClr val="tx1"/>
                          </a:solidFill>
                          <a:effectLst/>
                          <a:latin typeface="+mj-lt"/>
                          <a:ea typeface="Times New Roman" panose="02020603050405020304" pitchFamily="18" charset="0"/>
                          <a:cs typeface="Times New Roman" panose="02020603050405020304" pitchFamily="18" charset="0"/>
                        </a:rPr>
                        <a:t>ТК РФ; </a:t>
                      </a:r>
                      <a:r>
                        <a:rPr lang="ru-RU" sz="1400" dirty="0" smtClean="0">
                          <a:solidFill>
                            <a:schemeClr val="tx1"/>
                          </a:solidFill>
                          <a:effectLst/>
                          <a:latin typeface="+mj-lt"/>
                          <a:ea typeface="Times New Roman" panose="02020603050405020304" pitchFamily="18" charset="0"/>
                          <a:cs typeface="Times New Roman" panose="02020603050405020304" pitchFamily="18" charset="0"/>
                        </a:rPr>
                        <a:t>п. 5 Положения </a:t>
                      </a:r>
                      <a:r>
                        <a:rPr lang="ru-RU" sz="1400" dirty="0">
                          <a:solidFill>
                            <a:schemeClr val="tx1"/>
                          </a:solidFill>
                          <a:effectLst/>
                          <a:latin typeface="+mj-lt"/>
                          <a:ea typeface="Times New Roman" panose="02020603050405020304" pitchFamily="18" charset="0"/>
                          <a:cs typeface="Times New Roman" panose="02020603050405020304" pitchFamily="18" charset="0"/>
                        </a:rPr>
                        <a:t>о расследовании несчастных </a:t>
                      </a:r>
                      <a:r>
                        <a:rPr lang="ru-RU" sz="1400" dirty="0" smtClean="0">
                          <a:solidFill>
                            <a:schemeClr val="tx1"/>
                          </a:solidFill>
                          <a:effectLst/>
                          <a:latin typeface="+mj-lt"/>
                          <a:ea typeface="Times New Roman" panose="02020603050405020304" pitchFamily="18" charset="0"/>
                          <a:cs typeface="Times New Roman" panose="02020603050405020304" pitchFamily="18" charset="0"/>
                        </a:rPr>
                        <a:t>случаев </a:t>
                      </a:r>
                      <a:r>
                        <a:rPr lang="ru-RU" sz="1400" dirty="0">
                          <a:solidFill>
                            <a:schemeClr val="tx1"/>
                          </a:solidFill>
                          <a:effectLst/>
                          <a:latin typeface="+mj-lt"/>
                          <a:ea typeface="Times New Roman" panose="02020603050405020304" pitchFamily="18" charset="0"/>
                          <a:cs typeface="Times New Roman" panose="02020603050405020304" pitchFamily="18" charset="0"/>
                        </a:rPr>
                        <a:t>утв. постановлением Минтруда России от 24 октября 2002 </a:t>
                      </a:r>
                      <a:r>
                        <a:rPr lang="ru-RU" sz="1400" dirty="0" smtClean="0">
                          <a:solidFill>
                            <a:schemeClr val="tx1"/>
                          </a:solidFill>
                          <a:effectLst/>
                          <a:latin typeface="+mj-lt"/>
                          <a:ea typeface="Times New Roman" panose="02020603050405020304" pitchFamily="18" charset="0"/>
                          <a:cs typeface="Times New Roman" panose="02020603050405020304" pitchFamily="18" charset="0"/>
                        </a:rPr>
                        <a:t>года </a:t>
                      </a:r>
                      <a:r>
                        <a:rPr lang="ru-RU" sz="1400" dirty="0">
                          <a:solidFill>
                            <a:schemeClr val="tx1"/>
                          </a:solidFill>
                          <a:effectLst/>
                          <a:latin typeface="+mj-lt"/>
                          <a:ea typeface="Times New Roman" panose="02020603050405020304" pitchFamily="18" charset="0"/>
                          <a:cs typeface="Times New Roman" panose="02020603050405020304" pitchFamily="18" charset="0"/>
                        </a:rPr>
                        <a:t>№ 73)</a:t>
                      </a:r>
                    </a:p>
                  </a:txBody>
                  <a:tcPr marL="95250" marR="95250" marT="47625" marB="47625" anchor="ctr"/>
                </a:tc>
                <a:tc>
                  <a:txBody>
                    <a:bodyPr/>
                    <a:lstStyle/>
                    <a:p>
                      <a:r>
                        <a:rPr lang="ru-RU" sz="1400" dirty="0" smtClean="0"/>
                        <a:t>Группа работы со страхователями № 3 государственного учреждения Регионального отделения Фонда социального страхования РФ по ХМАО-Югре</a:t>
                      </a:r>
                    </a:p>
                    <a:p>
                      <a:endParaRPr lang="ru-RU" sz="1400" dirty="0" smtClean="0"/>
                    </a:p>
                    <a:p>
                      <a:r>
                        <a:rPr lang="ru-RU" sz="1400" b="1" dirty="0" smtClean="0"/>
                        <a:t>Адрес:</a:t>
                      </a:r>
                      <a:r>
                        <a:rPr lang="ru-RU" sz="1400" dirty="0" smtClean="0"/>
                        <a:t> </a:t>
                      </a:r>
                    </a:p>
                    <a:p>
                      <a:r>
                        <a:rPr lang="ru-RU" sz="1400" dirty="0" smtClean="0"/>
                        <a:t>628208, </a:t>
                      </a:r>
                      <a:r>
                        <a:rPr lang="ru-RU" sz="1400" dirty="0" err="1" smtClean="0"/>
                        <a:t>пгт</a:t>
                      </a:r>
                      <a:r>
                        <a:rPr lang="ru-RU" sz="1400" dirty="0" smtClean="0"/>
                        <a:t>. Междуреченский ул. Толстого, д. 21а</a:t>
                      </a:r>
                      <a:br>
                        <a:rPr lang="ru-RU" sz="1400" dirty="0" smtClean="0"/>
                      </a:br>
                      <a:r>
                        <a:rPr lang="ru-RU" sz="1400" b="1" dirty="0" smtClean="0"/>
                        <a:t>Тел.:</a:t>
                      </a:r>
                      <a:r>
                        <a:rPr lang="ru-RU" sz="1400" dirty="0" smtClean="0"/>
                        <a:t> (34677) 3-31-78</a:t>
                      </a:r>
                      <a:br>
                        <a:rPr lang="ru-RU" sz="1400" dirty="0" smtClean="0"/>
                      </a:br>
                      <a:r>
                        <a:rPr lang="ru-RU" sz="1400" b="1" dirty="0" err="1" smtClean="0"/>
                        <a:t>Email</a:t>
                      </a:r>
                      <a:r>
                        <a:rPr lang="ru-RU" sz="1400" b="1" dirty="0" smtClean="0"/>
                        <a:t>: </a:t>
                      </a:r>
                      <a:r>
                        <a:rPr lang="en-US" sz="1400" b="1" dirty="0" smtClean="0"/>
                        <a:t>Mezhdurechenskiy@ro86.fss.ru</a:t>
                      </a:r>
                      <a:endParaRPr lang="ru-RU" sz="1400" dirty="0">
                        <a:solidFill>
                          <a:schemeClr val="tx1">
                            <a:lumMod val="95000"/>
                            <a:lumOff val="5000"/>
                          </a:schemeClr>
                        </a:solidFill>
                      </a:endParaRPr>
                    </a:p>
                  </a:txBody>
                  <a:tcPr marL="95250" marR="95250" marT="47625" marB="47625" anchor="ctr"/>
                </a:tc>
                <a:tc>
                  <a:txBody>
                    <a:bodyPr/>
                    <a:lstStyle/>
                    <a:p>
                      <a:pPr algn="just">
                        <a:lnSpc>
                          <a:spcPct val="115000"/>
                        </a:lnSpc>
                        <a:spcAft>
                          <a:spcPts val="0"/>
                        </a:spcAft>
                      </a:pPr>
                      <a:r>
                        <a:rPr lang="ru-RU" sz="1400" dirty="0">
                          <a:effectLst/>
                          <a:latin typeface="+mj-lt"/>
                          <a:ea typeface="Times New Roman" panose="02020603050405020304" pitchFamily="18" charset="0"/>
                          <a:cs typeface="Times New Roman" panose="02020603050405020304" pitchFamily="18" charset="0"/>
                        </a:rPr>
                        <a:t>В течение суток со дня наступления несчастного случая </a:t>
                      </a:r>
                    </a:p>
                  </a:txBody>
                  <a:tcPr marL="95250" marR="95250" marT="47625" marB="47625" anchor="ctr"/>
                </a:tc>
                <a:tc>
                  <a:txBody>
                    <a:bodyPr/>
                    <a:lstStyle/>
                    <a:p>
                      <a:pPr algn="just">
                        <a:lnSpc>
                          <a:spcPct val="115000"/>
                        </a:lnSpc>
                        <a:spcAft>
                          <a:spcPts val="0"/>
                        </a:spcAft>
                      </a:pPr>
                      <a:r>
                        <a:rPr lang="ru-RU" sz="1400" dirty="0" smtClean="0">
                          <a:effectLst/>
                          <a:latin typeface="+mj-lt"/>
                          <a:ea typeface="Times New Roman" panose="02020603050405020304" pitchFamily="18" charset="0"/>
                          <a:cs typeface="Times New Roman" panose="02020603050405020304" pitchFamily="18" charset="0"/>
                        </a:rPr>
                        <a:t>Форма извещения утверждена приказом ФСС</a:t>
                      </a:r>
                      <a:r>
                        <a:rPr lang="ru-RU" sz="1400" baseline="0" dirty="0" smtClean="0">
                          <a:effectLst/>
                          <a:latin typeface="+mj-lt"/>
                          <a:ea typeface="Times New Roman" panose="02020603050405020304" pitchFamily="18" charset="0"/>
                          <a:cs typeface="Times New Roman" panose="02020603050405020304" pitchFamily="18" charset="0"/>
                        </a:rPr>
                        <a:t>  России от 24 августа 2000 года № 157</a:t>
                      </a:r>
                      <a:endParaRPr lang="ru-RU" sz="1400" dirty="0">
                        <a:effectLst/>
                        <a:latin typeface="+mj-lt"/>
                        <a:ea typeface="Times New Roman" panose="02020603050405020304" pitchFamily="18" charset="0"/>
                        <a:cs typeface="Times New Roman" panose="02020603050405020304" pitchFamily="18" charset="0"/>
                      </a:endParaRPr>
                    </a:p>
                  </a:txBody>
                  <a:tcPr marL="95250" marR="95250" marT="47625" marB="47625" anchor="ctr"/>
                </a:tc>
                <a:extLst>
                  <a:ext uri="{0D108BD9-81ED-4DB2-BD59-A6C34878D82A}">
                    <a16:rowId xmlns:a16="http://schemas.microsoft.com/office/drawing/2014/main" val="1230117472"/>
                  </a:ext>
                </a:extLst>
              </a:tr>
            </a:tbl>
          </a:graphicData>
        </a:graphic>
      </p:graphicFrame>
    </p:spTree>
    <p:extLst>
      <p:ext uri="{BB962C8B-B14F-4D97-AF65-F5344CB8AC3E}">
        <p14:creationId xmlns:p14="http://schemas.microsoft.com/office/powerpoint/2010/main" val="2857578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977683527"/>
              </p:ext>
            </p:extLst>
          </p:nvPr>
        </p:nvGraphicFramePr>
        <p:xfrm>
          <a:off x="2" y="-48638"/>
          <a:ext cx="12191998" cy="6906638"/>
        </p:xfrm>
        <a:graphic>
          <a:graphicData uri="http://schemas.openxmlformats.org/drawingml/2006/table">
            <a:tbl>
              <a:tblPr firstRow="1" bandRow="1">
                <a:tableStyleId>{5C22544A-7EE6-4342-B048-85BDC9FD1C3A}</a:tableStyleId>
              </a:tblPr>
              <a:tblGrid>
                <a:gridCol w="1021402">
                  <a:extLst>
                    <a:ext uri="{9D8B030D-6E8A-4147-A177-3AD203B41FA5}">
                      <a16:colId xmlns:a16="http://schemas.microsoft.com/office/drawing/2014/main" val="2672117016"/>
                    </a:ext>
                  </a:extLst>
                </a:gridCol>
                <a:gridCol w="5087567">
                  <a:extLst>
                    <a:ext uri="{9D8B030D-6E8A-4147-A177-3AD203B41FA5}">
                      <a16:colId xmlns:a16="http://schemas.microsoft.com/office/drawing/2014/main" val="2467206343"/>
                    </a:ext>
                  </a:extLst>
                </a:gridCol>
                <a:gridCol w="3443591">
                  <a:extLst>
                    <a:ext uri="{9D8B030D-6E8A-4147-A177-3AD203B41FA5}">
                      <a16:colId xmlns:a16="http://schemas.microsoft.com/office/drawing/2014/main" val="3233018144"/>
                    </a:ext>
                  </a:extLst>
                </a:gridCol>
                <a:gridCol w="1303507">
                  <a:extLst>
                    <a:ext uri="{9D8B030D-6E8A-4147-A177-3AD203B41FA5}">
                      <a16:colId xmlns:a16="http://schemas.microsoft.com/office/drawing/2014/main" val="586928304"/>
                    </a:ext>
                  </a:extLst>
                </a:gridCol>
                <a:gridCol w="1335931">
                  <a:extLst>
                    <a:ext uri="{9D8B030D-6E8A-4147-A177-3AD203B41FA5}">
                      <a16:colId xmlns:a16="http://schemas.microsoft.com/office/drawing/2014/main" val="1848166758"/>
                    </a:ext>
                  </a:extLst>
                </a:gridCol>
              </a:tblGrid>
              <a:tr h="724665">
                <a:tc>
                  <a:txBody>
                    <a:bodyPr/>
                    <a:lstStyle/>
                    <a:p>
                      <a:pPr algn="ctr">
                        <a:lnSpc>
                          <a:spcPct val="115000"/>
                        </a:lnSpc>
                        <a:spcAft>
                          <a:spcPts val="0"/>
                        </a:spcAft>
                      </a:pPr>
                      <a:r>
                        <a:rPr lang="ru-RU" sz="1200" dirty="0">
                          <a:effectLst/>
                          <a:latin typeface="+mj-lt"/>
                          <a:ea typeface="Times New Roman" panose="02020603050405020304" pitchFamily="18" charset="0"/>
                          <a:cs typeface="Times New Roman" panose="02020603050405020304" pitchFamily="18" charset="0"/>
                        </a:rPr>
                        <a:t>Вид несчастного случая</a:t>
                      </a:r>
                    </a:p>
                  </a:txBody>
                  <a:tcPr marL="95250" marR="95250" marT="47625" marB="47625" anchor="ctr"/>
                </a:tc>
                <a:tc>
                  <a:txBody>
                    <a:bodyPr/>
                    <a:lstStyle/>
                    <a:p>
                      <a:pPr algn="ctr">
                        <a:lnSpc>
                          <a:spcPct val="115000"/>
                        </a:lnSpc>
                        <a:spcAft>
                          <a:spcPts val="0"/>
                        </a:spcAft>
                      </a:pPr>
                      <a:r>
                        <a:rPr lang="ru-RU" sz="1200" dirty="0">
                          <a:effectLst/>
                          <a:latin typeface="+mj-lt"/>
                          <a:ea typeface="Times New Roman" panose="02020603050405020304" pitchFamily="18" charset="0"/>
                          <a:cs typeface="Times New Roman" panose="02020603050405020304" pitchFamily="18" charset="0"/>
                        </a:rPr>
                        <a:t>Извещаемая организация и нормативно-правовой акт, устанавливающий необходимость извещения</a:t>
                      </a:r>
                    </a:p>
                  </a:txBody>
                  <a:tcPr marL="95250" marR="95250" marT="47625" marB="47625" anchor="ctr"/>
                </a:tc>
                <a:tc>
                  <a:txBody>
                    <a:bodyPr/>
                    <a:lstStyle/>
                    <a:p>
                      <a:pPr algn="ctr"/>
                      <a:r>
                        <a:rPr lang="ru-RU" sz="1200" b="1" kern="1200" dirty="0" smtClean="0">
                          <a:solidFill>
                            <a:schemeClr val="lt1"/>
                          </a:solidFill>
                          <a:effectLst/>
                          <a:latin typeface="+mj-lt"/>
                          <a:ea typeface="Times New Roman" panose="02020603050405020304" pitchFamily="18" charset="0"/>
                          <a:cs typeface="Times New Roman" panose="02020603050405020304" pitchFamily="18" charset="0"/>
                        </a:rPr>
                        <a:t>Контактные данные извещаемой организации</a:t>
                      </a:r>
                    </a:p>
                    <a:p>
                      <a:endParaRPr lang="ru-RU" sz="1200" dirty="0"/>
                    </a:p>
                  </a:txBody>
                  <a:tcPr marL="95250" marR="95250" marT="47625" marB="47625" anchor="ctr"/>
                </a:tc>
                <a:tc>
                  <a:txBody>
                    <a:bodyPr/>
                    <a:lstStyle/>
                    <a:p>
                      <a:pPr algn="ctr">
                        <a:lnSpc>
                          <a:spcPct val="115000"/>
                        </a:lnSpc>
                        <a:spcAft>
                          <a:spcPts val="0"/>
                        </a:spcAft>
                      </a:pPr>
                      <a:r>
                        <a:rPr lang="ru-RU" sz="1200" dirty="0">
                          <a:effectLst/>
                          <a:latin typeface="+mj-lt"/>
                          <a:ea typeface="Times New Roman" panose="02020603050405020304" pitchFamily="18" charset="0"/>
                          <a:cs typeface="Times New Roman" panose="02020603050405020304" pitchFamily="18" charset="0"/>
                        </a:rPr>
                        <a:t>Срок направления извещения</a:t>
                      </a:r>
                    </a:p>
                  </a:txBody>
                  <a:tcPr marL="95250" marR="95250" marT="47625" marB="47625" anchor="ct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ru-RU" sz="1200" dirty="0" smtClean="0">
                          <a:effectLst/>
                          <a:latin typeface="+mj-lt"/>
                          <a:ea typeface="Times New Roman" panose="02020603050405020304" pitchFamily="18" charset="0"/>
                          <a:cs typeface="Times New Roman" panose="02020603050405020304" pitchFamily="18" charset="0"/>
                        </a:rPr>
                        <a:t>Форма извещения</a:t>
                      </a:r>
                    </a:p>
                    <a:p>
                      <a:pPr algn="ctr">
                        <a:lnSpc>
                          <a:spcPct val="115000"/>
                        </a:lnSpc>
                        <a:spcAft>
                          <a:spcPts val="0"/>
                        </a:spcAft>
                      </a:pPr>
                      <a:endParaRPr lang="ru-RU" sz="1200" dirty="0">
                        <a:effectLst/>
                        <a:latin typeface="+mj-lt"/>
                        <a:ea typeface="Times New Roman" panose="02020603050405020304" pitchFamily="18" charset="0"/>
                        <a:cs typeface="Times New Roman" panose="02020603050405020304" pitchFamily="18" charset="0"/>
                      </a:endParaRPr>
                    </a:p>
                  </a:txBody>
                  <a:tcPr marL="95250" marR="95250" marT="47625" marB="47625" anchor="ctr"/>
                </a:tc>
                <a:extLst>
                  <a:ext uri="{0D108BD9-81ED-4DB2-BD59-A6C34878D82A}">
                    <a16:rowId xmlns:a16="http://schemas.microsoft.com/office/drawing/2014/main" val="1909661146"/>
                  </a:ext>
                </a:extLst>
              </a:tr>
              <a:tr h="6181973">
                <a:tc>
                  <a:txBody>
                    <a:bodyPr/>
                    <a:lstStyle/>
                    <a:p>
                      <a:pPr>
                        <a:lnSpc>
                          <a:spcPct val="115000"/>
                        </a:lnSpc>
                        <a:spcAft>
                          <a:spcPts val="0"/>
                        </a:spcAft>
                      </a:pPr>
                      <a:r>
                        <a:rPr lang="ru-RU" sz="1200" b="1" dirty="0">
                          <a:solidFill>
                            <a:schemeClr val="tx1"/>
                          </a:solidFill>
                          <a:effectLst/>
                          <a:latin typeface="+mj-lt"/>
                          <a:ea typeface="Times New Roman" panose="02020603050405020304" pitchFamily="18" charset="0"/>
                          <a:cs typeface="Times New Roman" panose="02020603050405020304" pitchFamily="18" charset="0"/>
                        </a:rPr>
                        <a:t>Групповой</a:t>
                      </a:r>
                      <a:r>
                        <a:rPr lang="ru-RU" sz="1200" dirty="0">
                          <a:solidFill>
                            <a:schemeClr val="tx1"/>
                          </a:solidFill>
                          <a:effectLst/>
                          <a:latin typeface="+mj-lt"/>
                          <a:ea typeface="Times New Roman" panose="02020603050405020304" pitchFamily="18" charset="0"/>
                          <a:cs typeface="Times New Roman" panose="02020603050405020304" pitchFamily="18" charset="0"/>
                        </a:rPr>
                        <a:t> несчастный случай (два человека и более), </a:t>
                      </a:r>
                      <a:r>
                        <a:rPr lang="ru-RU" sz="1200" b="1" dirty="0">
                          <a:solidFill>
                            <a:schemeClr val="tx1"/>
                          </a:solidFill>
                          <a:effectLst/>
                          <a:latin typeface="+mj-lt"/>
                          <a:ea typeface="Times New Roman" panose="02020603050405020304" pitchFamily="18" charset="0"/>
                          <a:cs typeface="Times New Roman" panose="02020603050405020304" pitchFamily="18" charset="0"/>
                        </a:rPr>
                        <a:t>тяжелый</a:t>
                      </a:r>
                      <a:r>
                        <a:rPr lang="ru-RU" sz="1200" dirty="0">
                          <a:solidFill>
                            <a:schemeClr val="tx1"/>
                          </a:solidFill>
                          <a:effectLst/>
                          <a:latin typeface="+mj-lt"/>
                          <a:ea typeface="Times New Roman" panose="02020603050405020304" pitchFamily="18" charset="0"/>
                          <a:cs typeface="Times New Roman" panose="02020603050405020304" pitchFamily="18" charset="0"/>
                        </a:rPr>
                        <a:t> несчастный случай или несчастный случай </a:t>
                      </a:r>
                      <a:r>
                        <a:rPr lang="ru-RU" sz="1200" b="1" dirty="0">
                          <a:solidFill>
                            <a:schemeClr val="tx1"/>
                          </a:solidFill>
                          <a:effectLst/>
                          <a:latin typeface="+mj-lt"/>
                          <a:ea typeface="Times New Roman" panose="02020603050405020304" pitchFamily="18" charset="0"/>
                          <a:cs typeface="Times New Roman" panose="02020603050405020304" pitchFamily="18" charset="0"/>
                        </a:rPr>
                        <a:t>со смертельным исходом</a:t>
                      </a:r>
                      <a:r>
                        <a:rPr lang="ru-RU" sz="1200" dirty="0">
                          <a:solidFill>
                            <a:schemeClr val="tx1"/>
                          </a:solidFill>
                          <a:effectLst/>
                          <a:latin typeface="+mj-lt"/>
                          <a:ea typeface="Times New Roman" panose="02020603050405020304" pitchFamily="18" charset="0"/>
                          <a:cs typeface="Times New Roman" panose="02020603050405020304" pitchFamily="18" charset="0"/>
                        </a:rPr>
                        <a:t> (ч. 1, </a:t>
                      </a:r>
                      <a:r>
                        <a:rPr lang="ru-RU" sz="1200" dirty="0" smtClean="0">
                          <a:solidFill>
                            <a:schemeClr val="tx1"/>
                          </a:solidFill>
                          <a:effectLst/>
                          <a:latin typeface="+mj-lt"/>
                          <a:ea typeface="Times New Roman" panose="02020603050405020304" pitchFamily="18" charset="0"/>
                          <a:cs typeface="Times New Roman" panose="02020603050405020304" pitchFamily="18" charset="0"/>
                        </a:rPr>
                        <a:t>2 ст. 228.1 </a:t>
                      </a:r>
                      <a:r>
                        <a:rPr lang="ru-RU" sz="1200" dirty="0">
                          <a:solidFill>
                            <a:schemeClr val="tx1"/>
                          </a:solidFill>
                          <a:effectLst/>
                          <a:latin typeface="+mj-lt"/>
                          <a:ea typeface="Times New Roman" panose="02020603050405020304" pitchFamily="18" charset="0"/>
                          <a:cs typeface="Times New Roman" panose="02020603050405020304" pitchFamily="18" charset="0"/>
                        </a:rPr>
                        <a:t>ТК РФ)</a:t>
                      </a:r>
                    </a:p>
                  </a:txBody>
                  <a:tcPr marL="95250" marR="95250" marT="47625" marB="47625" anchor="ctr"/>
                </a:tc>
                <a:tc>
                  <a:txBody>
                    <a:bodyPr/>
                    <a:lstStyle/>
                    <a:p>
                      <a:pPr algn="just">
                        <a:lnSpc>
                          <a:spcPct val="115000"/>
                        </a:lnSpc>
                        <a:spcAft>
                          <a:spcPts val="0"/>
                        </a:spcAft>
                      </a:pPr>
                      <a:r>
                        <a:rPr lang="ru-RU" sz="1200" dirty="0">
                          <a:solidFill>
                            <a:schemeClr val="tx1"/>
                          </a:solidFill>
                          <a:effectLst/>
                          <a:latin typeface="+mj-lt"/>
                          <a:ea typeface="Times New Roman" panose="02020603050405020304" pitchFamily="18" charset="0"/>
                          <a:cs typeface="Times New Roman" panose="02020603050405020304" pitchFamily="18" charset="0"/>
                        </a:rPr>
                        <a:t>1) ГИТ субъекта РФ, на территории которого произошел несчастный случай. Адреса ГИТ субъектов РФ указаны на официальном сайте </a:t>
                      </a:r>
                      <a:r>
                        <a:rPr lang="ru-RU" sz="1200" dirty="0" err="1">
                          <a:solidFill>
                            <a:schemeClr val="tx1"/>
                          </a:solidFill>
                          <a:effectLst/>
                          <a:latin typeface="+mj-lt"/>
                          <a:ea typeface="Times New Roman" panose="02020603050405020304" pitchFamily="18" charset="0"/>
                          <a:cs typeface="Times New Roman" panose="02020603050405020304" pitchFamily="18" charset="0"/>
                        </a:rPr>
                        <a:t>Роструда</a:t>
                      </a:r>
                      <a:r>
                        <a:rPr lang="ru-RU" sz="1200" dirty="0">
                          <a:solidFill>
                            <a:schemeClr val="tx1"/>
                          </a:solidFill>
                          <a:effectLst/>
                          <a:latin typeface="+mj-lt"/>
                          <a:ea typeface="Times New Roman" panose="02020603050405020304" pitchFamily="18" charset="0"/>
                          <a:cs typeface="Times New Roman" panose="02020603050405020304" pitchFamily="18" charset="0"/>
                        </a:rPr>
                        <a:t>: </a:t>
                      </a:r>
                      <a:r>
                        <a:rPr lang="en-US" sz="1200" dirty="0" smtClean="0">
                          <a:solidFill>
                            <a:schemeClr val="tx1"/>
                          </a:solidFill>
                          <a:effectLst/>
                          <a:latin typeface="+mj-lt"/>
                          <a:ea typeface="Times New Roman" panose="02020603050405020304" pitchFamily="18" charset="0"/>
                          <a:cs typeface="Times New Roman" panose="02020603050405020304" pitchFamily="18" charset="0"/>
                        </a:rPr>
                        <a:t>https://www.rostrud.ru/ </a:t>
                      </a:r>
                      <a:r>
                        <a:rPr lang="ru-RU" sz="1200" dirty="0" smtClean="0">
                          <a:solidFill>
                            <a:schemeClr val="tx1"/>
                          </a:solidFill>
                          <a:effectLst/>
                          <a:latin typeface="+mj-lt"/>
                          <a:ea typeface="Times New Roman" panose="02020603050405020304" pitchFamily="18" charset="0"/>
                          <a:cs typeface="Times New Roman" panose="02020603050405020304" pitchFamily="18" charset="0"/>
                        </a:rPr>
                        <a:t>(</a:t>
                      </a:r>
                      <a:r>
                        <a:rPr lang="ru-RU" sz="1200" dirty="0" err="1">
                          <a:solidFill>
                            <a:schemeClr val="tx1"/>
                          </a:solidFill>
                          <a:effectLst/>
                          <a:latin typeface="+mj-lt"/>
                          <a:ea typeface="Times New Roman" panose="02020603050405020304" pitchFamily="18" charset="0"/>
                          <a:cs typeface="Times New Roman" panose="02020603050405020304" pitchFamily="18" charset="0"/>
                        </a:rPr>
                        <a:t>абз</a:t>
                      </a:r>
                      <a:r>
                        <a:rPr lang="ru-RU" sz="1200" dirty="0">
                          <a:solidFill>
                            <a:schemeClr val="tx1"/>
                          </a:solidFill>
                          <a:effectLst/>
                          <a:latin typeface="+mj-lt"/>
                          <a:ea typeface="Times New Roman" panose="02020603050405020304" pitchFamily="18" charset="0"/>
                          <a:cs typeface="Times New Roman" panose="02020603050405020304" pitchFamily="18" charset="0"/>
                        </a:rPr>
                        <a:t>. 2 ч. </a:t>
                      </a:r>
                      <a:r>
                        <a:rPr lang="ru-RU" sz="1200" dirty="0" smtClean="0">
                          <a:solidFill>
                            <a:schemeClr val="tx1"/>
                          </a:solidFill>
                          <a:effectLst/>
                          <a:latin typeface="+mj-lt"/>
                          <a:ea typeface="Times New Roman" panose="02020603050405020304" pitchFamily="18" charset="0"/>
                          <a:cs typeface="Times New Roman" panose="02020603050405020304" pitchFamily="18" charset="0"/>
                        </a:rPr>
                        <a:t>1 ст. 228.1 ТК РФ; </a:t>
                      </a:r>
                      <a:r>
                        <a:rPr lang="ru-RU" sz="1200" dirty="0">
                          <a:solidFill>
                            <a:schemeClr val="tx1"/>
                          </a:solidFill>
                          <a:effectLst/>
                          <a:latin typeface="+mj-lt"/>
                          <a:ea typeface="Times New Roman" panose="02020603050405020304" pitchFamily="18" charset="0"/>
                          <a:cs typeface="Times New Roman" panose="02020603050405020304" pitchFamily="18" charset="0"/>
                        </a:rPr>
                        <a:t>п. 15 Административного регламента, утв. приказом </a:t>
                      </a:r>
                      <a:r>
                        <a:rPr lang="ru-RU" sz="1200" dirty="0" err="1">
                          <a:solidFill>
                            <a:schemeClr val="tx1"/>
                          </a:solidFill>
                          <a:effectLst/>
                          <a:latin typeface="+mj-lt"/>
                          <a:ea typeface="Times New Roman" panose="02020603050405020304" pitchFamily="18" charset="0"/>
                          <a:cs typeface="Times New Roman" panose="02020603050405020304" pitchFamily="18" charset="0"/>
                        </a:rPr>
                        <a:t>Минздравсоцразвития</a:t>
                      </a:r>
                      <a:r>
                        <a:rPr lang="ru-RU" sz="1200" dirty="0">
                          <a:solidFill>
                            <a:schemeClr val="tx1"/>
                          </a:solidFill>
                          <a:effectLst/>
                          <a:latin typeface="+mj-lt"/>
                          <a:ea typeface="Times New Roman" panose="02020603050405020304" pitchFamily="18" charset="0"/>
                          <a:cs typeface="Times New Roman" panose="02020603050405020304" pitchFamily="18" charset="0"/>
                        </a:rPr>
                        <a:t> России от 21 сентября 2011 </a:t>
                      </a:r>
                      <a:r>
                        <a:rPr lang="ru-RU" sz="1200" dirty="0" smtClean="0">
                          <a:solidFill>
                            <a:schemeClr val="tx1"/>
                          </a:solidFill>
                          <a:effectLst/>
                          <a:latin typeface="+mj-lt"/>
                          <a:ea typeface="Times New Roman" panose="02020603050405020304" pitchFamily="18" charset="0"/>
                          <a:cs typeface="Times New Roman" panose="02020603050405020304" pitchFamily="18" charset="0"/>
                        </a:rPr>
                        <a:t>года № 1065)*.</a:t>
                      </a:r>
                      <a:endParaRPr lang="ru-RU" sz="1200" dirty="0">
                        <a:solidFill>
                          <a:schemeClr val="tx1"/>
                        </a:solidFill>
                        <a:effectLst/>
                        <a:latin typeface="+mj-lt"/>
                        <a:ea typeface="Times New Roman" panose="02020603050405020304" pitchFamily="18" charset="0"/>
                        <a:cs typeface="Times New Roman" panose="02020603050405020304" pitchFamily="18" charset="0"/>
                      </a:endParaRPr>
                    </a:p>
                    <a:p>
                      <a:pPr algn="just">
                        <a:lnSpc>
                          <a:spcPct val="115000"/>
                        </a:lnSpc>
                        <a:spcAft>
                          <a:spcPts val="0"/>
                        </a:spcAft>
                      </a:pPr>
                      <a:r>
                        <a:rPr lang="ru-RU" sz="1200" dirty="0">
                          <a:solidFill>
                            <a:schemeClr val="tx1"/>
                          </a:solidFill>
                          <a:effectLst/>
                          <a:latin typeface="+mj-lt"/>
                          <a:ea typeface="Times New Roman" panose="02020603050405020304" pitchFamily="18" charset="0"/>
                          <a:cs typeface="Times New Roman" panose="02020603050405020304" pitchFamily="18" charset="0"/>
                        </a:rPr>
                        <a:t>2) Прокуратура по месту происшествия несчастного случая. Адрес прокуратуры можно уточнить в прокуратуре субъекта РФ, контактная информация размещена на официальном сайте Генеральной прокуратуры РФ: </a:t>
                      </a:r>
                      <a:r>
                        <a:rPr lang="en-US" sz="1200" u="sng" dirty="0" smtClean="0">
                          <a:solidFill>
                            <a:schemeClr val="tx1"/>
                          </a:solidFill>
                          <a:effectLst/>
                          <a:latin typeface="+mj-lt"/>
                          <a:ea typeface="Times New Roman" panose="02020603050405020304" pitchFamily="18" charset="0"/>
                          <a:cs typeface="Times New Roman" panose="02020603050405020304" pitchFamily="18" charset="0"/>
                        </a:rPr>
                        <a:t>http://genproc.gov.ru/</a:t>
                      </a:r>
                      <a:r>
                        <a:rPr lang="ru-RU" sz="1200" dirty="0" smtClean="0">
                          <a:solidFill>
                            <a:schemeClr val="tx1"/>
                          </a:solidFill>
                          <a:effectLst/>
                          <a:latin typeface="+mj-lt"/>
                          <a:ea typeface="Times New Roman" panose="02020603050405020304" pitchFamily="18" charset="0"/>
                          <a:cs typeface="Times New Roman" panose="02020603050405020304" pitchFamily="18" charset="0"/>
                        </a:rPr>
                        <a:t> </a:t>
                      </a:r>
                      <a:r>
                        <a:rPr lang="ru-RU" sz="1200" dirty="0">
                          <a:solidFill>
                            <a:schemeClr val="tx1"/>
                          </a:solidFill>
                          <a:effectLst/>
                          <a:latin typeface="+mj-lt"/>
                          <a:ea typeface="Times New Roman" panose="02020603050405020304" pitchFamily="18" charset="0"/>
                          <a:cs typeface="Times New Roman" panose="02020603050405020304" pitchFamily="18" charset="0"/>
                        </a:rPr>
                        <a:t>(</a:t>
                      </a:r>
                      <a:r>
                        <a:rPr lang="ru-RU" sz="1200" dirty="0" err="1">
                          <a:solidFill>
                            <a:schemeClr val="tx1"/>
                          </a:solidFill>
                          <a:effectLst/>
                          <a:latin typeface="+mj-lt"/>
                          <a:ea typeface="Times New Roman" panose="02020603050405020304" pitchFamily="18" charset="0"/>
                          <a:cs typeface="Times New Roman" panose="02020603050405020304" pitchFamily="18" charset="0"/>
                        </a:rPr>
                        <a:t>абз</a:t>
                      </a:r>
                      <a:r>
                        <a:rPr lang="ru-RU" sz="1200" dirty="0">
                          <a:solidFill>
                            <a:schemeClr val="tx1"/>
                          </a:solidFill>
                          <a:effectLst/>
                          <a:latin typeface="+mj-lt"/>
                          <a:ea typeface="Times New Roman" panose="02020603050405020304" pitchFamily="18" charset="0"/>
                          <a:cs typeface="Times New Roman" panose="02020603050405020304" pitchFamily="18" charset="0"/>
                        </a:rPr>
                        <a:t>. 3 ч. 1 ст. 228.1 ТК РФ).</a:t>
                      </a:r>
                    </a:p>
                    <a:p>
                      <a:pPr algn="just">
                        <a:lnSpc>
                          <a:spcPct val="115000"/>
                        </a:lnSpc>
                        <a:spcAft>
                          <a:spcPts val="0"/>
                        </a:spcAft>
                      </a:pPr>
                      <a:r>
                        <a:rPr lang="ru-RU" sz="1200" dirty="0">
                          <a:solidFill>
                            <a:schemeClr val="tx1"/>
                          </a:solidFill>
                          <a:effectLst/>
                          <a:latin typeface="+mj-lt"/>
                          <a:ea typeface="Times New Roman" panose="02020603050405020304" pitchFamily="18" charset="0"/>
                          <a:cs typeface="Times New Roman" panose="02020603050405020304" pitchFamily="18" charset="0"/>
                        </a:rPr>
                        <a:t>3) Администрация субъекта РФ и (или) администрация органа местного самоуправления по месту государственной регистрации работодателя в качестве юридического лица или индивидуального предпринимателя (например, управа или префектура) (</a:t>
                      </a:r>
                      <a:r>
                        <a:rPr lang="ru-RU" sz="1200" dirty="0" err="1">
                          <a:solidFill>
                            <a:schemeClr val="tx1"/>
                          </a:solidFill>
                          <a:effectLst/>
                          <a:latin typeface="+mj-lt"/>
                          <a:ea typeface="Times New Roman" panose="02020603050405020304" pitchFamily="18" charset="0"/>
                          <a:cs typeface="Times New Roman" panose="02020603050405020304" pitchFamily="18" charset="0"/>
                        </a:rPr>
                        <a:t>абз</a:t>
                      </a:r>
                      <a:r>
                        <a:rPr lang="ru-RU" sz="1200" dirty="0">
                          <a:solidFill>
                            <a:schemeClr val="tx1"/>
                          </a:solidFill>
                          <a:effectLst/>
                          <a:latin typeface="+mj-lt"/>
                          <a:ea typeface="Times New Roman" panose="02020603050405020304" pitchFamily="18" charset="0"/>
                          <a:cs typeface="Times New Roman" panose="02020603050405020304" pitchFamily="18" charset="0"/>
                        </a:rPr>
                        <a:t>. 4 ч. </a:t>
                      </a:r>
                      <a:r>
                        <a:rPr lang="ru-RU" sz="1200" dirty="0" smtClean="0">
                          <a:solidFill>
                            <a:schemeClr val="tx1"/>
                          </a:solidFill>
                          <a:effectLst/>
                          <a:latin typeface="+mj-lt"/>
                          <a:ea typeface="Times New Roman" panose="02020603050405020304" pitchFamily="18" charset="0"/>
                          <a:cs typeface="Times New Roman" panose="02020603050405020304" pitchFamily="18" charset="0"/>
                        </a:rPr>
                        <a:t>1 ст. 228.1 ТК РФ).</a:t>
                      </a:r>
                      <a:endParaRPr lang="ru-RU" sz="1200" dirty="0">
                        <a:solidFill>
                          <a:schemeClr val="tx1"/>
                        </a:solidFill>
                        <a:effectLst/>
                        <a:latin typeface="+mj-lt"/>
                        <a:ea typeface="Times New Roman" panose="02020603050405020304" pitchFamily="18" charset="0"/>
                        <a:cs typeface="Times New Roman" panose="02020603050405020304" pitchFamily="18" charset="0"/>
                      </a:endParaRPr>
                    </a:p>
                    <a:p>
                      <a:pPr algn="just">
                        <a:lnSpc>
                          <a:spcPct val="115000"/>
                        </a:lnSpc>
                        <a:spcAft>
                          <a:spcPts val="0"/>
                        </a:spcAft>
                      </a:pPr>
                      <a:r>
                        <a:rPr lang="ru-RU" sz="1200" dirty="0">
                          <a:solidFill>
                            <a:schemeClr val="tx1"/>
                          </a:solidFill>
                          <a:effectLst/>
                          <a:latin typeface="+mj-lt"/>
                          <a:ea typeface="Times New Roman" panose="02020603050405020304" pitchFamily="18" charset="0"/>
                          <a:cs typeface="Times New Roman" panose="02020603050405020304" pitchFamily="18" charset="0"/>
                        </a:rPr>
                        <a:t>4) Работодатель, направивший работника, с которым произошел несчастный случай (</a:t>
                      </a:r>
                      <a:r>
                        <a:rPr lang="ru-RU" sz="1200" dirty="0" err="1">
                          <a:solidFill>
                            <a:schemeClr val="tx1"/>
                          </a:solidFill>
                          <a:effectLst/>
                          <a:latin typeface="+mj-lt"/>
                          <a:ea typeface="Times New Roman" panose="02020603050405020304" pitchFamily="18" charset="0"/>
                          <a:cs typeface="Times New Roman" panose="02020603050405020304" pitchFamily="18" charset="0"/>
                        </a:rPr>
                        <a:t>абз</a:t>
                      </a:r>
                      <a:r>
                        <a:rPr lang="ru-RU" sz="1200" dirty="0">
                          <a:solidFill>
                            <a:schemeClr val="tx1"/>
                          </a:solidFill>
                          <a:effectLst/>
                          <a:latin typeface="+mj-lt"/>
                          <a:ea typeface="Times New Roman" panose="02020603050405020304" pitchFamily="18" charset="0"/>
                          <a:cs typeface="Times New Roman" panose="02020603050405020304" pitchFamily="18" charset="0"/>
                        </a:rPr>
                        <a:t>. 5 ч. </a:t>
                      </a:r>
                      <a:r>
                        <a:rPr lang="ru-RU" sz="1200" dirty="0" smtClean="0">
                          <a:solidFill>
                            <a:schemeClr val="tx1"/>
                          </a:solidFill>
                          <a:effectLst/>
                          <a:latin typeface="+mj-lt"/>
                          <a:ea typeface="Times New Roman" panose="02020603050405020304" pitchFamily="18" charset="0"/>
                          <a:cs typeface="Times New Roman" panose="02020603050405020304" pitchFamily="18" charset="0"/>
                        </a:rPr>
                        <a:t>1 ст. 228.1 ТК РФ).</a:t>
                      </a:r>
                      <a:endParaRPr lang="ru-RU" sz="1200" dirty="0">
                        <a:solidFill>
                          <a:schemeClr val="tx1"/>
                        </a:solidFill>
                        <a:effectLst/>
                        <a:latin typeface="+mj-lt"/>
                        <a:ea typeface="Times New Roman" panose="02020603050405020304" pitchFamily="18" charset="0"/>
                        <a:cs typeface="Times New Roman" panose="02020603050405020304" pitchFamily="18" charset="0"/>
                      </a:endParaRPr>
                    </a:p>
                    <a:p>
                      <a:pPr algn="just">
                        <a:lnSpc>
                          <a:spcPct val="115000"/>
                        </a:lnSpc>
                        <a:spcAft>
                          <a:spcPts val="0"/>
                        </a:spcAft>
                      </a:pPr>
                      <a:r>
                        <a:rPr lang="ru-RU" sz="1200" dirty="0">
                          <a:solidFill>
                            <a:schemeClr val="tx1"/>
                          </a:solidFill>
                          <a:effectLst/>
                          <a:latin typeface="+mj-lt"/>
                          <a:ea typeface="Times New Roman" panose="02020603050405020304" pitchFamily="18" charset="0"/>
                          <a:cs typeface="Times New Roman" panose="02020603050405020304" pitchFamily="18" charset="0"/>
                        </a:rPr>
                        <a:t>5) Территориальный орган соответствующего федерального органа исполнительной власти, контролирующего объект или организацию, на которых произошел несчастный случай (например, территориальный орган </a:t>
                      </a:r>
                      <a:r>
                        <a:rPr lang="ru-RU" sz="1200" dirty="0" err="1">
                          <a:solidFill>
                            <a:schemeClr val="tx1"/>
                          </a:solidFill>
                          <a:effectLst/>
                          <a:latin typeface="+mj-lt"/>
                          <a:ea typeface="Times New Roman" panose="02020603050405020304" pitchFamily="18" charset="0"/>
                          <a:cs typeface="Times New Roman" panose="02020603050405020304" pitchFamily="18" charset="0"/>
                        </a:rPr>
                        <a:t>Ростехнадзора</a:t>
                      </a:r>
                      <a:r>
                        <a:rPr lang="ru-RU" sz="1200" dirty="0">
                          <a:solidFill>
                            <a:schemeClr val="tx1"/>
                          </a:solidFill>
                          <a:effectLst/>
                          <a:latin typeface="+mj-lt"/>
                          <a:ea typeface="Times New Roman" panose="02020603050405020304" pitchFamily="18" charset="0"/>
                          <a:cs typeface="Times New Roman" panose="02020603050405020304" pitchFamily="18" charset="0"/>
                        </a:rPr>
                        <a:t>) (</a:t>
                      </a:r>
                      <a:r>
                        <a:rPr lang="ru-RU" sz="1200" dirty="0" err="1">
                          <a:solidFill>
                            <a:schemeClr val="tx1"/>
                          </a:solidFill>
                          <a:effectLst/>
                          <a:latin typeface="+mj-lt"/>
                          <a:ea typeface="Times New Roman" panose="02020603050405020304" pitchFamily="18" charset="0"/>
                          <a:cs typeface="Times New Roman" panose="02020603050405020304" pitchFamily="18" charset="0"/>
                        </a:rPr>
                        <a:t>абз</a:t>
                      </a:r>
                      <a:r>
                        <a:rPr lang="ru-RU" sz="1200" dirty="0">
                          <a:solidFill>
                            <a:schemeClr val="tx1"/>
                          </a:solidFill>
                          <a:effectLst/>
                          <a:latin typeface="+mj-lt"/>
                          <a:ea typeface="Times New Roman" panose="02020603050405020304" pitchFamily="18" charset="0"/>
                          <a:cs typeface="Times New Roman" panose="02020603050405020304" pitchFamily="18" charset="0"/>
                        </a:rPr>
                        <a:t>. 6 ч. 1 ст</a:t>
                      </a:r>
                      <a:r>
                        <a:rPr lang="ru-RU" sz="1200" dirty="0" smtClean="0">
                          <a:solidFill>
                            <a:schemeClr val="tx1"/>
                          </a:solidFill>
                          <a:effectLst/>
                          <a:latin typeface="+mj-lt"/>
                          <a:ea typeface="Times New Roman" panose="02020603050405020304" pitchFamily="18" charset="0"/>
                          <a:cs typeface="Times New Roman" panose="02020603050405020304" pitchFamily="18" charset="0"/>
                        </a:rPr>
                        <a:t>. 228.1 ТК РФ).</a:t>
                      </a:r>
                      <a:endParaRPr lang="ru-RU" sz="1200" dirty="0">
                        <a:solidFill>
                          <a:schemeClr val="tx1"/>
                        </a:solidFill>
                        <a:effectLst/>
                        <a:latin typeface="+mj-lt"/>
                        <a:ea typeface="Times New Roman" panose="02020603050405020304" pitchFamily="18" charset="0"/>
                        <a:cs typeface="Times New Roman" panose="02020603050405020304" pitchFamily="18" charset="0"/>
                      </a:endParaRPr>
                    </a:p>
                    <a:p>
                      <a:pPr algn="just">
                        <a:lnSpc>
                          <a:spcPct val="115000"/>
                        </a:lnSpc>
                        <a:spcAft>
                          <a:spcPts val="0"/>
                        </a:spcAft>
                      </a:pPr>
                      <a:r>
                        <a:rPr lang="ru-RU" sz="1200" dirty="0">
                          <a:solidFill>
                            <a:schemeClr val="tx1"/>
                          </a:solidFill>
                          <a:effectLst/>
                          <a:latin typeface="+mj-lt"/>
                          <a:ea typeface="Times New Roman" panose="02020603050405020304" pitchFamily="18" charset="0"/>
                          <a:cs typeface="Times New Roman" panose="02020603050405020304" pitchFamily="18" charset="0"/>
                        </a:rPr>
                        <a:t>6) Территориальное объединение профсоюзов (ч. 2 ст. </a:t>
                      </a:r>
                      <a:r>
                        <a:rPr lang="ru-RU" sz="1200" kern="1200" dirty="0" smtClean="0">
                          <a:solidFill>
                            <a:schemeClr val="tx1"/>
                          </a:solidFill>
                          <a:effectLst/>
                          <a:latin typeface="+mn-lt"/>
                          <a:ea typeface="Times New Roman" panose="02020603050405020304" pitchFamily="18" charset="0"/>
                          <a:cs typeface="Times New Roman" panose="02020603050405020304" pitchFamily="18" charset="0"/>
                        </a:rPr>
                        <a:t>228.1 ТК РФ</a:t>
                      </a:r>
                      <a:r>
                        <a:rPr lang="ru-RU" sz="1200" dirty="0" smtClean="0">
                          <a:solidFill>
                            <a:schemeClr val="tx1"/>
                          </a:solidFill>
                          <a:effectLst/>
                          <a:latin typeface="+mj-lt"/>
                          <a:ea typeface="Times New Roman" panose="02020603050405020304" pitchFamily="18" charset="0"/>
                          <a:cs typeface="Times New Roman" panose="02020603050405020304" pitchFamily="18" charset="0"/>
                        </a:rPr>
                        <a:t>)</a:t>
                      </a:r>
                      <a:endParaRPr lang="ru-RU" sz="1200" dirty="0">
                        <a:solidFill>
                          <a:schemeClr val="tx1"/>
                        </a:solidFill>
                        <a:effectLst/>
                        <a:latin typeface="+mj-lt"/>
                        <a:ea typeface="Times New Roman" panose="02020603050405020304" pitchFamily="18" charset="0"/>
                        <a:cs typeface="Times New Roman" panose="02020603050405020304" pitchFamily="18" charset="0"/>
                      </a:endParaRPr>
                    </a:p>
                    <a:p>
                      <a:pPr algn="just">
                        <a:lnSpc>
                          <a:spcPct val="115000"/>
                        </a:lnSpc>
                        <a:spcAft>
                          <a:spcPts val="0"/>
                        </a:spcAft>
                      </a:pPr>
                      <a:r>
                        <a:rPr lang="ru-RU" sz="1200" dirty="0">
                          <a:solidFill>
                            <a:schemeClr val="tx1"/>
                          </a:solidFill>
                          <a:effectLst/>
                          <a:latin typeface="+mj-lt"/>
                          <a:ea typeface="Times New Roman" panose="02020603050405020304" pitchFamily="18" charset="0"/>
                          <a:cs typeface="Times New Roman" panose="02020603050405020304" pitchFamily="18" charset="0"/>
                        </a:rPr>
                        <a:t>7) Исполнительный орган страховщика по вопросам обязательного социального страхования от несчастных случаев на производстве и профессиональных заболеваний (по месту регистрации работодателя в качестве страхователя) (</a:t>
                      </a:r>
                      <a:r>
                        <a:rPr lang="ru-RU" sz="1200" dirty="0" err="1">
                          <a:solidFill>
                            <a:schemeClr val="tx1"/>
                          </a:solidFill>
                          <a:effectLst/>
                          <a:latin typeface="+mj-lt"/>
                          <a:ea typeface="Times New Roman" panose="02020603050405020304" pitchFamily="18" charset="0"/>
                          <a:cs typeface="Times New Roman" panose="02020603050405020304" pitchFamily="18" charset="0"/>
                        </a:rPr>
                        <a:t>абз</a:t>
                      </a:r>
                      <a:r>
                        <a:rPr lang="ru-RU" sz="1200" dirty="0">
                          <a:solidFill>
                            <a:schemeClr val="tx1"/>
                          </a:solidFill>
                          <a:effectLst/>
                          <a:latin typeface="+mj-lt"/>
                          <a:ea typeface="Times New Roman" panose="02020603050405020304" pitchFamily="18" charset="0"/>
                          <a:cs typeface="Times New Roman" panose="02020603050405020304" pitchFamily="18" charset="0"/>
                        </a:rPr>
                        <a:t>. 7 ч. 1 </a:t>
                      </a:r>
                      <a:r>
                        <a:rPr lang="ru-RU" sz="1200" kern="1200" dirty="0" smtClean="0">
                          <a:solidFill>
                            <a:schemeClr val="tx1"/>
                          </a:solidFill>
                          <a:effectLst/>
                          <a:latin typeface="+mn-lt"/>
                          <a:ea typeface="Times New Roman" panose="02020603050405020304" pitchFamily="18" charset="0"/>
                          <a:cs typeface="Times New Roman" panose="02020603050405020304" pitchFamily="18" charset="0"/>
                        </a:rPr>
                        <a:t>228.1 ТК РФ</a:t>
                      </a:r>
                      <a:r>
                        <a:rPr lang="ru-RU" sz="1200" dirty="0" smtClean="0">
                          <a:solidFill>
                            <a:schemeClr val="tx1"/>
                          </a:solidFill>
                          <a:effectLst/>
                          <a:latin typeface="+mj-lt"/>
                          <a:ea typeface="Times New Roman" panose="02020603050405020304" pitchFamily="18" charset="0"/>
                          <a:cs typeface="Times New Roman" panose="02020603050405020304" pitchFamily="18" charset="0"/>
                        </a:rPr>
                        <a:t>).</a:t>
                      </a:r>
                      <a:endParaRPr lang="ru-RU" sz="1200" dirty="0">
                        <a:solidFill>
                          <a:schemeClr val="tx1"/>
                        </a:solidFill>
                        <a:effectLst/>
                        <a:latin typeface="+mj-lt"/>
                        <a:ea typeface="Times New Roman" panose="02020603050405020304" pitchFamily="18" charset="0"/>
                        <a:cs typeface="Times New Roman" panose="02020603050405020304" pitchFamily="18" charset="0"/>
                      </a:endParaRPr>
                    </a:p>
                  </a:txBody>
                  <a:tcPr marL="95250" marR="95250" marT="47625" marB="47625" anchor="ctr"/>
                </a:tc>
                <a:tc>
                  <a:txBody>
                    <a:bodyPr/>
                    <a:lstStyle/>
                    <a:p>
                      <a:pPr marL="0" indent="0">
                        <a:buAutoNum type="arabicParenR"/>
                      </a:pPr>
                      <a:r>
                        <a:rPr lang="ru-RU" sz="1200" dirty="0" smtClean="0"/>
                        <a:t> Государственная инспекция труда по Ханты-Мансийскому автономному округу – Югре</a:t>
                      </a:r>
                    </a:p>
                    <a:p>
                      <a:pPr marL="0" marR="0" indent="0" algn="l" defTabSz="457200" rtl="0" eaLnBrk="1" fontAlgn="auto" latinLnBrk="0" hangingPunct="1">
                        <a:lnSpc>
                          <a:spcPct val="100000"/>
                        </a:lnSpc>
                        <a:spcBef>
                          <a:spcPts val="0"/>
                        </a:spcBef>
                        <a:spcAft>
                          <a:spcPts val="0"/>
                        </a:spcAft>
                        <a:buClrTx/>
                        <a:buSzTx/>
                        <a:buFontTx/>
                        <a:buNone/>
                        <a:tabLst/>
                        <a:defRPr/>
                      </a:pPr>
                      <a:r>
                        <a:rPr lang="ru-RU" sz="1200" dirty="0" smtClean="0"/>
                        <a:t>Руководитель инспекции – Новичков Максим Владимирович,  </a:t>
                      </a:r>
                    </a:p>
                    <a:p>
                      <a:pPr marL="0" indent="0">
                        <a:buNone/>
                      </a:pPr>
                      <a:r>
                        <a:rPr lang="ru-RU" sz="1200" dirty="0" smtClean="0"/>
                        <a:t>Адрес: 628007, г. Ханты-Мансийск, ул. Чехова, 62 "а"  </a:t>
                      </a:r>
                    </a:p>
                    <a:p>
                      <a:pPr marL="0" indent="0">
                        <a:buNone/>
                      </a:pPr>
                      <a:r>
                        <a:rPr lang="ru-RU" sz="1200" dirty="0" smtClean="0"/>
                        <a:t>тел.: (34673) 88-905 (доб. 100),</a:t>
                      </a:r>
                    </a:p>
                    <a:p>
                      <a:pPr marL="0" indent="0">
                        <a:buNone/>
                      </a:pPr>
                      <a:r>
                        <a:rPr lang="ru-RU" sz="1200" b="1" dirty="0" err="1" smtClean="0"/>
                        <a:t>Email</a:t>
                      </a:r>
                      <a:r>
                        <a:rPr lang="ru-RU" sz="1200" b="1" dirty="0" smtClean="0"/>
                        <a:t>: </a:t>
                      </a:r>
                      <a:r>
                        <a:rPr lang="ru-RU" sz="1200" dirty="0" smtClean="0"/>
                        <a:t>git86@rostrud.ru;</a:t>
                      </a:r>
                    </a:p>
                    <a:p>
                      <a:pPr marL="0" indent="0">
                        <a:buNone/>
                      </a:pPr>
                      <a:r>
                        <a:rPr lang="ru-RU" sz="1200" dirty="0" smtClean="0"/>
                        <a:t> </a:t>
                      </a:r>
                    </a:p>
                    <a:p>
                      <a:pPr marL="0" indent="0">
                        <a:buNone/>
                      </a:pPr>
                      <a:r>
                        <a:rPr lang="ru-RU" sz="1200" dirty="0" smtClean="0"/>
                        <a:t>2) Прокуратура Кондинского района </a:t>
                      </a:r>
                    </a:p>
                    <a:p>
                      <a:pPr marL="0" marR="0" indent="0" algn="l" defTabSz="457200" rtl="0" eaLnBrk="1" fontAlgn="auto" latinLnBrk="0" hangingPunct="1">
                        <a:lnSpc>
                          <a:spcPct val="100000"/>
                        </a:lnSpc>
                        <a:spcBef>
                          <a:spcPts val="0"/>
                        </a:spcBef>
                        <a:spcAft>
                          <a:spcPts val="0"/>
                        </a:spcAft>
                        <a:buClrTx/>
                        <a:buSzTx/>
                        <a:buFontTx/>
                        <a:buNone/>
                        <a:tabLst/>
                        <a:defRPr/>
                      </a:pPr>
                      <a:r>
                        <a:rPr lang="ru-RU" sz="1200" dirty="0" smtClean="0"/>
                        <a:t>Адрес: </a:t>
                      </a:r>
                      <a:r>
                        <a:rPr lang="ru-RU" sz="1200" dirty="0" smtClean="0">
                          <a:effectLst/>
                        </a:rPr>
                        <a:t>628200</a:t>
                      </a:r>
                    </a:p>
                    <a:p>
                      <a:pPr marL="0" marR="0" indent="0" algn="l" defTabSz="457200" rtl="0" eaLnBrk="1" fontAlgn="auto" latinLnBrk="0" hangingPunct="1">
                        <a:lnSpc>
                          <a:spcPct val="100000"/>
                        </a:lnSpc>
                        <a:spcBef>
                          <a:spcPts val="0"/>
                        </a:spcBef>
                        <a:spcAft>
                          <a:spcPts val="0"/>
                        </a:spcAft>
                        <a:buClrTx/>
                        <a:buSzTx/>
                        <a:buFontTx/>
                        <a:buNone/>
                        <a:tabLst/>
                        <a:defRPr/>
                      </a:pPr>
                      <a:r>
                        <a:rPr lang="ru-RU" sz="1200" dirty="0" err="1" smtClean="0">
                          <a:effectLst/>
                        </a:rPr>
                        <a:t>пгт</a:t>
                      </a:r>
                      <a:r>
                        <a:rPr lang="ru-RU" sz="1200" dirty="0" smtClean="0">
                          <a:effectLst/>
                        </a:rPr>
                        <a:t>. Междуреченский, ул. Ленина, д.14</a:t>
                      </a:r>
                    </a:p>
                    <a:p>
                      <a:pPr marL="0" marR="0" indent="0" algn="l" defTabSz="457200" rtl="0" eaLnBrk="1" fontAlgn="auto" latinLnBrk="0" hangingPunct="1">
                        <a:lnSpc>
                          <a:spcPct val="100000"/>
                        </a:lnSpc>
                        <a:spcBef>
                          <a:spcPts val="0"/>
                        </a:spcBef>
                        <a:spcAft>
                          <a:spcPts val="0"/>
                        </a:spcAft>
                        <a:buClrTx/>
                        <a:buSzTx/>
                        <a:buFontTx/>
                        <a:buNone/>
                        <a:tabLst/>
                        <a:defRPr/>
                      </a:pPr>
                      <a:r>
                        <a:rPr lang="ru-RU" sz="1200" dirty="0" smtClean="0"/>
                        <a:t>тел.: (34677) 35-079;</a:t>
                      </a:r>
                    </a:p>
                    <a:p>
                      <a:r>
                        <a:rPr lang="ru-RU" sz="1200" dirty="0" smtClean="0">
                          <a:effectLst/>
                        </a:rPr>
                        <a:t>e-</a:t>
                      </a:r>
                      <a:r>
                        <a:rPr lang="ru-RU" sz="1200" dirty="0" err="1" smtClean="0">
                          <a:effectLst/>
                        </a:rPr>
                        <a:t>mail</a:t>
                      </a:r>
                      <a:r>
                        <a:rPr lang="ru-RU" sz="1200" dirty="0" smtClean="0">
                          <a:effectLst/>
                        </a:rPr>
                        <a:t>: </a:t>
                      </a:r>
                      <a:r>
                        <a:rPr lang="en-US" sz="1200" dirty="0" smtClean="0">
                          <a:effectLst/>
                        </a:rPr>
                        <a:t>konda@prokhmao.ru</a:t>
                      </a:r>
                      <a:r>
                        <a:rPr lang="ru-RU" sz="1200" dirty="0" smtClean="0">
                          <a:effectLst/>
                        </a:rPr>
                        <a:t>;</a:t>
                      </a:r>
                    </a:p>
                    <a:p>
                      <a:endParaRPr lang="ru-RU" sz="1200" dirty="0" smtClean="0">
                        <a:effectLst/>
                      </a:endParaRPr>
                    </a:p>
                    <a:p>
                      <a:r>
                        <a:rPr lang="ru-RU" sz="1200" dirty="0" smtClean="0">
                          <a:effectLst/>
                        </a:rPr>
                        <a:t>3) </a:t>
                      </a:r>
                      <a:r>
                        <a:rPr lang="ru-RU" sz="1200" dirty="0" smtClean="0"/>
                        <a:t>Администрация Кондинского района  </a:t>
                      </a:r>
                    </a:p>
                    <a:p>
                      <a:pPr marL="0" marR="0" indent="0" algn="l" defTabSz="457200" rtl="0" eaLnBrk="1" fontAlgn="auto" latinLnBrk="0" hangingPunct="1">
                        <a:lnSpc>
                          <a:spcPct val="100000"/>
                        </a:lnSpc>
                        <a:spcBef>
                          <a:spcPts val="0"/>
                        </a:spcBef>
                        <a:spcAft>
                          <a:spcPts val="0"/>
                        </a:spcAft>
                        <a:buClrTx/>
                        <a:buSzTx/>
                        <a:buFontTx/>
                        <a:buNone/>
                        <a:tabLst/>
                        <a:defRPr/>
                      </a:pPr>
                      <a:r>
                        <a:rPr lang="ru-RU" sz="1200" dirty="0" smtClean="0"/>
                        <a:t>Адрес: </a:t>
                      </a:r>
                      <a:r>
                        <a:rPr lang="ru-RU" sz="1200" dirty="0" smtClean="0">
                          <a:effectLst/>
                        </a:rPr>
                        <a:t>628200, </a:t>
                      </a:r>
                      <a:r>
                        <a:rPr lang="ru-RU" sz="1200" dirty="0" err="1" smtClean="0">
                          <a:effectLst/>
                        </a:rPr>
                        <a:t>пгт</a:t>
                      </a:r>
                      <a:r>
                        <a:rPr lang="ru-RU" sz="1200" dirty="0" smtClean="0">
                          <a:effectLst/>
                        </a:rPr>
                        <a:t>. Междуреченский, ул. Титова, д.21 </a:t>
                      </a:r>
                    </a:p>
                    <a:p>
                      <a:pPr marL="0" marR="0" indent="0" algn="l" defTabSz="457200" rtl="0" eaLnBrk="1" fontAlgn="auto" latinLnBrk="0" hangingPunct="1">
                        <a:lnSpc>
                          <a:spcPct val="100000"/>
                        </a:lnSpc>
                        <a:spcBef>
                          <a:spcPts val="0"/>
                        </a:spcBef>
                        <a:spcAft>
                          <a:spcPts val="0"/>
                        </a:spcAft>
                        <a:buClrTx/>
                        <a:buSzTx/>
                        <a:buFontTx/>
                        <a:buNone/>
                        <a:tabLst/>
                        <a:defRPr/>
                      </a:pPr>
                      <a:r>
                        <a:rPr lang="ru-RU" sz="1200" dirty="0" smtClean="0"/>
                        <a:t>тел.: (34677) 33-540</a:t>
                      </a:r>
                    </a:p>
                    <a:p>
                      <a:r>
                        <a:rPr lang="ru-RU" sz="1200" dirty="0" smtClean="0">
                          <a:effectLst/>
                        </a:rPr>
                        <a:t>e-</a:t>
                      </a:r>
                      <a:r>
                        <a:rPr lang="ru-RU" sz="1200" dirty="0" err="1" smtClean="0">
                          <a:effectLst/>
                        </a:rPr>
                        <a:t>mail</a:t>
                      </a:r>
                      <a:r>
                        <a:rPr lang="ru-RU" sz="1200" dirty="0" smtClean="0">
                          <a:effectLst/>
                        </a:rPr>
                        <a:t>: </a:t>
                      </a:r>
                      <a:r>
                        <a:rPr lang="en-US" sz="1200" i="0" dirty="0" smtClean="0"/>
                        <a:t>glava@admkonda.ru</a:t>
                      </a:r>
                      <a:r>
                        <a:rPr lang="ru-RU" sz="1200" i="0" dirty="0" smtClean="0"/>
                        <a:t>;</a:t>
                      </a:r>
                      <a:r>
                        <a:rPr lang="ru-RU" sz="1200" i="0" dirty="0" smtClean="0">
                          <a:effectLst/>
                        </a:rPr>
                        <a:t> </a:t>
                      </a:r>
                    </a:p>
                    <a:p>
                      <a:endParaRPr lang="en-US" sz="1200" i="0" dirty="0" smtClean="0">
                        <a:effectLst/>
                      </a:endParaRPr>
                    </a:p>
                    <a:p>
                      <a:r>
                        <a:rPr lang="en-US" sz="1200" i="0" dirty="0" smtClean="0">
                          <a:effectLst/>
                        </a:rPr>
                        <a:t>5) </a:t>
                      </a:r>
                      <a:r>
                        <a:rPr lang="ru-RU" sz="1200" dirty="0" err="1" smtClean="0"/>
                        <a:t>Ростехнадзор</a:t>
                      </a:r>
                      <a:r>
                        <a:rPr lang="ru-RU" sz="1200" dirty="0" smtClean="0"/>
                        <a:t> в Ханты-Мансийском автономном округе - Югра  </a:t>
                      </a:r>
                      <a:endParaRPr lang="en-US" sz="1200" dirty="0" smtClean="0"/>
                    </a:p>
                    <a:p>
                      <a:r>
                        <a:rPr lang="ru-RU" sz="1200" dirty="0" smtClean="0"/>
                        <a:t>Адрес: 638011, г. Сургут, ул. Губкина 13а </a:t>
                      </a:r>
                    </a:p>
                    <a:p>
                      <a:r>
                        <a:rPr lang="ru-RU" sz="1200" dirty="0" smtClean="0"/>
                        <a:t>тел.: +7 (34624) 27-738; </a:t>
                      </a:r>
                    </a:p>
                    <a:p>
                      <a:endParaRPr lang="ru-RU" sz="1200" dirty="0" smtClean="0"/>
                    </a:p>
                    <a:p>
                      <a:r>
                        <a:rPr lang="ru-RU" sz="1200" dirty="0" smtClean="0"/>
                        <a:t>6) Территориальное объединение профсоюзов </a:t>
                      </a:r>
                    </a:p>
                    <a:p>
                      <a:r>
                        <a:rPr lang="ru-RU" sz="1200" dirty="0" smtClean="0">
                          <a:effectLst/>
                        </a:rPr>
                        <a:t>e-</a:t>
                      </a:r>
                      <a:r>
                        <a:rPr lang="ru-RU" sz="1200" dirty="0" err="1" smtClean="0">
                          <a:effectLst/>
                        </a:rPr>
                        <a:t>mail</a:t>
                      </a:r>
                      <a:r>
                        <a:rPr lang="ru-RU" sz="1200" dirty="0" smtClean="0">
                          <a:effectLst/>
                        </a:rPr>
                        <a:t>: </a:t>
                      </a:r>
                      <a:r>
                        <a:rPr lang="en-US" sz="1200" dirty="0" smtClean="0">
                          <a:effectLst/>
                        </a:rPr>
                        <a:t>profsoyus@list.ru</a:t>
                      </a:r>
                      <a:r>
                        <a:rPr lang="ru-RU" sz="1200" dirty="0" smtClean="0">
                          <a:effectLst/>
                        </a:rPr>
                        <a:t>.</a:t>
                      </a:r>
                      <a:endParaRPr lang="ru-RU" sz="1200" dirty="0"/>
                    </a:p>
                  </a:txBody>
                  <a:tcPr marL="95250" marR="95250" marT="47625" marB="47625" anchor="ctr"/>
                </a:tc>
                <a:tc>
                  <a:txBody>
                    <a:bodyPr/>
                    <a:lstStyle/>
                    <a:p>
                      <a:pPr>
                        <a:lnSpc>
                          <a:spcPct val="115000"/>
                        </a:lnSpc>
                        <a:spcAft>
                          <a:spcPts val="0"/>
                        </a:spcAft>
                      </a:pPr>
                      <a:r>
                        <a:rPr lang="ru-RU" sz="1200" dirty="0">
                          <a:solidFill>
                            <a:schemeClr val="tx1"/>
                          </a:solidFill>
                          <a:effectLst/>
                          <a:latin typeface="+mj-lt"/>
                          <a:ea typeface="Times New Roman" panose="02020603050405020304" pitchFamily="18" charset="0"/>
                          <a:cs typeface="Times New Roman" panose="02020603050405020304" pitchFamily="18" charset="0"/>
                        </a:rPr>
                        <a:t>В течение суток со дня наступления несчастного случая </a:t>
                      </a:r>
                    </a:p>
                  </a:txBody>
                  <a:tcPr marL="95250" marR="95250" marT="47625" marB="47625" anchor="ctr"/>
                </a:tc>
                <a:tc>
                  <a:txBody>
                    <a:bodyPr/>
                    <a:lstStyle/>
                    <a:p>
                      <a:pPr>
                        <a:lnSpc>
                          <a:spcPct val="115000"/>
                        </a:lnSpc>
                        <a:spcAft>
                          <a:spcPts val="0"/>
                        </a:spcAft>
                      </a:pPr>
                      <a:r>
                        <a:rPr lang="ru-RU" sz="1200" dirty="0" smtClean="0">
                          <a:solidFill>
                            <a:schemeClr val="tx1"/>
                          </a:solidFill>
                          <a:effectLst/>
                          <a:latin typeface="+mj-lt"/>
                          <a:ea typeface="Times New Roman" panose="02020603050405020304" pitchFamily="18" charset="0"/>
                          <a:cs typeface="Times New Roman" panose="02020603050405020304" pitchFamily="18" charset="0"/>
                        </a:rPr>
                        <a:t>Форма 1 утверждена постановлением Минтруда России от 24 октября 2002 года № 73  </a:t>
                      </a:r>
                    </a:p>
                    <a:p>
                      <a:pPr>
                        <a:lnSpc>
                          <a:spcPct val="115000"/>
                        </a:lnSpc>
                        <a:spcAft>
                          <a:spcPts val="0"/>
                        </a:spcAft>
                      </a:pPr>
                      <a:endParaRPr lang="ru-RU" sz="1200" u="sng" dirty="0" smtClean="0">
                        <a:solidFill>
                          <a:schemeClr val="tx1"/>
                        </a:solidFill>
                        <a:effectLst/>
                        <a:latin typeface="+mj-lt"/>
                        <a:ea typeface="Times New Roman" panose="02020603050405020304" pitchFamily="18" charset="0"/>
                        <a:cs typeface="Times New Roman" panose="02020603050405020304" pitchFamily="18" charset="0"/>
                        <a:hlinkClick r:id="rId2"/>
                      </a:endParaRPr>
                    </a:p>
                    <a:p>
                      <a:pPr>
                        <a:lnSpc>
                          <a:spcPct val="115000"/>
                        </a:lnSpc>
                        <a:spcAft>
                          <a:spcPts val="0"/>
                        </a:spcAft>
                      </a:pPr>
                      <a:r>
                        <a:rPr lang="ru-RU" sz="1200" u="none" dirty="0" smtClean="0">
                          <a:solidFill>
                            <a:schemeClr val="tx1"/>
                          </a:solidFill>
                          <a:effectLst/>
                          <a:latin typeface="+mj-lt"/>
                          <a:ea typeface="Times New Roman" panose="02020603050405020304" pitchFamily="18" charset="0"/>
                          <a:cs typeface="Times New Roman" panose="02020603050405020304" pitchFamily="18" charset="0"/>
                        </a:rPr>
                        <a:t>Форма</a:t>
                      </a:r>
                      <a:r>
                        <a:rPr lang="ru-RU" sz="1200" u="none" baseline="0" dirty="0" smtClean="0">
                          <a:solidFill>
                            <a:schemeClr val="tx1"/>
                          </a:solidFill>
                          <a:effectLst/>
                          <a:latin typeface="+mj-lt"/>
                          <a:ea typeface="Times New Roman" panose="02020603050405020304" pitchFamily="18" charset="0"/>
                          <a:cs typeface="Times New Roman" panose="02020603050405020304" pitchFamily="18" charset="0"/>
                        </a:rPr>
                        <a:t> извещения утверждена приказом ФСС России от 24 августа 2000 года № 157</a:t>
                      </a:r>
                      <a:r>
                        <a:rPr lang="ru-RU" sz="1200" u="sng" dirty="0" smtClean="0">
                          <a:solidFill>
                            <a:schemeClr val="tx1"/>
                          </a:solidFill>
                          <a:effectLst/>
                          <a:latin typeface="+mj-lt"/>
                          <a:ea typeface="Times New Roman" panose="02020603050405020304" pitchFamily="18" charset="0"/>
                          <a:cs typeface="Times New Roman" panose="02020603050405020304" pitchFamily="18" charset="0"/>
                        </a:rPr>
                        <a:t> </a:t>
                      </a:r>
                      <a:endParaRPr lang="ru-RU" sz="1200" dirty="0" smtClean="0">
                        <a:solidFill>
                          <a:schemeClr val="tx1"/>
                        </a:solidFill>
                        <a:effectLst/>
                        <a:latin typeface="+mj-lt"/>
                        <a:ea typeface="Times New Roman" panose="02020603050405020304" pitchFamily="18" charset="0"/>
                        <a:cs typeface="Times New Roman" panose="02020603050405020304" pitchFamily="18" charset="0"/>
                      </a:endParaRPr>
                    </a:p>
                    <a:p>
                      <a:pPr>
                        <a:lnSpc>
                          <a:spcPct val="115000"/>
                        </a:lnSpc>
                        <a:spcAft>
                          <a:spcPts val="0"/>
                        </a:spcAft>
                      </a:pPr>
                      <a:endParaRPr lang="ru-RU" sz="1200" dirty="0">
                        <a:solidFill>
                          <a:schemeClr val="tx1"/>
                        </a:solidFill>
                        <a:effectLst/>
                        <a:latin typeface="+mj-lt"/>
                        <a:ea typeface="Times New Roman" panose="02020603050405020304" pitchFamily="18" charset="0"/>
                        <a:cs typeface="Times New Roman" panose="02020603050405020304" pitchFamily="18" charset="0"/>
                      </a:endParaRPr>
                    </a:p>
                  </a:txBody>
                  <a:tcPr marL="95250" marR="95250" marT="47625" marB="47625" anchor="ctr"/>
                </a:tc>
                <a:extLst>
                  <a:ext uri="{0D108BD9-81ED-4DB2-BD59-A6C34878D82A}">
                    <a16:rowId xmlns:a16="http://schemas.microsoft.com/office/drawing/2014/main" val="2914129003"/>
                  </a:ext>
                </a:extLst>
              </a:tr>
            </a:tbl>
          </a:graphicData>
        </a:graphic>
      </p:graphicFrame>
    </p:spTree>
    <p:extLst>
      <p:ext uri="{BB962C8B-B14F-4D97-AF65-F5344CB8AC3E}">
        <p14:creationId xmlns:p14="http://schemas.microsoft.com/office/powerpoint/2010/main" val="1314596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26458" y="5894962"/>
            <a:ext cx="11867744" cy="963038"/>
          </a:xfrm>
        </p:spPr>
        <p:txBody>
          <a:bodyPr>
            <a:normAutofit/>
          </a:bodyPr>
          <a:lstStyle/>
          <a:p>
            <a:pPr algn="just"/>
            <a:r>
              <a:rPr lang="ru-RU" sz="1400" dirty="0">
                <a:solidFill>
                  <a:schemeClr val="tx1"/>
                </a:solidFill>
                <a:cs typeface="Times New Roman" panose="02020603050405020304" pitchFamily="18" charset="0"/>
              </a:rPr>
              <a:t>* ГИТ субъекта РФ, на территории которого произошел несчастный случай, работодатель должен уведомлять только при групповом несчастном случае, тяжелом несчастном случае или несчастном случае со смертельным исходом </a:t>
            </a:r>
            <a:r>
              <a:rPr lang="ru-RU" sz="1400" dirty="0" smtClean="0">
                <a:solidFill>
                  <a:schemeClr val="tx1"/>
                </a:solidFill>
                <a:cs typeface="Times New Roman" panose="02020603050405020304" pitchFamily="18" charset="0"/>
              </a:rPr>
              <a:t>(ст. </a:t>
            </a:r>
            <a:r>
              <a:rPr lang="ru-RU" sz="1400" dirty="0" smtClean="0">
                <a:solidFill>
                  <a:schemeClr val="tx1"/>
                </a:solidFill>
                <a:ea typeface="Times New Roman" panose="02020603050405020304" pitchFamily="18" charset="0"/>
                <a:cs typeface="Times New Roman" panose="02020603050405020304" pitchFamily="18" charset="0"/>
              </a:rPr>
              <a:t>228.1 </a:t>
            </a:r>
            <a:r>
              <a:rPr lang="ru-RU" sz="1400" dirty="0">
                <a:solidFill>
                  <a:schemeClr val="tx1"/>
                </a:solidFill>
                <a:ea typeface="Times New Roman" panose="02020603050405020304" pitchFamily="18" charset="0"/>
                <a:cs typeface="Times New Roman" panose="02020603050405020304" pitchFamily="18" charset="0"/>
              </a:rPr>
              <a:t>ТК РФ</a:t>
            </a:r>
            <a:r>
              <a:rPr lang="ru-RU" sz="1400" dirty="0" smtClean="0">
                <a:solidFill>
                  <a:schemeClr val="tx1"/>
                </a:solidFill>
                <a:cs typeface="Times New Roman" panose="02020603050405020304" pitchFamily="18" charset="0"/>
              </a:rPr>
              <a:t>). </a:t>
            </a:r>
            <a:r>
              <a:rPr lang="ru-RU" sz="1400" dirty="0">
                <a:solidFill>
                  <a:schemeClr val="tx1"/>
                </a:solidFill>
                <a:cs typeface="Times New Roman" panose="02020603050405020304" pitchFamily="18" charset="0"/>
              </a:rPr>
              <a:t>Обратиться в ГИТ работодатель вправе и тогда, когда в результате несчастного случая работник получил легкие повреждения, если требуется консультация </a:t>
            </a:r>
            <a:r>
              <a:rPr lang="ru-RU" sz="1400" dirty="0" smtClean="0">
                <a:solidFill>
                  <a:schemeClr val="tx1"/>
                </a:solidFill>
                <a:cs typeface="Times New Roman" panose="02020603050405020304" pitchFamily="18" charset="0"/>
              </a:rPr>
              <a:t>(ст. 356 ТК РФ).</a:t>
            </a:r>
            <a:endParaRPr lang="ru-RU" sz="1400" dirty="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473877756"/>
              </p:ext>
            </p:extLst>
          </p:nvPr>
        </p:nvGraphicFramePr>
        <p:xfrm>
          <a:off x="126460" y="2"/>
          <a:ext cx="11867742" cy="5856050"/>
        </p:xfrm>
        <a:graphic>
          <a:graphicData uri="http://schemas.openxmlformats.org/drawingml/2006/table">
            <a:tbl>
              <a:tblPr firstRow="1" bandRow="1">
                <a:tableStyleId>{5C22544A-7EE6-4342-B048-85BDC9FD1C3A}</a:tableStyleId>
              </a:tblPr>
              <a:tblGrid>
                <a:gridCol w="1721795">
                  <a:extLst>
                    <a:ext uri="{9D8B030D-6E8A-4147-A177-3AD203B41FA5}">
                      <a16:colId xmlns:a16="http://schemas.microsoft.com/office/drawing/2014/main" val="237221879"/>
                    </a:ext>
                  </a:extLst>
                </a:gridCol>
                <a:gridCol w="4027251">
                  <a:extLst>
                    <a:ext uri="{9D8B030D-6E8A-4147-A177-3AD203B41FA5}">
                      <a16:colId xmlns:a16="http://schemas.microsoft.com/office/drawing/2014/main" val="2701045827"/>
                    </a:ext>
                  </a:extLst>
                </a:gridCol>
                <a:gridCol w="3346315">
                  <a:extLst>
                    <a:ext uri="{9D8B030D-6E8A-4147-A177-3AD203B41FA5}">
                      <a16:colId xmlns:a16="http://schemas.microsoft.com/office/drawing/2014/main" val="1685322381"/>
                    </a:ext>
                  </a:extLst>
                </a:gridCol>
                <a:gridCol w="1322962">
                  <a:extLst>
                    <a:ext uri="{9D8B030D-6E8A-4147-A177-3AD203B41FA5}">
                      <a16:colId xmlns:a16="http://schemas.microsoft.com/office/drawing/2014/main" val="2832615182"/>
                    </a:ext>
                  </a:extLst>
                </a:gridCol>
                <a:gridCol w="1449419">
                  <a:extLst>
                    <a:ext uri="{9D8B030D-6E8A-4147-A177-3AD203B41FA5}">
                      <a16:colId xmlns:a16="http://schemas.microsoft.com/office/drawing/2014/main" val="1197937658"/>
                    </a:ext>
                  </a:extLst>
                </a:gridCol>
              </a:tblGrid>
              <a:tr h="855200">
                <a:tc>
                  <a:txBody>
                    <a:bodyPr/>
                    <a:lstStyle/>
                    <a:p>
                      <a:pPr algn="ctr">
                        <a:lnSpc>
                          <a:spcPct val="115000"/>
                        </a:lnSpc>
                        <a:spcAft>
                          <a:spcPts val="0"/>
                        </a:spcAft>
                      </a:pPr>
                      <a:r>
                        <a:rPr lang="ru-RU" sz="1400" dirty="0">
                          <a:effectLst/>
                          <a:latin typeface="+mj-lt"/>
                          <a:ea typeface="Times New Roman" panose="02020603050405020304" pitchFamily="18" charset="0"/>
                          <a:cs typeface="Times New Roman" panose="02020603050405020304" pitchFamily="18" charset="0"/>
                        </a:rPr>
                        <a:t>Вид несчастного случая</a:t>
                      </a:r>
                    </a:p>
                  </a:txBody>
                  <a:tcPr marL="70327" marR="70327" marT="47625" marB="47625" anchor="ctr"/>
                </a:tc>
                <a:tc>
                  <a:txBody>
                    <a:bodyPr/>
                    <a:lstStyle/>
                    <a:p>
                      <a:pPr algn="ctr">
                        <a:lnSpc>
                          <a:spcPct val="115000"/>
                        </a:lnSpc>
                        <a:spcAft>
                          <a:spcPts val="0"/>
                        </a:spcAft>
                      </a:pPr>
                      <a:r>
                        <a:rPr lang="ru-RU" sz="1400" dirty="0">
                          <a:effectLst/>
                          <a:latin typeface="+mj-lt"/>
                          <a:ea typeface="Times New Roman" panose="02020603050405020304" pitchFamily="18" charset="0"/>
                          <a:cs typeface="Times New Roman" panose="02020603050405020304" pitchFamily="18" charset="0"/>
                        </a:rPr>
                        <a:t>Извещаемая организация и нормативно-правовой акт, устанавливающий необходимость извещения</a:t>
                      </a:r>
                    </a:p>
                  </a:txBody>
                  <a:tcPr marL="70327" marR="70327" marT="47625" marB="47625"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1400" b="1" kern="1200" dirty="0" smtClean="0">
                          <a:solidFill>
                            <a:schemeClr val="lt1"/>
                          </a:solidFill>
                          <a:effectLst/>
                          <a:latin typeface="+mj-lt"/>
                          <a:ea typeface="Times New Roman" panose="02020603050405020304" pitchFamily="18" charset="0"/>
                          <a:cs typeface="Times New Roman" panose="02020603050405020304" pitchFamily="18" charset="0"/>
                        </a:rPr>
                        <a:t>Контактные данные извещаемой организации</a:t>
                      </a:r>
                    </a:p>
                    <a:p>
                      <a:endParaRPr lang="ru-RU" sz="1400" dirty="0"/>
                    </a:p>
                  </a:txBody>
                  <a:tcPr marL="70327" marR="70327" marT="47625" marB="47625" anchor="ctr"/>
                </a:tc>
                <a:tc>
                  <a:txBody>
                    <a:bodyPr/>
                    <a:lstStyle/>
                    <a:p>
                      <a:pPr algn="ctr">
                        <a:lnSpc>
                          <a:spcPct val="115000"/>
                        </a:lnSpc>
                        <a:spcAft>
                          <a:spcPts val="0"/>
                        </a:spcAft>
                      </a:pPr>
                      <a:r>
                        <a:rPr lang="ru-RU" sz="1400" dirty="0">
                          <a:effectLst/>
                          <a:latin typeface="+mj-lt"/>
                          <a:ea typeface="Times New Roman" panose="02020603050405020304" pitchFamily="18" charset="0"/>
                          <a:cs typeface="Times New Roman" panose="02020603050405020304" pitchFamily="18" charset="0"/>
                        </a:rPr>
                        <a:t>Срок направления извещения</a:t>
                      </a:r>
                    </a:p>
                  </a:txBody>
                  <a:tcPr marL="70327" marR="70327" marT="47625" marB="47625" anchor="ctr"/>
                </a:tc>
                <a:tc>
                  <a:txBody>
                    <a:bodyPr/>
                    <a:lstStyle/>
                    <a:p>
                      <a:pPr algn="ctr">
                        <a:lnSpc>
                          <a:spcPct val="115000"/>
                        </a:lnSpc>
                        <a:spcAft>
                          <a:spcPts val="0"/>
                        </a:spcAft>
                      </a:pPr>
                      <a:r>
                        <a:rPr lang="ru-RU" sz="1400" dirty="0">
                          <a:effectLst/>
                          <a:latin typeface="+mj-lt"/>
                          <a:ea typeface="Times New Roman" panose="02020603050405020304" pitchFamily="18" charset="0"/>
                          <a:cs typeface="Times New Roman" panose="02020603050405020304" pitchFamily="18" charset="0"/>
                        </a:rPr>
                        <a:t>Форма извещения</a:t>
                      </a:r>
                    </a:p>
                  </a:txBody>
                  <a:tcPr marL="70327" marR="70327" marT="47625" marB="47625" anchor="ctr"/>
                </a:tc>
                <a:extLst>
                  <a:ext uri="{0D108BD9-81ED-4DB2-BD59-A6C34878D82A}">
                    <a16:rowId xmlns:a16="http://schemas.microsoft.com/office/drawing/2014/main" val="3668157675"/>
                  </a:ext>
                </a:extLst>
              </a:tr>
              <a:tr h="5000850">
                <a:tc>
                  <a:txBody>
                    <a:bodyPr/>
                    <a:lstStyle/>
                    <a:p>
                      <a:pPr algn="just">
                        <a:lnSpc>
                          <a:spcPct val="115000"/>
                        </a:lnSpc>
                        <a:spcAft>
                          <a:spcPts val="0"/>
                        </a:spcAft>
                      </a:pPr>
                      <a:r>
                        <a:rPr lang="ru-RU" sz="1300" b="0" dirty="0">
                          <a:effectLst/>
                          <a:latin typeface="+mj-lt"/>
                          <a:ea typeface="Times New Roman" panose="02020603050405020304" pitchFamily="18" charset="0"/>
                          <a:cs typeface="Times New Roman" panose="02020603050405020304" pitchFamily="18" charset="0"/>
                        </a:rPr>
                        <a:t>Несчастный случай, который по прошествии времени перешел в категорию тяжелых несчастных случаев или несчастных случаев со смертельным исходом </a:t>
                      </a:r>
                      <a:r>
                        <a:rPr lang="ru-RU" sz="1300" b="0" dirty="0" smtClean="0">
                          <a:effectLst/>
                          <a:latin typeface="+mj-lt"/>
                          <a:ea typeface="Times New Roman" panose="02020603050405020304" pitchFamily="18" charset="0"/>
                          <a:cs typeface="Times New Roman" panose="02020603050405020304" pitchFamily="18" charset="0"/>
                        </a:rPr>
                        <a:t>(ч. 5 ст.</a:t>
                      </a:r>
                      <a:r>
                        <a:rPr lang="ru-RU" sz="1300" b="0" u="sng" dirty="0" smtClean="0">
                          <a:solidFill>
                            <a:srgbClr val="0000FF"/>
                          </a:solidFill>
                          <a:effectLst/>
                          <a:latin typeface="+mj-lt"/>
                          <a:ea typeface="Times New Roman" panose="02020603050405020304" pitchFamily="18" charset="0"/>
                          <a:cs typeface="Times New Roman" panose="02020603050405020304" pitchFamily="18" charset="0"/>
                          <a:hlinkClick r:id="rId2"/>
                        </a:rPr>
                        <a:t> </a:t>
                      </a:r>
                      <a:r>
                        <a:rPr lang="ru-RU" sz="1300" b="0" kern="1200" dirty="0" smtClean="0">
                          <a:solidFill>
                            <a:schemeClr val="tx1"/>
                          </a:solidFill>
                          <a:effectLst/>
                          <a:latin typeface="+mn-lt"/>
                          <a:ea typeface="Times New Roman" panose="02020603050405020304" pitchFamily="18" charset="0"/>
                          <a:cs typeface="Times New Roman" panose="02020603050405020304" pitchFamily="18" charset="0"/>
                        </a:rPr>
                        <a:t>228.1 ТК РФ</a:t>
                      </a:r>
                      <a:r>
                        <a:rPr lang="ru-RU" sz="1300" b="0" dirty="0" smtClean="0">
                          <a:effectLst/>
                          <a:latin typeface="+mj-lt"/>
                          <a:ea typeface="Times New Roman" panose="02020603050405020304" pitchFamily="18" charset="0"/>
                          <a:cs typeface="Times New Roman" panose="02020603050405020304" pitchFamily="18" charset="0"/>
                        </a:rPr>
                        <a:t>)</a:t>
                      </a:r>
                      <a:endParaRPr lang="ru-RU" sz="1300" b="0" dirty="0">
                        <a:effectLst/>
                        <a:latin typeface="+mj-lt"/>
                        <a:ea typeface="Times New Roman" panose="02020603050405020304" pitchFamily="18" charset="0"/>
                        <a:cs typeface="Times New Roman" panose="02020603050405020304" pitchFamily="18" charset="0"/>
                      </a:endParaRPr>
                    </a:p>
                  </a:txBody>
                  <a:tcPr marL="70327" marR="70327" marT="47625" marB="47625" anchor="ctr"/>
                </a:tc>
                <a:tc>
                  <a:txBody>
                    <a:bodyPr/>
                    <a:lstStyle/>
                    <a:p>
                      <a:pPr algn="just">
                        <a:lnSpc>
                          <a:spcPct val="115000"/>
                        </a:lnSpc>
                        <a:spcAft>
                          <a:spcPts val="0"/>
                        </a:spcAft>
                      </a:pPr>
                      <a:r>
                        <a:rPr lang="ru-RU" sz="1300" b="0" dirty="0">
                          <a:effectLst/>
                          <a:latin typeface="+mj-lt"/>
                          <a:ea typeface="Times New Roman" panose="02020603050405020304" pitchFamily="18" charset="0"/>
                          <a:cs typeface="Times New Roman" panose="02020603050405020304" pitchFamily="18" charset="0"/>
                        </a:rPr>
                        <a:t>1) ГИТ субъекта РФ, на территории которого произошел несчастный случай. Адреса ГИТ субъектов РФ указаны на официальном сайте </a:t>
                      </a:r>
                      <a:r>
                        <a:rPr lang="ru-RU" sz="1300" b="0" dirty="0" err="1">
                          <a:effectLst/>
                          <a:latin typeface="+mj-lt"/>
                          <a:ea typeface="Times New Roman" panose="02020603050405020304" pitchFamily="18" charset="0"/>
                          <a:cs typeface="Times New Roman" panose="02020603050405020304" pitchFamily="18" charset="0"/>
                        </a:rPr>
                        <a:t>Роструда</a:t>
                      </a:r>
                      <a:r>
                        <a:rPr lang="ru-RU" sz="1300" b="0" dirty="0">
                          <a:effectLst/>
                          <a:latin typeface="+mj-lt"/>
                          <a:ea typeface="Times New Roman" panose="02020603050405020304" pitchFamily="18" charset="0"/>
                          <a:cs typeface="Times New Roman" panose="02020603050405020304" pitchFamily="18" charset="0"/>
                        </a:rPr>
                        <a:t>: </a:t>
                      </a:r>
                      <a:r>
                        <a:rPr lang="en-US" sz="1300" b="0" u="none" dirty="0" smtClean="0">
                          <a:solidFill>
                            <a:schemeClr val="tx1">
                              <a:lumMod val="95000"/>
                              <a:lumOff val="5000"/>
                            </a:schemeClr>
                          </a:solidFill>
                          <a:effectLst/>
                          <a:latin typeface="+mj-lt"/>
                          <a:ea typeface="Times New Roman" panose="02020603050405020304" pitchFamily="18" charset="0"/>
                          <a:cs typeface="Times New Roman" panose="02020603050405020304" pitchFamily="18" charset="0"/>
                        </a:rPr>
                        <a:t>https://www.rostrud.ru/</a:t>
                      </a:r>
                      <a:r>
                        <a:rPr lang="ru-RU" sz="1300" b="0" dirty="0" smtClean="0">
                          <a:effectLst/>
                          <a:latin typeface="+mj-lt"/>
                          <a:ea typeface="Times New Roman" panose="02020603050405020304" pitchFamily="18" charset="0"/>
                          <a:cs typeface="Times New Roman" panose="02020603050405020304" pitchFamily="18" charset="0"/>
                        </a:rPr>
                        <a:t> (</a:t>
                      </a:r>
                      <a:r>
                        <a:rPr lang="ru-RU" sz="1300" b="0" kern="1200" dirty="0" smtClean="0">
                          <a:solidFill>
                            <a:schemeClr val="dk1"/>
                          </a:solidFill>
                          <a:effectLst/>
                          <a:latin typeface="+mn-lt"/>
                          <a:ea typeface="Times New Roman" panose="02020603050405020304" pitchFamily="18" charset="0"/>
                          <a:cs typeface="Times New Roman" panose="02020603050405020304" pitchFamily="18" charset="0"/>
                        </a:rPr>
                        <a:t>ч. 5 ст. </a:t>
                      </a:r>
                      <a:r>
                        <a:rPr lang="ru-RU" sz="1300" b="0" kern="1200" dirty="0" smtClean="0">
                          <a:solidFill>
                            <a:schemeClr val="tx1"/>
                          </a:solidFill>
                          <a:effectLst/>
                          <a:latin typeface="+mn-lt"/>
                          <a:ea typeface="Times New Roman" panose="02020603050405020304" pitchFamily="18" charset="0"/>
                          <a:cs typeface="Times New Roman" panose="02020603050405020304" pitchFamily="18" charset="0"/>
                        </a:rPr>
                        <a:t>228.1 ТК РФ</a:t>
                      </a:r>
                      <a:r>
                        <a:rPr lang="ru-RU" sz="1300" b="0" dirty="0" smtClean="0">
                          <a:effectLst/>
                          <a:latin typeface="+mj-lt"/>
                          <a:ea typeface="Times New Roman" panose="02020603050405020304" pitchFamily="18" charset="0"/>
                          <a:cs typeface="Times New Roman" panose="02020603050405020304" pitchFamily="18" charset="0"/>
                        </a:rPr>
                        <a:t>, п. 15 </a:t>
                      </a:r>
                      <a:r>
                        <a:rPr lang="ru-RU" sz="1300" b="0" dirty="0">
                          <a:effectLst/>
                          <a:latin typeface="+mj-lt"/>
                          <a:ea typeface="Times New Roman" panose="02020603050405020304" pitchFamily="18" charset="0"/>
                          <a:cs typeface="Times New Roman" panose="02020603050405020304" pitchFamily="18" charset="0"/>
                        </a:rPr>
                        <a:t>Административного регламента, утв. приказом </a:t>
                      </a:r>
                      <a:r>
                        <a:rPr lang="ru-RU" sz="1300" b="0" dirty="0" err="1">
                          <a:effectLst/>
                          <a:latin typeface="+mj-lt"/>
                          <a:ea typeface="Times New Roman" panose="02020603050405020304" pitchFamily="18" charset="0"/>
                          <a:cs typeface="Times New Roman" panose="02020603050405020304" pitchFamily="18" charset="0"/>
                        </a:rPr>
                        <a:t>Минздравсоцразвития</a:t>
                      </a:r>
                      <a:r>
                        <a:rPr lang="ru-RU" sz="1300" b="0" dirty="0">
                          <a:effectLst/>
                          <a:latin typeface="+mj-lt"/>
                          <a:ea typeface="Times New Roman" panose="02020603050405020304" pitchFamily="18" charset="0"/>
                          <a:cs typeface="Times New Roman" panose="02020603050405020304" pitchFamily="18" charset="0"/>
                        </a:rPr>
                        <a:t> России от 21 сентября 2011 </a:t>
                      </a:r>
                      <a:r>
                        <a:rPr lang="ru-RU" sz="1300" b="0" dirty="0" smtClean="0">
                          <a:effectLst/>
                          <a:latin typeface="+mj-lt"/>
                          <a:ea typeface="Times New Roman" panose="02020603050405020304" pitchFamily="18" charset="0"/>
                          <a:cs typeface="Times New Roman" panose="02020603050405020304" pitchFamily="18" charset="0"/>
                        </a:rPr>
                        <a:t>года </a:t>
                      </a:r>
                      <a:r>
                        <a:rPr lang="ru-RU" sz="1300" b="0" dirty="0">
                          <a:effectLst/>
                          <a:latin typeface="+mj-lt"/>
                          <a:ea typeface="Times New Roman" panose="02020603050405020304" pitchFamily="18" charset="0"/>
                          <a:cs typeface="Times New Roman" panose="02020603050405020304" pitchFamily="18" charset="0"/>
                        </a:rPr>
                        <a:t>№ 1065н</a:t>
                      </a:r>
                      <a:r>
                        <a:rPr lang="ru-RU" sz="1300" b="0" dirty="0" smtClean="0">
                          <a:effectLst/>
                          <a:latin typeface="+mj-lt"/>
                          <a:ea typeface="Times New Roman" panose="02020603050405020304" pitchFamily="18" charset="0"/>
                          <a:cs typeface="Times New Roman" panose="02020603050405020304" pitchFamily="18" charset="0"/>
                        </a:rPr>
                        <a:t>)*.</a:t>
                      </a:r>
                      <a:endParaRPr lang="ru-RU" sz="1300" b="0" dirty="0">
                        <a:effectLst/>
                        <a:latin typeface="+mj-lt"/>
                        <a:ea typeface="Times New Roman" panose="02020603050405020304" pitchFamily="18" charset="0"/>
                        <a:cs typeface="Times New Roman" panose="02020603050405020304" pitchFamily="18" charset="0"/>
                      </a:endParaRPr>
                    </a:p>
                    <a:p>
                      <a:pPr algn="just">
                        <a:lnSpc>
                          <a:spcPct val="115000"/>
                        </a:lnSpc>
                        <a:spcAft>
                          <a:spcPts val="0"/>
                        </a:spcAft>
                      </a:pPr>
                      <a:r>
                        <a:rPr lang="ru-RU" sz="1300" b="0" dirty="0">
                          <a:effectLst/>
                          <a:latin typeface="+mj-lt"/>
                          <a:ea typeface="Times New Roman" panose="02020603050405020304" pitchFamily="18" charset="0"/>
                          <a:cs typeface="Times New Roman" panose="02020603050405020304" pitchFamily="18" charset="0"/>
                        </a:rPr>
                        <a:t>2) Территориальное объединение организаций профсоюзов </a:t>
                      </a:r>
                      <a:r>
                        <a:rPr lang="ru-RU" sz="1300" b="0" dirty="0" smtClean="0">
                          <a:effectLst/>
                          <a:latin typeface="+mj-lt"/>
                          <a:ea typeface="Times New Roman" panose="02020603050405020304" pitchFamily="18" charset="0"/>
                          <a:cs typeface="Times New Roman" panose="02020603050405020304" pitchFamily="18" charset="0"/>
                        </a:rPr>
                        <a:t>( ч. 5 ст. </a:t>
                      </a:r>
                      <a:r>
                        <a:rPr lang="ru-RU" sz="1300" b="0" kern="1200" dirty="0" smtClean="0">
                          <a:solidFill>
                            <a:schemeClr val="tx1"/>
                          </a:solidFill>
                          <a:effectLst/>
                          <a:latin typeface="+mn-lt"/>
                          <a:ea typeface="Times New Roman" panose="02020603050405020304" pitchFamily="18" charset="0"/>
                          <a:cs typeface="Times New Roman" panose="02020603050405020304" pitchFamily="18" charset="0"/>
                        </a:rPr>
                        <a:t>228.1 ТК РФ</a:t>
                      </a:r>
                      <a:r>
                        <a:rPr lang="ru-RU" sz="1300" b="0" dirty="0" smtClean="0">
                          <a:effectLst/>
                          <a:latin typeface="+mj-lt"/>
                          <a:ea typeface="Times New Roman" panose="02020603050405020304" pitchFamily="18" charset="0"/>
                          <a:cs typeface="Times New Roman" panose="02020603050405020304" pitchFamily="18" charset="0"/>
                        </a:rPr>
                        <a:t>).</a:t>
                      </a:r>
                      <a:endParaRPr lang="ru-RU" sz="1300" b="0" dirty="0">
                        <a:effectLst/>
                        <a:latin typeface="+mj-lt"/>
                        <a:ea typeface="Times New Roman" panose="02020603050405020304" pitchFamily="18" charset="0"/>
                        <a:cs typeface="Times New Roman" panose="02020603050405020304" pitchFamily="18" charset="0"/>
                      </a:endParaRPr>
                    </a:p>
                    <a:p>
                      <a:pPr algn="just">
                        <a:lnSpc>
                          <a:spcPct val="115000"/>
                        </a:lnSpc>
                        <a:spcAft>
                          <a:spcPts val="0"/>
                        </a:spcAft>
                      </a:pPr>
                      <a:r>
                        <a:rPr lang="ru-RU" sz="1300" b="0" dirty="0">
                          <a:effectLst/>
                          <a:latin typeface="+mj-lt"/>
                          <a:ea typeface="Times New Roman" panose="02020603050405020304" pitchFamily="18" charset="0"/>
                          <a:cs typeface="Times New Roman" panose="02020603050405020304" pitchFamily="18" charset="0"/>
                        </a:rPr>
                        <a:t>3) Территориальный орган соответствующего федерального органа исполнительной власти, контролирующего объект или организацию, на которых произошел несчастный случай (например, территориальный орган </a:t>
                      </a:r>
                      <a:r>
                        <a:rPr lang="ru-RU" sz="1300" b="0" dirty="0" err="1">
                          <a:effectLst/>
                          <a:latin typeface="+mj-lt"/>
                          <a:ea typeface="Times New Roman" panose="02020603050405020304" pitchFamily="18" charset="0"/>
                          <a:cs typeface="Times New Roman" panose="02020603050405020304" pitchFamily="18" charset="0"/>
                        </a:rPr>
                        <a:t>Ростехнадзора</a:t>
                      </a:r>
                      <a:r>
                        <a:rPr lang="ru-RU" sz="1300" b="0" dirty="0">
                          <a:effectLst/>
                          <a:latin typeface="+mj-lt"/>
                          <a:ea typeface="Times New Roman" panose="02020603050405020304" pitchFamily="18" charset="0"/>
                          <a:cs typeface="Times New Roman" panose="02020603050405020304" pitchFamily="18" charset="0"/>
                        </a:rPr>
                        <a:t>) </a:t>
                      </a:r>
                      <a:r>
                        <a:rPr lang="ru-RU" sz="1300" b="0" dirty="0" smtClean="0">
                          <a:effectLst/>
                          <a:latin typeface="+mj-lt"/>
                          <a:ea typeface="Times New Roman" panose="02020603050405020304" pitchFamily="18" charset="0"/>
                          <a:cs typeface="Times New Roman" panose="02020603050405020304" pitchFamily="18" charset="0"/>
                        </a:rPr>
                        <a:t>(</a:t>
                      </a:r>
                      <a:r>
                        <a:rPr lang="ru-RU" sz="1300" b="0" kern="1200" dirty="0" smtClean="0">
                          <a:solidFill>
                            <a:schemeClr val="dk1"/>
                          </a:solidFill>
                          <a:effectLst/>
                          <a:latin typeface="+mn-lt"/>
                          <a:ea typeface="Times New Roman" panose="02020603050405020304" pitchFamily="18" charset="0"/>
                          <a:cs typeface="Times New Roman" panose="02020603050405020304" pitchFamily="18" charset="0"/>
                        </a:rPr>
                        <a:t>ч. 5 ст. </a:t>
                      </a:r>
                      <a:r>
                        <a:rPr lang="ru-RU" sz="1300" b="0" kern="1200" dirty="0" smtClean="0">
                          <a:solidFill>
                            <a:schemeClr val="tx1"/>
                          </a:solidFill>
                          <a:effectLst/>
                          <a:latin typeface="+mn-lt"/>
                          <a:ea typeface="Times New Roman" panose="02020603050405020304" pitchFamily="18" charset="0"/>
                          <a:cs typeface="Times New Roman" panose="02020603050405020304" pitchFamily="18" charset="0"/>
                        </a:rPr>
                        <a:t>228.1 ТК РФ</a:t>
                      </a:r>
                      <a:r>
                        <a:rPr lang="ru-RU" sz="1300" b="0" dirty="0" smtClean="0">
                          <a:effectLst/>
                          <a:latin typeface="+mj-lt"/>
                          <a:ea typeface="Times New Roman" panose="02020603050405020304" pitchFamily="18" charset="0"/>
                          <a:cs typeface="Times New Roman" panose="02020603050405020304" pitchFamily="18" charset="0"/>
                        </a:rPr>
                        <a:t>)</a:t>
                      </a:r>
                      <a:endParaRPr lang="ru-RU" sz="1300" b="0" dirty="0">
                        <a:effectLst/>
                        <a:latin typeface="+mj-lt"/>
                        <a:ea typeface="Times New Roman" panose="02020603050405020304" pitchFamily="18" charset="0"/>
                        <a:cs typeface="Times New Roman" panose="02020603050405020304" pitchFamily="18" charset="0"/>
                      </a:endParaRPr>
                    </a:p>
                    <a:p>
                      <a:pPr algn="just">
                        <a:lnSpc>
                          <a:spcPct val="115000"/>
                        </a:lnSpc>
                        <a:spcAft>
                          <a:spcPts val="0"/>
                        </a:spcAft>
                      </a:pPr>
                      <a:r>
                        <a:rPr lang="ru-RU" sz="1300" b="0" dirty="0">
                          <a:effectLst/>
                          <a:latin typeface="+mj-lt"/>
                          <a:ea typeface="Times New Roman" panose="02020603050405020304" pitchFamily="18" charset="0"/>
                          <a:cs typeface="Times New Roman" panose="02020603050405020304" pitchFamily="18" charset="0"/>
                        </a:rPr>
                        <a:t>4) О страховых случаях - в исполнительный орган страховщика (по месту регистрации работодателя в качестве страхователя) </a:t>
                      </a:r>
                      <a:r>
                        <a:rPr lang="ru-RU" sz="1300" b="0" dirty="0" smtClean="0">
                          <a:effectLst/>
                          <a:latin typeface="+mj-lt"/>
                          <a:ea typeface="Times New Roman" panose="02020603050405020304" pitchFamily="18" charset="0"/>
                          <a:cs typeface="Times New Roman" panose="02020603050405020304" pitchFamily="18" charset="0"/>
                        </a:rPr>
                        <a:t>(</a:t>
                      </a:r>
                      <a:r>
                        <a:rPr lang="ru-RU" sz="1300" b="0" kern="1200" dirty="0" smtClean="0">
                          <a:solidFill>
                            <a:schemeClr val="dk1"/>
                          </a:solidFill>
                          <a:effectLst/>
                          <a:latin typeface="+mn-lt"/>
                          <a:ea typeface="Times New Roman" panose="02020603050405020304" pitchFamily="18" charset="0"/>
                          <a:cs typeface="Times New Roman" panose="02020603050405020304" pitchFamily="18" charset="0"/>
                        </a:rPr>
                        <a:t>ч. 5 ст. </a:t>
                      </a:r>
                      <a:r>
                        <a:rPr lang="ru-RU" sz="1300" b="0" kern="1200" dirty="0" smtClean="0">
                          <a:solidFill>
                            <a:schemeClr val="tx1"/>
                          </a:solidFill>
                          <a:effectLst/>
                          <a:latin typeface="+mn-lt"/>
                          <a:ea typeface="Times New Roman" panose="02020603050405020304" pitchFamily="18" charset="0"/>
                          <a:cs typeface="Times New Roman" panose="02020603050405020304" pitchFamily="18" charset="0"/>
                        </a:rPr>
                        <a:t>228.1 ТК РФ</a:t>
                      </a:r>
                      <a:r>
                        <a:rPr lang="ru-RU" sz="1300" b="0" dirty="0" smtClean="0">
                          <a:effectLst/>
                          <a:latin typeface="+mj-lt"/>
                          <a:ea typeface="Times New Roman" panose="02020603050405020304" pitchFamily="18" charset="0"/>
                          <a:cs typeface="Times New Roman" panose="02020603050405020304" pitchFamily="18" charset="0"/>
                        </a:rPr>
                        <a:t>)</a:t>
                      </a:r>
                      <a:endParaRPr lang="ru-RU" sz="1300" b="0" dirty="0">
                        <a:effectLst/>
                        <a:latin typeface="+mj-lt"/>
                        <a:ea typeface="Times New Roman" panose="02020603050405020304" pitchFamily="18" charset="0"/>
                        <a:cs typeface="Times New Roman" panose="02020603050405020304" pitchFamily="18" charset="0"/>
                      </a:endParaRPr>
                    </a:p>
                  </a:txBody>
                  <a:tcPr marL="70327" marR="70327" marT="47625" marB="47625" anchor="ctr"/>
                </a:tc>
                <a:tc>
                  <a:txBody>
                    <a:bodyPr/>
                    <a:lstStyle/>
                    <a:p>
                      <a:r>
                        <a:rPr lang="ru-RU" sz="1300" b="0" dirty="0" smtClean="0"/>
                        <a:t>1) Государственная инспекция труда по Ханты-Мансийскому автономному округу – Югре</a:t>
                      </a:r>
                    </a:p>
                    <a:p>
                      <a:r>
                        <a:rPr lang="ru-RU" sz="1300" b="0" dirty="0" smtClean="0"/>
                        <a:t>Руководитель инспекции – Новичков Максим Владимирович,  </a:t>
                      </a:r>
                    </a:p>
                    <a:p>
                      <a:r>
                        <a:rPr lang="ru-RU" sz="1300" b="0" dirty="0" smtClean="0"/>
                        <a:t>Адрес: 628007, г. Ханты-Мансийск, ул. Чехова, 62 "а"  </a:t>
                      </a:r>
                    </a:p>
                    <a:p>
                      <a:r>
                        <a:rPr lang="ru-RU" sz="1300" b="0" dirty="0" smtClean="0"/>
                        <a:t>тел.: (34673) 88-905 (доб. 100),</a:t>
                      </a:r>
                    </a:p>
                    <a:p>
                      <a:r>
                        <a:rPr lang="en-US" sz="1300" b="0" dirty="0" smtClean="0"/>
                        <a:t>e-</a:t>
                      </a:r>
                      <a:r>
                        <a:rPr lang="ru-RU" sz="1300" b="0" dirty="0" err="1" smtClean="0"/>
                        <a:t>mail</a:t>
                      </a:r>
                      <a:r>
                        <a:rPr lang="ru-RU" sz="1300" b="0" dirty="0" smtClean="0"/>
                        <a:t>: git86@rostrud.ru;</a:t>
                      </a:r>
                    </a:p>
                    <a:p>
                      <a:endParaRPr lang="ru-RU" sz="1300" b="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ru-RU" sz="1300" b="0" dirty="0" smtClean="0"/>
                        <a:t>2) Территориальное объединение профсоюзов </a:t>
                      </a:r>
                    </a:p>
                    <a:p>
                      <a:pPr marL="0" marR="0" indent="0" algn="l" defTabSz="457200" rtl="0" eaLnBrk="1" fontAlgn="auto" latinLnBrk="0" hangingPunct="1">
                        <a:lnSpc>
                          <a:spcPct val="100000"/>
                        </a:lnSpc>
                        <a:spcBef>
                          <a:spcPts val="0"/>
                        </a:spcBef>
                        <a:spcAft>
                          <a:spcPts val="0"/>
                        </a:spcAft>
                        <a:buClrTx/>
                        <a:buSzTx/>
                        <a:buFontTx/>
                        <a:buNone/>
                        <a:tabLst/>
                        <a:defRPr/>
                      </a:pPr>
                      <a:r>
                        <a:rPr lang="ru-RU" sz="1300" b="0" dirty="0" smtClean="0">
                          <a:effectLst/>
                        </a:rPr>
                        <a:t>e-</a:t>
                      </a:r>
                      <a:r>
                        <a:rPr lang="ru-RU" sz="1300" b="0" dirty="0" err="1" smtClean="0">
                          <a:effectLst/>
                        </a:rPr>
                        <a:t>mail</a:t>
                      </a:r>
                      <a:r>
                        <a:rPr lang="ru-RU" sz="1300" b="0" dirty="0" smtClean="0">
                          <a:effectLst/>
                        </a:rPr>
                        <a:t>: </a:t>
                      </a:r>
                      <a:r>
                        <a:rPr lang="en-US" sz="1300" b="0" dirty="0" smtClean="0">
                          <a:effectLst/>
                        </a:rPr>
                        <a:t>profsoyus@list.ru</a:t>
                      </a:r>
                      <a:r>
                        <a:rPr lang="ru-RU" sz="1300" b="0" dirty="0" smtClean="0">
                          <a:effectLst/>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ru-RU" sz="1300" b="0" dirty="0" smtClean="0">
                        <a:effectLst/>
                      </a:endParaRPr>
                    </a:p>
                    <a:p>
                      <a:r>
                        <a:rPr lang="ru-RU" sz="1300" b="0" i="0" dirty="0" smtClean="0">
                          <a:effectLst/>
                        </a:rPr>
                        <a:t>3</a:t>
                      </a:r>
                      <a:r>
                        <a:rPr lang="en-US" sz="1300" b="0" i="0" dirty="0" smtClean="0">
                          <a:effectLst/>
                        </a:rPr>
                        <a:t>) </a:t>
                      </a:r>
                      <a:r>
                        <a:rPr lang="ru-RU" sz="1300" b="0" dirty="0" err="1" smtClean="0"/>
                        <a:t>Ростехнадзор</a:t>
                      </a:r>
                      <a:r>
                        <a:rPr lang="ru-RU" sz="1300" b="0" dirty="0" smtClean="0"/>
                        <a:t> в Ханты-Мансийском автономном округе - Югра  </a:t>
                      </a:r>
                      <a:endParaRPr lang="en-US" sz="1300" b="0" dirty="0" smtClean="0"/>
                    </a:p>
                    <a:p>
                      <a:r>
                        <a:rPr lang="ru-RU" sz="1300" b="0" dirty="0" smtClean="0"/>
                        <a:t>Адрес: 638011, г. Сургут, ул. Губкина 13а </a:t>
                      </a:r>
                    </a:p>
                    <a:p>
                      <a:r>
                        <a:rPr lang="ru-RU" sz="1300" b="0" dirty="0" smtClean="0"/>
                        <a:t>тел.: +7 (34624) 27-738.</a:t>
                      </a:r>
                    </a:p>
                  </a:txBody>
                  <a:tcPr marL="70327" marR="70327" marT="47625" marB="47625" anchor="ctr"/>
                </a:tc>
                <a:tc>
                  <a:txBody>
                    <a:bodyPr/>
                    <a:lstStyle/>
                    <a:p>
                      <a:pPr algn="just">
                        <a:lnSpc>
                          <a:spcPct val="115000"/>
                        </a:lnSpc>
                        <a:spcAft>
                          <a:spcPts val="0"/>
                        </a:spcAft>
                      </a:pPr>
                      <a:r>
                        <a:rPr lang="ru-RU" sz="1300" b="0" dirty="0">
                          <a:effectLst/>
                          <a:latin typeface="+mj-lt"/>
                          <a:ea typeface="Times New Roman" panose="02020603050405020304" pitchFamily="18" charset="0"/>
                          <a:cs typeface="Times New Roman" panose="02020603050405020304" pitchFamily="18" charset="0"/>
                        </a:rPr>
                        <a:t>В течение трех суток после получения сведений об изменении тяжести травмы</a:t>
                      </a:r>
                    </a:p>
                  </a:txBody>
                  <a:tcPr marL="70327" marR="70327" marT="47625" marB="47625" anchor="ctr"/>
                </a:tc>
                <a:tc>
                  <a:txBody>
                    <a:bodyPr/>
                    <a:lstStyle/>
                    <a:p>
                      <a:pPr algn="just">
                        <a:lnSpc>
                          <a:spcPct val="115000"/>
                        </a:lnSpc>
                        <a:spcAft>
                          <a:spcPts val="0"/>
                        </a:spcAft>
                      </a:pPr>
                      <a:r>
                        <a:rPr lang="ru-RU" sz="1300" b="0" dirty="0" smtClean="0">
                          <a:effectLst/>
                          <a:latin typeface="+mj-lt"/>
                          <a:ea typeface="Times New Roman" panose="02020603050405020304" pitchFamily="18" charset="0"/>
                          <a:cs typeface="Times New Roman" panose="02020603050405020304" pitchFamily="18" charset="0"/>
                        </a:rPr>
                        <a:t>Форма 1 утверждена постановлением Минтруда России от 24 октября 2002 года № 73 </a:t>
                      </a:r>
                    </a:p>
                    <a:p>
                      <a:pPr algn="just">
                        <a:lnSpc>
                          <a:spcPct val="115000"/>
                        </a:lnSpc>
                        <a:spcAft>
                          <a:spcPts val="0"/>
                        </a:spcAft>
                      </a:pPr>
                      <a:endParaRPr lang="ru-RU" sz="1300" b="0" u="sng" dirty="0" smtClean="0">
                        <a:solidFill>
                          <a:srgbClr val="0000FF"/>
                        </a:solidFill>
                        <a:effectLst/>
                        <a:latin typeface="+mj-lt"/>
                        <a:ea typeface="Times New Roman" panose="02020603050405020304" pitchFamily="18" charset="0"/>
                        <a:cs typeface="Times New Roman" panose="02020603050405020304" pitchFamily="18" charset="0"/>
                        <a:hlinkClick r:id="rId3"/>
                      </a:endParaRPr>
                    </a:p>
                    <a:p>
                      <a:pPr algn="just">
                        <a:lnSpc>
                          <a:spcPct val="115000"/>
                        </a:lnSpc>
                        <a:spcAft>
                          <a:spcPts val="0"/>
                        </a:spcAft>
                      </a:pPr>
                      <a:r>
                        <a:rPr lang="ru-RU" sz="1300" b="0" dirty="0" smtClean="0">
                          <a:effectLst/>
                          <a:latin typeface="+mj-lt"/>
                          <a:ea typeface="Times New Roman" panose="02020603050405020304" pitchFamily="18" charset="0"/>
                          <a:cs typeface="Times New Roman" panose="02020603050405020304" pitchFamily="18" charset="0"/>
                        </a:rPr>
                        <a:t>Форма извещения утверждена приказом ФСС России</a:t>
                      </a:r>
                      <a:r>
                        <a:rPr lang="ru-RU" sz="1300" b="0" baseline="0" dirty="0" smtClean="0">
                          <a:effectLst/>
                          <a:latin typeface="+mj-lt"/>
                          <a:ea typeface="Times New Roman" panose="02020603050405020304" pitchFamily="18" charset="0"/>
                          <a:cs typeface="Times New Roman" panose="02020603050405020304" pitchFamily="18" charset="0"/>
                        </a:rPr>
                        <a:t> от 24 августа 2000 года № 157</a:t>
                      </a:r>
                      <a:endParaRPr lang="ru-RU" sz="1300" b="0" dirty="0">
                        <a:effectLst/>
                        <a:latin typeface="+mj-lt"/>
                        <a:ea typeface="Times New Roman" panose="02020603050405020304" pitchFamily="18" charset="0"/>
                        <a:cs typeface="Times New Roman" panose="02020603050405020304" pitchFamily="18" charset="0"/>
                      </a:endParaRPr>
                    </a:p>
                  </a:txBody>
                  <a:tcPr marL="70327" marR="70327" marT="47625" marB="47625" anchor="ctr"/>
                </a:tc>
                <a:extLst>
                  <a:ext uri="{0D108BD9-81ED-4DB2-BD59-A6C34878D82A}">
                    <a16:rowId xmlns:a16="http://schemas.microsoft.com/office/drawing/2014/main" val="2156506409"/>
                  </a:ext>
                </a:extLst>
              </a:tr>
            </a:tbl>
          </a:graphicData>
        </a:graphic>
      </p:graphicFrame>
    </p:spTree>
    <p:extLst>
      <p:ext uri="{BB962C8B-B14F-4D97-AF65-F5344CB8AC3E}">
        <p14:creationId xmlns:p14="http://schemas.microsoft.com/office/powerpoint/2010/main" val="1692263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2402731" cy="690664"/>
          </a:xfrm>
        </p:spPr>
        <p:txBody>
          <a:bodyPr vert="horz">
            <a:normAutofit/>
          </a:bodyPr>
          <a:lstStyle/>
          <a:p>
            <a:pPr algn="ctr"/>
            <a:r>
              <a:rPr lang="ru-RU" sz="2900" dirty="0">
                <a:solidFill>
                  <a:schemeClr val="accent2">
                    <a:lumMod val="75000"/>
                  </a:schemeClr>
                </a:solidFill>
              </a:rPr>
              <a:t>Памятка</a:t>
            </a:r>
          </a:p>
        </p:txBody>
      </p:sp>
      <p:pic>
        <p:nvPicPr>
          <p:cNvPr id="6" name="Объект 5"/>
          <p:cNvPicPr>
            <a:picLocks noGrp="1" noChangeAspect="1"/>
          </p:cNvPicPr>
          <p:nvPr>
            <p:ph idx="1"/>
          </p:nvPr>
        </p:nvPicPr>
        <p:blipFill rotWithShape="1">
          <a:blip r:embed="rId2">
            <a:extLst>
              <a:ext uri="{28A0092B-C50C-407E-A947-70E740481C1C}">
                <a14:useLocalDpi xmlns:a14="http://schemas.microsoft.com/office/drawing/2010/main" val="0"/>
              </a:ext>
            </a:extLst>
          </a:blip>
          <a:srcRect t="2617" b="3633"/>
          <a:stretch/>
        </p:blipFill>
        <p:spPr>
          <a:xfrm>
            <a:off x="1254867" y="515566"/>
            <a:ext cx="7704307" cy="6342434"/>
          </a:xfrm>
        </p:spPr>
      </p:pic>
    </p:spTree>
    <p:extLst>
      <p:ext uri="{BB962C8B-B14F-4D97-AF65-F5344CB8AC3E}">
        <p14:creationId xmlns:p14="http://schemas.microsoft.com/office/powerpoint/2010/main" val="3970628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17770"/>
            <a:ext cx="8596668" cy="1024647"/>
          </a:xfrm>
        </p:spPr>
        <p:txBody>
          <a:bodyPr>
            <a:noAutofit/>
          </a:bodyPr>
          <a:lstStyle/>
          <a:p>
            <a:pPr algn="ctr"/>
            <a:r>
              <a:rPr lang="ru-RU" sz="2900" dirty="0" smtClean="0">
                <a:solidFill>
                  <a:schemeClr val="accent2">
                    <a:lumMod val="75000"/>
                  </a:schemeClr>
                </a:solidFill>
              </a:rPr>
              <a:t>На каких предприятиях и </a:t>
            </a:r>
            <a:r>
              <a:rPr lang="ru-RU" sz="2900" dirty="0">
                <a:solidFill>
                  <a:schemeClr val="accent2">
                    <a:lumMod val="75000"/>
                  </a:schemeClr>
                </a:solidFill>
              </a:rPr>
              <a:t>когда </a:t>
            </a:r>
            <a:r>
              <a:rPr lang="ru-RU" sz="2900" dirty="0" smtClean="0">
                <a:solidFill>
                  <a:schemeClr val="accent2">
                    <a:lumMod val="75000"/>
                  </a:schemeClr>
                </a:solidFill>
              </a:rPr>
              <a:t>проводится работа </a:t>
            </a:r>
            <a:r>
              <a:rPr lang="ru-RU" sz="2900" dirty="0">
                <a:solidFill>
                  <a:schemeClr val="accent2">
                    <a:lumMod val="75000"/>
                  </a:schemeClr>
                </a:solidFill>
              </a:rPr>
              <a:t>по профилактике </a:t>
            </a:r>
            <a:r>
              <a:rPr lang="ru-RU" sz="2900" dirty="0" smtClean="0">
                <a:solidFill>
                  <a:schemeClr val="accent2">
                    <a:lumMod val="75000"/>
                  </a:schemeClr>
                </a:solidFill>
              </a:rPr>
              <a:t>от укусов клещей</a:t>
            </a:r>
            <a:endParaRPr lang="ru-RU" sz="2900" dirty="0">
              <a:solidFill>
                <a:schemeClr val="accent2">
                  <a:lumMod val="75000"/>
                </a:schemeClr>
              </a:solidFill>
            </a:endParaRPr>
          </a:p>
        </p:txBody>
      </p:sp>
      <p:sp>
        <p:nvSpPr>
          <p:cNvPr id="3" name="Объект 2"/>
          <p:cNvSpPr>
            <a:spLocks noGrp="1"/>
          </p:cNvSpPr>
          <p:nvPr>
            <p:ph idx="1"/>
          </p:nvPr>
        </p:nvSpPr>
        <p:spPr>
          <a:xfrm>
            <a:off x="599512" y="1342417"/>
            <a:ext cx="9556164" cy="5428034"/>
          </a:xfrm>
        </p:spPr>
        <p:txBody>
          <a:bodyPr>
            <a:normAutofit lnSpcReduction="10000"/>
          </a:bodyPr>
          <a:lstStyle/>
          <a:p>
            <a:pPr marL="0" indent="0" algn="just">
              <a:buNone/>
            </a:pPr>
            <a:r>
              <a:rPr lang="ru-RU" dirty="0"/>
              <a:t>Риск укуса особенно велик у работников, которые заняты на следующих работах:</a:t>
            </a:r>
          </a:p>
          <a:p>
            <a:pPr lvl="0" algn="just"/>
            <a:r>
              <a:rPr lang="ru-RU" dirty="0"/>
              <a:t>сельскохозяйственных;</a:t>
            </a:r>
          </a:p>
          <a:p>
            <a:pPr lvl="0" algn="just"/>
            <a:r>
              <a:rPr lang="ru-RU" dirty="0"/>
              <a:t>гидромелиоративных;</a:t>
            </a:r>
          </a:p>
          <a:p>
            <a:pPr lvl="0" algn="just"/>
            <a:r>
              <a:rPr lang="ru-RU" dirty="0"/>
              <a:t>строительных;</a:t>
            </a:r>
          </a:p>
          <a:p>
            <a:pPr lvl="0" algn="just"/>
            <a:r>
              <a:rPr lang="ru-RU" dirty="0"/>
              <a:t>по выемке и перемещению грунта;</a:t>
            </a:r>
          </a:p>
          <a:p>
            <a:pPr lvl="0" algn="just"/>
            <a:r>
              <a:rPr lang="ru-RU" dirty="0"/>
              <a:t>заготовительных и промысловых;</a:t>
            </a:r>
          </a:p>
          <a:p>
            <a:pPr lvl="0" algn="just"/>
            <a:r>
              <a:rPr lang="ru-RU" dirty="0"/>
              <a:t>геологических, изыскательских, экспедиционных;</a:t>
            </a:r>
          </a:p>
          <a:p>
            <a:pPr lvl="0" algn="just"/>
            <a:r>
              <a:rPr lang="ru-RU" dirty="0" err="1"/>
              <a:t>дератизационных</a:t>
            </a:r>
            <a:r>
              <a:rPr lang="ru-RU" dirty="0"/>
              <a:t> и дезинсекционных;</a:t>
            </a:r>
          </a:p>
          <a:p>
            <a:pPr lvl="0" algn="just"/>
            <a:r>
              <a:rPr lang="ru-RU" dirty="0"/>
              <a:t>по лесозаготовке, расчистке и благоустройству леса, зон оздоровления и отдыха населения.</a:t>
            </a:r>
          </a:p>
          <a:p>
            <a:pPr marL="0" indent="0" algn="just">
              <a:buNone/>
            </a:pPr>
            <a:r>
              <a:rPr lang="ru-RU" dirty="0"/>
              <a:t>Сезон клещевой активности на территории России длится с апреля по ноябрь с пиком в мае–июне.</a:t>
            </a:r>
          </a:p>
          <a:p>
            <a:pPr marL="0" indent="0" algn="just">
              <a:buNone/>
            </a:pPr>
            <a:r>
              <a:rPr lang="ru-RU" dirty="0"/>
              <a:t>Это следует из Санитарных правил Главного государственного санитарного врача России от 07.03.2008 </a:t>
            </a:r>
            <a:r>
              <a:rPr lang="ru-RU" dirty="0" smtClean="0"/>
              <a:t>года № </a:t>
            </a:r>
            <a:r>
              <a:rPr lang="ru-RU" dirty="0"/>
              <a:t>3.1.3.2352-08 (</a:t>
            </a:r>
            <a:r>
              <a:rPr lang="ru-RU" u="sng" dirty="0">
                <a:hlinkClick r:id="rId2"/>
              </a:rPr>
              <a:t>СП 3.1.3.2352-08</a:t>
            </a:r>
            <a:r>
              <a:rPr lang="ru-RU" dirty="0"/>
              <a:t>), утвержденных </a:t>
            </a:r>
            <a:r>
              <a:rPr lang="ru-RU" dirty="0" smtClean="0"/>
              <a:t>постановлением Главного </a:t>
            </a:r>
            <a:r>
              <a:rPr lang="ru-RU" dirty="0"/>
              <a:t>государственного санитарного врача России </a:t>
            </a:r>
            <a:r>
              <a:rPr lang="ru-RU" dirty="0" smtClean="0"/>
              <a:t>от </a:t>
            </a:r>
            <a:r>
              <a:rPr lang="ru-RU" dirty="0"/>
              <a:t>07.03.2008 </a:t>
            </a:r>
            <a:r>
              <a:rPr lang="ru-RU" dirty="0" smtClean="0"/>
              <a:t>года № 19.</a:t>
            </a:r>
            <a:endParaRPr lang="ru-RU" dirty="0"/>
          </a:p>
          <a:p>
            <a:endParaRPr lang="ru-RU" dirty="0"/>
          </a:p>
        </p:txBody>
      </p:sp>
    </p:spTree>
    <p:extLst>
      <p:ext uri="{BB962C8B-B14F-4D97-AF65-F5344CB8AC3E}">
        <p14:creationId xmlns:p14="http://schemas.microsoft.com/office/powerpoint/2010/main" val="176274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9137875" cy="645268"/>
          </a:xfrm>
        </p:spPr>
        <p:txBody>
          <a:bodyPr>
            <a:normAutofit fontScale="90000"/>
          </a:bodyPr>
          <a:lstStyle/>
          <a:p>
            <a:r>
              <a:rPr lang="ru-RU" sz="3200" dirty="0" smtClean="0">
                <a:solidFill>
                  <a:schemeClr val="accent2">
                    <a:lumMod val="75000"/>
                  </a:schemeClr>
                </a:solidFill>
              </a:rPr>
              <a:t>Мероприятия по профилактике от </a:t>
            </a:r>
            <a:r>
              <a:rPr lang="ru-RU" sz="3200" dirty="0">
                <a:solidFill>
                  <a:schemeClr val="accent2">
                    <a:lumMod val="75000"/>
                  </a:schemeClr>
                </a:solidFill>
              </a:rPr>
              <a:t>укусов клещей:</a:t>
            </a:r>
            <a:r>
              <a:rPr lang="ru-RU" dirty="0">
                <a:solidFill>
                  <a:schemeClr val="accent2">
                    <a:lumMod val="75000"/>
                  </a:schemeClr>
                </a:solidFill>
              </a:rPr>
              <a:t/>
            </a:r>
            <a:br>
              <a:rPr lang="ru-RU" dirty="0">
                <a:solidFill>
                  <a:schemeClr val="accent2">
                    <a:lumMod val="75000"/>
                  </a:schemeClr>
                </a:solidFill>
              </a:rPr>
            </a:br>
            <a:endParaRPr lang="ru-RU" dirty="0">
              <a:solidFill>
                <a:schemeClr val="accent2">
                  <a:lumMod val="75000"/>
                </a:schemeClr>
              </a:solidFill>
            </a:endParaRPr>
          </a:p>
        </p:txBody>
      </p:sp>
      <p:sp>
        <p:nvSpPr>
          <p:cNvPr id="3" name="Объект 2"/>
          <p:cNvSpPr>
            <a:spLocks noGrp="1"/>
          </p:cNvSpPr>
          <p:nvPr>
            <p:ph idx="1"/>
          </p:nvPr>
        </p:nvSpPr>
        <p:spPr>
          <a:xfrm>
            <a:off x="677334" y="1502383"/>
            <a:ext cx="9497799" cy="2359498"/>
          </a:xfrm>
        </p:spPr>
        <p:txBody>
          <a:bodyPr>
            <a:normAutofit/>
          </a:bodyPr>
          <a:lstStyle/>
          <a:p>
            <a:pPr algn="just">
              <a:lnSpc>
                <a:spcPct val="90000"/>
              </a:lnSpc>
            </a:pPr>
            <a:r>
              <a:rPr lang="ru-RU" dirty="0" smtClean="0"/>
              <a:t>проведение инструктажа работников по защите от клещей;</a:t>
            </a:r>
          </a:p>
          <a:p>
            <a:pPr algn="just">
              <a:lnSpc>
                <a:spcPct val="90000"/>
              </a:lnSpc>
            </a:pPr>
            <a:r>
              <a:rPr lang="ru-RU" dirty="0" smtClean="0"/>
              <a:t>выдача работникам СИЗ и репелленты;</a:t>
            </a:r>
            <a:endParaRPr lang="ru-RU" dirty="0"/>
          </a:p>
          <a:p>
            <a:pPr algn="just">
              <a:lnSpc>
                <a:spcPct val="90000"/>
              </a:lnSpc>
            </a:pPr>
            <a:r>
              <a:rPr lang="ru-RU" dirty="0" smtClean="0"/>
              <a:t>вакцинация работников против клещевого энцефалита;</a:t>
            </a:r>
            <a:endParaRPr lang="ru-RU" dirty="0"/>
          </a:p>
          <a:p>
            <a:pPr algn="just">
              <a:lnSpc>
                <a:spcPct val="90000"/>
              </a:lnSpc>
            </a:pPr>
            <a:r>
              <a:rPr lang="ru-RU" dirty="0" smtClean="0"/>
              <a:t>противоклещевая обработка открытой территории, на которой работают сотрудники. </a:t>
            </a:r>
          </a:p>
          <a:p>
            <a:pPr marL="0" indent="0" algn="just">
              <a:lnSpc>
                <a:spcPct val="90000"/>
              </a:lnSpc>
              <a:buNone/>
            </a:pPr>
            <a:r>
              <a:rPr lang="ru-RU" dirty="0" smtClean="0"/>
              <a:t>Перед </a:t>
            </a:r>
            <a:r>
              <a:rPr lang="ru-RU" dirty="0"/>
              <a:t>проведением </a:t>
            </a:r>
            <a:r>
              <a:rPr lang="ru-RU" dirty="0" smtClean="0"/>
              <a:t>мероприятий издается приказ.</a:t>
            </a:r>
          </a:p>
          <a:p>
            <a:endParaRPr lang="ru-RU" dirty="0"/>
          </a:p>
        </p:txBody>
      </p:sp>
    </p:spTree>
    <p:extLst>
      <p:ext uri="{BB962C8B-B14F-4D97-AF65-F5344CB8AC3E}">
        <p14:creationId xmlns:p14="http://schemas.microsoft.com/office/powerpoint/2010/main" val="1318499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30222"/>
            <a:ext cx="8596668" cy="732817"/>
          </a:xfrm>
        </p:spPr>
        <p:txBody>
          <a:bodyPr>
            <a:normAutofit/>
          </a:bodyPr>
          <a:lstStyle/>
          <a:p>
            <a:r>
              <a:rPr lang="ru-RU" sz="2900" dirty="0">
                <a:solidFill>
                  <a:schemeClr val="accent2">
                    <a:lumMod val="75000"/>
                  </a:schemeClr>
                </a:solidFill>
              </a:rPr>
              <a:t>Шаблон приказа</a:t>
            </a:r>
            <a:endParaRPr lang="ru-RU" sz="2900" dirty="0"/>
          </a:p>
        </p:txBody>
      </p:sp>
      <p:sp>
        <p:nvSpPr>
          <p:cNvPr id="3" name="Объект 2"/>
          <p:cNvSpPr>
            <a:spLocks noGrp="1"/>
          </p:cNvSpPr>
          <p:nvPr>
            <p:ph idx="1"/>
          </p:nvPr>
        </p:nvSpPr>
        <p:spPr>
          <a:xfrm>
            <a:off x="155643" y="963039"/>
            <a:ext cx="10350229" cy="5651770"/>
          </a:xfrm>
        </p:spPr>
        <p:txBody>
          <a:bodyPr>
            <a:noAutofit/>
          </a:bodyPr>
          <a:lstStyle/>
          <a:p>
            <a:pPr marL="0" indent="0" algn="ctr">
              <a:buNone/>
            </a:pPr>
            <a:r>
              <a:rPr lang="ru-RU" sz="1600" u="sng" dirty="0">
                <a:latin typeface="Times New Roman" panose="02020603050405020304" pitchFamily="18" charset="0"/>
                <a:cs typeface="Times New Roman" panose="02020603050405020304" pitchFamily="18" charset="0"/>
              </a:rPr>
              <a:t>___________________________________________________________</a:t>
            </a:r>
            <a:endParaRPr lang="ru-RU" sz="1600" dirty="0">
              <a:latin typeface="Times New Roman" panose="02020603050405020304" pitchFamily="18" charset="0"/>
              <a:cs typeface="Times New Roman" panose="02020603050405020304" pitchFamily="18" charset="0"/>
            </a:endParaRPr>
          </a:p>
          <a:p>
            <a:pPr marL="0" indent="0" algn="ctr">
              <a:buNone/>
            </a:pPr>
            <a:r>
              <a:rPr lang="ru-RU" sz="1600" dirty="0">
                <a:latin typeface="Times New Roman" panose="02020603050405020304" pitchFamily="18" charset="0"/>
                <a:cs typeface="Times New Roman" panose="02020603050405020304" pitchFamily="18" charset="0"/>
              </a:rPr>
              <a:t>(наименование организации)</a:t>
            </a:r>
          </a:p>
          <a:p>
            <a:pPr marL="0" indent="0" algn="ctr">
              <a:buNone/>
            </a:pPr>
            <a:r>
              <a:rPr lang="ru-RU" sz="1600" b="1" dirty="0" smtClean="0">
                <a:latin typeface="Times New Roman" panose="02020603050405020304" pitchFamily="18" charset="0"/>
                <a:cs typeface="Times New Roman" panose="02020603050405020304" pitchFamily="18" charset="0"/>
              </a:rPr>
              <a:t>Об </a:t>
            </a:r>
            <a:r>
              <a:rPr lang="ru-RU" sz="1600" b="1" dirty="0">
                <a:latin typeface="Times New Roman" panose="02020603050405020304" pitchFamily="18" charset="0"/>
                <a:cs typeface="Times New Roman" panose="02020603050405020304" pitchFamily="18" charset="0"/>
              </a:rPr>
              <a:t>усилении профилактических мер по защите от укусов клещей</a:t>
            </a:r>
            <a:endParaRPr lang="ru-RU" sz="1600" dirty="0">
              <a:latin typeface="Times New Roman" panose="02020603050405020304" pitchFamily="18" charset="0"/>
              <a:cs typeface="Times New Roman" panose="02020603050405020304" pitchFamily="18" charset="0"/>
            </a:endParaRPr>
          </a:p>
          <a:p>
            <a:pPr marL="0" indent="0">
              <a:buNone/>
            </a:pPr>
            <a:r>
              <a:rPr lang="ru-RU" sz="1600" b="1"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В </a:t>
            </a:r>
            <a:r>
              <a:rPr lang="ru-RU" sz="1600" dirty="0">
                <a:latin typeface="Times New Roman" panose="02020603050405020304" pitchFamily="18" charset="0"/>
                <a:cs typeface="Times New Roman" panose="02020603050405020304" pitchFamily="18" charset="0"/>
              </a:rPr>
              <a:t>целях профилактики от укусов клещей</a:t>
            </a:r>
          </a:p>
          <a:p>
            <a:pPr marL="0" indent="0">
              <a:buNone/>
            </a:pPr>
            <a:r>
              <a:rPr lang="ru-RU" sz="1600" b="1" dirty="0">
                <a:latin typeface="Times New Roman" panose="02020603050405020304" pitchFamily="18" charset="0"/>
                <a:cs typeface="Times New Roman" panose="02020603050405020304" pitchFamily="18" charset="0"/>
              </a:rPr>
              <a:t>ПРИКАЗЫВАЮ:</a:t>
            </a:r>
            <a:endParaRPr lang="ru-RU" sz="1600" dirty="0">
              <a:latin typeface="Times New Roman" panose="02020603050405020304" pitchFamily="18" charset="0"/>
              <a:cs typeface="Times New Roman" panose="02020603050405020304" pitchFamily="18" charset="0"/>
            </a:endParaRPr>
          </a:p>
          <a:p>
            <a:pPr marL="0" indent="0">
              <a:buNone/>
            </a:pPr>
            <a:r>
              <a:rPr lang="ru-RU" sz="1600" dirty="0">
                <a:latin typeface="Times New Roman" panose="02020603050405020304" pitchFamily="18" charset="0"/>
                <a:cs typeface="Times New Roman" panose="02020603050405020304" pitchFamily="18" charset="0"/>
              </a:rPr>
              <a:t>1. ________________________________________________________________ направить работников на вакцинацию против клещевого энцефалита по списку </a:t>
            </a:r>
            <a:r>
              <a:rPr lang="ru-RU" sz="1600" dirty="0" smtClean="0">
                <a:latin typeface="Times New Roman" panose="02020603050405020304" pitchFamily="18" charset="0"/>
                <a:cs typeface="Times New Roman" panose="02020603050405020304" pitchFamily="18" charset="0"/>
              </a:rPr>
              <a:t>(приложение </a:t>
            </a:r>
            <a:r>
              <a:rPr lang="ru-RU" sz="1600" dirty="0">
                <a:latin typeface="Times New Roman" panose="02020603050405020304" pitchFamily="18" charset="0"/>
                <a:cs typeface="Times New Roman" panose="02020603050405020304" pitchFamily="18" charset="0"/>
              </a:rPr>
              <a:t>1).</a:t>
            </a:r>
          </a:p>
          <a:p>
            <a:pPr marL="0" indent="0">
              <a:buNone/>
            </a:pPr>
            <a:r>
              <a:rPr lang="ru-RU" sz="1600" dirty="0">
                <a:latin typeface="Times New Roman" panose="02020603050405020304" pitchFamily="18" charset="0"/>
                <a:cs typeface="Times New Roman" panose="02020603050405020304" pitchFamily="18" charset="0"/>
              </a:rPr>
              <a:t>2. Руководителям подразделений провести внеплановый инструктаж работников по безопасной работе в условиях угрозы укуса клещей.</a:t>
            </a:r>
          </a:p>
          <a:p>
            <a:pPr marL="0" indent="0">
              <a:buNone/>
            </a:pPr>
            <a:r>
              <a:rPr lang="ru-RU" sz="1600" dirty="0">
                <a:latin typeface="Times New Roman" panose="02020603050405020304" pitchFamily="18" charset="0"/>
                <a:cs typeface="Times New Roman" panose="02020603050405020304" pitchFamily="18" charset="0"/>
              </a:rPr>
              <a:t>3. ________________________________________________________________ выдать работникам, проводящим работы на открытом воздухе, средства индивидуальной защиты и репелленты </a:t>
            </a:r>
            <a:r>
              <a:rPr lang="ru-RU" sz="1600" dirty="0" smtClean="0">
                <a:latin typeface="Times New Roman" panose="02020603050405020304" pitchFamily="18" charset="0"/>
                <a:cs typeface="Times New Roman" panose="02020603050405020304" pitchFamily="18" charset="0"/>
              </a:rPr>
              <a:t>(приложение </a:t>
            </a:r>
            <a:r>
              <a:rPr lang="ru-RU" sz="1600" dirty="0">
                <a:latin typeface="Times New Roman" panose="02020603050405020304" pitchFamily="18" charset="0"/>
                <a:cs typeface="Times New Roman" panose="02020603050405020304" pitchFamily="18" charset="0"/>
              </a:rPr>
              <a:t>2).</a:t>
            </a:r>
          </a:p>
          <a:p>
            <a:pPr marL="0" indent="0">
              <a:buNone/>
            </a:pPr>
            <a:r>
              <a:rPr lang="ru-RU" sz="1600" dirty="0">
                <a:latin typeface="Times New Roman" panose="02020603050405020304" pitchFamily="18" charset="0"/>
                <a:cs typeface="Times New Roman" panose="02020603050405020304" pitchFamily="18" charset="0"/>
              </a:rPr>
              <a:t>4. ________________________________________________________________ организовать обследование и противоклещевую обработку открытой территории, на которой работают сотрудники.</a:t>
            </a:r>
          </a:p>
          <a:p>
            <a:pPr marL="0" indent="0">
              <a:buNone/>
            </a:pPr>
            <a:r>
              <a:rPr lang="ru-RU" sz="1600" dirty="0">
                <a:latin typeface="Times New Roman" panose="02020603050405020304" pitchFamily="18" charset="0"/>
                <a:cs typeface="Times New Roman" panose="02020603050405020304" pitchFamily="18" charset="0"/>
              </a:rPr>
              <a:t>5. Контроль за исполнением настоящего приказа оставляю за собой</a:t>
            </a:r>
            <a:r>
              <a:rPr lang="ru-RU" sz="1600" dirty="0" smtClean="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t>
            </a:r>
            <a:endParaRPr lang="ru-RU" sz="1600" dirty="0" smtClean="0">
              <a:latin typeface="Times New Roman" panose="02020603050405020304" pitchFamily="18" charset="0"/>
              <a:cs typeface="Times New Roman" panose="02020603050405020304" pitchFamily="18" charset="0"/>
            </a:endParaRPr>
          </a:p>
          <a:p>
            <a:pPr marL="0" indent="0">
              <a:buNone/>
            </a:pPr>
            <a:endParaRPr lang="ru-RU" sz="1600" dirty="0">
              <a:latin typeface="Times New Roman" panose="02020603050405020304" pitchFamily="18" charset="0"/>
              <a:cs typeface="Times New Roman" panose="02020603050405020304" pitchFamily="18" charset="0"/>
            </a:endParaRPr>
          </a:p>
          <a:p>
            <a:pPr marL="0" indent="0">
              <a:buNone/>
            </a:pPr>
            <a:r>
              <a:rPr lang="ru-RU" sz="1600" dirty="0" smtClean="0">
                <a:latin typeface="Times New Roman" panose="02020603050405020304" pitchFamily="18" charset="0"/>
                <a:cs typeface="Times New Roman" panose="02020603050405020304" pitchFamily="18" charset="0"/>
              </a:rPr>
              <a:t>Директор                                                                                                                             </a:t>
            </a:r>
            <a:r>
              <a:rPr lang="ru-RU" sz="1600" dirty="0">
                <a:latin typeface="Times New Roman" panose="02020603050405020304" pitchFamily="18" charset="0"/>
                <a:cs typeface="Times New Roman" panose="02020603050405020304" pitchFamily="18" charset="0"/>
              </a:rPr>
              <a:t>______________________</a:t>
            </a:r>
          </a:p>
          <a:p>
            <a:pPr marL="0" indent="0">
              <a:buNone/>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М.П.</a:t>
            </a:r>
          </a:p>
        </p:txBody>
      </p:sp>
    </p:spTree>
    <p:extLst>
      <p:ext uri="{BB962C8B-B14F-4D97-AF65-F5344CB8AC3E}">
        <p14:creationId xmlns:p14="http://schemas.microsoft.com/office/powerpoint/2010/main" val="984053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6217" y="230222"/>
            <a:ext cx="8701444" cy="1209473"/>
          </a:xfrm>
        </p:spPr>
        <p:txBody>
          <a:bodyPr>
            <a:normAutofit/>
          </a:bodyPr>
          <a:lstStyle/>
          <a:p>
            <a:pPr algn="r"/>
            <a:r>
              <a:rPr lang="ru-RU" sz="2400" dirty="0" smtClean="0"/>
              <a:t>Приложение 1</a:t>
            </a:r>
            <a:br>
              <a:rPr lang="ru-RU" sz="2400" dirty="0" smtClean="0"/>
            </a:br>
            <a:r>
              <a:rPr lang="ru-RU" sz="2400" dirty="0" smtClean="0"/>
              <a:t>к приказу ___________________</a:t>
            </a:r>
            <a:br>
              <a:rPr lang="ru-RU" sz="2400" dirty="0" smtClean="0"/>
            </a:br>
            <a:r>
              <a:rPr lang="ru-RU" sz="2400" dirty="0" smtClean="0"/>
              <a:t>от ______________ № __ </a:t>
            </a:r>
            <a:endParaRPr lang="ru-RU" sz="24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323617678"/>
              </p:ext>
            </p:extLst>
          </p:nvPr>
        </p:nvGraphicFramePr>
        <p:xfrm>
          <a:off x="563495" y="2529193"/>
          <a:ext cx="9066888" cy="4066158"/>
        </p:xfrm>
        <a:graphic>
          <a:graphicData uri="http://schemas.openxmlformats.org/drawingml/2006/table">
            <a:tbl>
              <a:tblPr firstRow="1" bandRow="1">
                <a:tableStyleId>{5C22544A-7EE6-4342-B048-85BDC9FD1C3A}</a:tableStyleId>
              </a:tblPr>
              <a:tblGrid>
                <a:gridCol w="489400">
                  <a:extLst>
                    <a:ext uri="{9D8B030D-6E8A-4147-A177-3AD203B41FA5}">
                      <a16:colId xmlns:a16="http://schemas.microsoft.com/office/drawing/2014/main" val="335586042"/>
                    </a:ext>
                  </a:extLst>
                </a:gridCol>
                <a:gridCol w="3976305">
                  <a:extLst>
                    <a:ext uri="{9D8B030D-6E8A-4147-A177-3AD203B41FA5}">
                      <a16:colId xmlns:a16="http://schemas.microsoft.com/office/drawing/2014/main" val="312163112"/>
                    </a:ext>
                  </a:extLst>
                </a:gridCol>
                <a:gridCol w="4601183">
                  <a:extLst>
                    <a:ext uri="{9D8B030D-6E8A-4147-A177-3AD203B41FA5}">
                      <a16:colId xmlns:a16="http://schemas.microsoft.com/office/drawing/2014/main" val="3856216295"/>
                    </a:ext>
                  </a:extLst>
                </a:gridCol>
              </a:tblGrid>
              <a:tr h="1010786">
                <a:tc>
                  <a:txBody>
                    <a:bodyPr/>
                    <a:lstStyle/>
                    <a:p>
                      <a:pPr algn="ctr">
                        <a:lnSpc>
                          <a:spcPct val="115000"/>
                        </a:lnSpc>
                        <a:spcAft>
                          <a:spcPts val="0"/>
                        </a:spcAft>
                      </a:pPr>
                      <a:endParaRPr lang="ru-RU" sz="1700" b="0" kern="1200" dirty="0" smtClean="0">
                        <a:solidFill>
                          <a:schemeClr val="accent2">
                            <a:lumMod val="75000"/>
                          </a:schemeClr>
                        </a:solidFill>
                        <a:effectLst/>
                        <a:latin typeface="+mn-lt"/>
                        <a:ea typeface="+mn-ea"/>
                        <a:cs typeface="+mn-cs"/>
                      </a:endParaRPr>
                    </a:p>
                    <a:p>
                      <a:pPr algn="ctr">
                        <a:lnSpc>
                          <a:spcPct val="115000"/>
                        </a:lnSpc>
                        <a:spcAft>
                          <a:spcPts val="0"/>
                        </a:spcAft>
                      </a:pPr>
                      <a:r>
                        <a:rPr lang="ru-RU" sz="1700" b="0" kern="1200" dirty="0" smtClean="0">
                          <a:solidFill>
                            <a:schemeClr val="accent2">
                              <a:lumMod val="75000"/>
                            </a:schemeClr>
                          </a:solidFill>
                          <a:effectLst/>
                          <a:latin typeface="+mn-lt"/>
                          <a:ea typeface="+mn-ea"/>
                          <a:cs typeface="+mn-cs"/>
                        </a:rPr>
                        <a:t>№</a:t>
                      </a:r>
                      <a:endParaRPr lang="ru-RU" sz="1700" b="0" kern="1200" dirty="0">
                        <a:solidFill>
                          <a:schemeClr val="accent2">
                            <a:lumMod val="75000"/>
                          </a:schemeClr>
                        </a:solidFill>
                        <a:effectLst/>
                        <a:latin typeface="+mn-lt"/>
                        <a:ea typeface="+mn-ea"/>
                        <a:cs typeface="+mn-cs"/>
                      </a:endParaRPr>
                    </a:p>
                    <a:p>
                      <a:pPr algn="ctr">
                        <a:lnSpc>
                          <a:spcPct val="115000"/>
                        </a:lnSpc>
                        <a:spcAft>
                          <a:spcPts val="0"/>
                        </a:spcAft>
                      </a:pPr>
                      <a:r>
                        <a:rPr lang="ru-RU" sz="1700" b="0" kern="1200" dirty="0">
                          <a:solidFill>
                            <a:schemeClr val="accent2">
                              <a:lumMod val="75000"/>
                            </a:schemeClr>
                          </a:solidFill>
                          <a:effectLst/>
                          <a:latin typeface="+mn-lt"/>
                          <a:ea typeface="+mn-ea"/>
                          <a:cs typeface="+mn-cs"/>
                        </a:rPr>
                        <a:t>п</a:t>
                      </a:r>
                      <a:r>
                        <a:rPr lang="en-US" sz="1700" b="0" kern="1200" dirty="0">
                          <a:solidFill>
                            <a:schemeClr val="accent2">
                              <a:lumMod val="75000"/>
                            </a:schemeClr>
                          </a:solidFill>
                          <a:effectLst/>
                          <a:latin typeface="+mn-lt"/>
                          <a:ea typeface="+mn-ea"/>
                          <a:cs typeface="+mn-cs"/>
                        </a:rPr>
                        <a:t>/</a:t>
                      </a:r>
                      <a:r>
                        <a:rPr lang="ru-RU" sz="1700" b="0" kern="1200" dirty="0">
                          <a:solidFill>
                            <a:schemeClr val="accent2">
                              <a:lumMod val="75000"/>
                            </a:schemeClr>
                          </a:solidFill>
                          <a:effectLst/>
                          <a:latin typeface="+mn-lt"/>
                          <a:ea typeface="+mn-ea"/>
                          <a:cs typeface="+mn-cs"/>
                        </a:rPr>
                        <a:t>п</a:t>
                      </a:r>
                    </a:p>
                  </a:txBody>
                  <a:tcPr marL="68580" marR="68580" marT="0" marB="0"/>
                </a:tc>
                <a:tc>
                  <a:txBody>
                    <a:bodyPr/>
                    <a:lstStyle/>
                    <a:p>
                      <a:pPr algn="ctr">
                        <a:lnSpc>
                          <a:spcPct val="115000"/>
                        </a:lnSpc>
                        <a:spcAft>
                          <a:spcPts val="0"/>
                        </a:spcAft>
                      </a:pPr>
                      <a:endParaRPr lang="ru-RU" sz="1700" b="0" kern="1200" dirty="0" smtClean="0">
                        <a:solidFill>
                          <a:schemeClr val="accent2">
                            <a:lumMod val="75000"/>
                          </a:schemeClr>
                        </a:solidFill>
                        <a:effectLst/>
                        <a:latin typeface="+mn-lt"/>
                        <a:ea typeface="+mn-ea"/>
                        <a:cs typeface="+mn-cs"/>
                      </a:endParaRPr>
                    </a:p>
                    <a:p>
                      <a:pPr algn="ctr">
                        <a:lnSpc>
                          <a:spcPct val="115000"/>
                        </a:lnSpc>
                        <a:spcAft>
                          <a:spcPts val="0"/>
                        </a:spcAft>
                      </a:pPr>
                      <a:r>
                        <a:rPr lang="ru-RU" sz="1700" b="0" kern="1200" dirty="0" smtClean="0">
                          <a:solidFill>
                            <a:schemeClr val="accent2">
                              <a:lumMod val="75000"/>
                            </a:schemeClr>
                          </a:solidFill>
                          <a:effectLst/>
                          <a:latin typeface="+mn-lt"/>
                          <a:ea typeface="+mn-ea"/>
                          <a:cs typeface="+mn-cs"/>
                        </a:rPr>
                        <a:t>Ф.И.О.</a:t>
                      </a:r>
                      <a:endParaRPr lang="ru-RU" sz="1700" b="0" kern="1200" dirty="0">
                        <a:solidFill>
                          <a:schemeClr val="accent2">
                            <a:lumMod val="75000"/>
                          </a:schemeClr>
                        </a:solidFill>
                        <a:effectLst/>
                        <a:latin typeface="+mn-lt"/>
                        <a:ea typeface="+mn-ea"/>
                        <a:cs typeface="+mn-cs"/>
                      </a:endParaRPr>
                    </a:p>
                  </a:txBody>
                  <a:tcPr marL="68580" marR="68580" marT="0" marB="0"/>
                </a:tc>
                <a:tc>
                  <a:txBody>
                    <a:bodyPr/>
                    <a:lstStyle/>
                    <a:p>
                      <a:pPr algn="ctr">
                        <a:lnSpc>
                          <a:spcPct val="115000"/>
                        </a:lnSpc>
                        <a:spcAft>
                          <a:spcPts val="0"/>
                        </a:spcAft>
                      </a:pPr>
                      <a:endParaRPr lang="ru-RU" sz="1700" b="0" kern="1200" dirty="0" smtClean="0">
                        <a:solidFill>
                          <a:schemeClr val="accent2">
                            <a:lumMod val="75000"/>
                          </a:schemeClr>
                        </a:solidFill>
                        <a:effectLst/>
                        <a:latin typeface="+mn-lt"/>
                        <a:ea typeface="+mn-ea"/>
                        <a:cs typeface="+mn-cs"/>
                      </a:endParaRPr>
                    </a:p>
                    <a:p>
                      <a:pPr algn="ctr">
                        <a:lnSpc>
                          <a:spcPct val="115000"/>
                        </a:lnSpc>
                        <a:spcAft>
                          <a:spcPts val="0"/>
                        </a:spcAft>
                      </a:pPr>
                      <a:r>
                        <a:rPr lang="ru-RU" sz="1700" b="0" kern="1200" dirty="0" smtClean="0">
                          <a:solidFill>
                            <a:schemeClr val="accent2">
                              <a:lumMod val="75000"/>
                            </a:schemeClr>
                          </a:solidFill>
                          <a:effectLst/>
                          <a:latin typeface="+mn-lt"/>
                          <a:ea typeface="+mn-ea"/>
                          <a:cs typeface="+mn-cs"/>
                        </a:rPr>
                        <a:t>Должность</a:t>
                      </a:r>
                      <a:r>
                        <a:rPr lang="en-US" sz="1700" b="0" kern="1200" dirty="0" smtClean="0">
                          <a:solidFill>
                            <a:schemeClr val="accent2">
                              <a:lumMod val="75000"/>
                            </a:schemeClr>
                          </a:solidFill>
                          <a:effectLst/>
                          <a:latin typeface="+mn-lt"/>
                          <a:ea typeface="+mn-ea"/>
                          <a:cs typeface="+mn-cs"/>
                        </a:rPr>
                        <a:t>/</a:t>
                      </a:r>
                      <a:r>
                        <a:rPr lang="ru-RU" sz="1700" b="0" kern="1200" dirty="0" smtClean="0">
                          <a:solidFill>
                            <a:schemeClr val="accent2">
                              <a:lumMod val="75000"/>
                            </a:schemeClr>
                          </a:solidFill>
                          <a:effectLst/>
                          <a:latin typeface="+mn-lt"/>
                          <a:ea typeface="+mn-ea"/>
                          <a:cs typeface="+mn-cs"/>
                        </a:rPr>
                        <a:t>подразделение</a:t>
                      </a:r>
                      <a:endParaRPr lang="ru-RU" sz="1700" b="0" kern="1200" dirty="0">
                        <a:solidFill>
                          <a:schemeClr val="accent2">
                            <a:lumMod val="75000"/>
                          </a:schemeClr>
                        </a:solidFill>
                        <a:effectLst/>
                        <a:latin typeface="+mn-lt"/>
                        <a:ea typeface="+mn-ea"/>
                        <a:cs typeface="+mn-cs"/>
                      </a:endParaRPr>
                    </a:p>
                  </a:txBody>
                  <a:tcPr marL="68580" marR="68580" marT="0" marB="0"/>
                </a:tc>
                <a:extLst>
                  <a:ext uri="{0D108BD9-81ED-4DB2-BD59-A6C34878D82A}">
                    <a16:rowId xmlns:a16="http://schemas.microsoft.com/office/drawing/2014/main" val="4202554587"/>
                  </a:ext>
                </a:extLst>
              </a:tr>
              <a:tr h="763843">
                <a:tc>
                  <a:txBody>
                    <a:bodyPr/>
                    <a:lstStyle/>
                    <a:p>
                      <a:endParaRPr lang="ru-RU" sz="1700" b="0" kern="1200" dirty="0" smtClean="0">
                        <a:solidFill>
                          <a:schemeClr val="accent2">
                            <a:lumMod val="75000"/>
                          </a:schemeClr>
                        </a:solidFill>
                        <a:effectLst/>
                        <a:latin typeface="+mn-lt"/>
                        <a:ea typeface="+mn-ea"/>
                        <a:cs typeface="+mn-cs"/>
                      </a:endParaRPr>
                    </a:p>
                    <a:p>
                      <a:r>
                        <a:rPr lang="ru-RU" sz="1700" b="0" kern="1200" dirty="0" smtClean="0">
                          <a:solidFill>
                            <a:schemeClr val="accent2">
                              <a:lumMod val="75000"/>
                            </a:schemeClr>
                          </a:solidFill>
                          <a:effectLst/>
                          <a:latin typeface="+mn-lt"/>
                          <a:ea typeface="+mn-ea"/>
                          <a:cs typeface="+mn-cs"/>
                        </a:rPr>
                        <a:t>1.</a:t>
                      </a:r>
                      <a:endParaRPr lang="ru-RU" sz="1700" b="0" kern="1200" dirty="0">
                        <a:solidFill>
                          <a:schemeClr val="accent2">
                            <a:lumMod val="75000"/>
                          </a:schemeClr>
                        </a:solidFill>
                        <a:effectLst/>
                        <a:latin typeface="+mn-lt"/>
                        <a:ea typeface="+mn-ea"/>
                        <a:cs typeface="+mn-cs"/>
                      </a:endParaRPr>
                    </a:p>
                  </a:txBody>
                  <a:tcPr/>
                </a:tc>
                <a:tc>
                  <a:txBody>
                    <a:bodyPr/>
                    <a:lstStyle/>
                    <a:p>
                      <a:endParaRPr lang="ru-RU" sz="1700" b="0" kern="1200" dirty="0">
                        <a:solidFill>
                          <a:schemeClr val="accent2">
                            <a:lumMod val="75000"/>
                          </a:schemeClr>
                        </a:solidFill>
                        <a:effectLst/>
                        <a:latin typeface="+mn-lt"/>
                        <a:ea typeface="+mn-ea"/>
                        <a:cs typeface="+mn-cs"/>
                      </a:endParaRPr>
                    </a:p>
                  </a:txBody>
                  <a:tcPr/>
                </a:tc>
                <a:tc>
                  <a:txBody>
                    <a:bodyPr/>
                    <a:lstStyle/>
                    <a:p>
                      <a:endParaRPr lang="ru-RU" sz="1700" b="0" kern="1200">
                        <a:solidFill>
                          <a:schemeClr val="accent2">
                            <a:lumMod val="75000"/>
                          </a:schemeClr>
                        </a:solidFill>
                        <a:effectLst/>
                        <a:latin typeface="+mn-lt"/>
                        <a:ea typeface="+mn-ea"/>
                        <a:cs typeface="+mn-cs"/>
                      </a:endParaRPr>
                    </a:p>
                  </a:txBody>
                  <a:tcPr/>
                </a:tc>
                <a:extLst>
                  <a:ext uri="{0D108BD9-81ED-4DB2-BD59-A6C34878D82A}">
                    <a16:rowId xmlns:a16="http://schemas.microsoft.com/office/drawing/2014/main" val="4133454256"/>
                  </a:ext>
                </a:extLst>
              </a:tr>
              <a:tr h="763843">
                <a:tc>
                  <a:txBody>
                    <a:bodyPr/>
                    <a:lstStyle/>
                    <a:p>
                      <a:endParaRPr lang="ru-RU" sz="1700" b="0" kern="1200" dirty="0" smtClean="0">
                        <a:solidFill>
                          <a:schemeClr val="accent2">
                            <a:lumMod val="75000"/>
                          </a:schemeClr>
                        </a:solidFill>
                        <a:effectLst/>
                        <a:latin typeface="+mn-lt"/>
                        <a:ea typeface="+mn-ea"/>
                        <a:cs typeface="+mn-cs"/>
                      </a:endParaRPr>
                    </a:p>
                    <a:p>
                      <a:r>
                        <a:rPr lang="ru-RU" sz="1700" b="0" kern="1200" dirty="0" smtClean="0">
                          <a:solidFill>
                            <a:schemeClr val="accent2">
                              <a:lumMod val="75000"/>
                            </a:schemeClr>
                          </a:solidFill>
                          <a:effectLst/>
                          <a:latin typeface="+mn-lt"/>
                          <a:ea typeface="+mn-ea"/>
                          <a:cs typeface="+mn-cs"/>
                        </a:rPr>
                        <a:t>2.</a:t>
                      </a:r>
                      <a:endParaRPr lang="ru-RU" sz="1700" b="0" kern="1200" dirty="0">
                        <a:solidFill>
                          <a:schemeClr val="accent2">
                            <a:lumMod val="75000"/>
                          </a:schemeClr>
                        </a:solidFill>
                        <a:effectLst/>
                        <a:latin typeface="+mn-lt"/>
                        <a:ea typeface="+mn-ea"/>
                        <a:cs typeface="+mn-cs"/>
                      </a:endParaRPr>
                    </a:p>
                  </a:txBody>
                  <a:tcPr/>
                </a:tc>
                <a:tc>
                  <a:txBody>
                    <a:bodyPr/>
                    <a:lstStyle/>
                    <a:p>
                      <a:endParaRPr lang="ru-RU" sz="1700" b="0" kern="1200" dirty="0">
                        <a:solidFill>
                          <a:schemeClr val="accent2">
                            <a:lumMod val="75000"/>
                          </a:schemeClr>
                        </a:solidFill>
                        <a:effectLst/>
                        <a:latin typeface="+mn-lt"/>
                        <a:ea typeface="+mn-ea"/>
                        <a:cs typeface="+mn-cs"/>
                      </a:endParaRPr>
                    </a:p>
                  </a:txBody>
                  <a:tcPr/>
                </a:tc>
                <a:tc>
                  <a:txBody>
                    <a:bodyPr/>
                    <a:lstStyle/>
                    <a:p>
                      <a:endParaRPr lang="ru-RU" sz="1700" b="0" kern="1200">
                        <a:solidFill>
                          <a:schemeClr val="accent2">
                            <a:lumMod val="75000"/>
                          </a:schemeClr>
                        </a:solidFill>
                        <a:effectLst/>
                        <a:latin typeface="+mn-lt"/>
                        <a:ea typeface="+mn-ea"/>
                        <a:cs typeface="+mn-cs"/>
                      </a:endParaRPr>
                    </a:p>
                  </a:txBody>
                  <a:tcPr/>
                </a:tc>
                <a:extLst>
                  <a:ext uri="{0D108BD9-81ED-4DB2-BD59-A6C34878D82A}">
                    <a16:rowId xmlns:a16="http://schemas.microsoft.com/office/drawing/2014/main" val="2536896643"/>
                  </a:ext>
                </a:extLst>
              </a:tr>
              <a:tr h="763843">
                <a:tc>
                  <a:txBody>
                    <a:bodyPr/>
                    <a:lstStyle/>
                    <a:p>
                      <a:endParaRPr lang="ru-RU" sz="1700" b="0" kern="1200" dirty="0" smtClean="0">
                        <a:solidFill>
                          <a:schemeClr val="accent2">
                            <a:lumMod val="75000"/>
                          </a:schemeClr>
                        </a:solidFill>
                        <a:effectLst/>
                        <a:latin typeface="+mn-lt"/>
                        <a:ea typeface="+mn-ea"/>
                        <a:cs typeface="+mn-cs"/>
                      </a:endParaRPr>
                    </a:p>
                    <a:p>
                      <a:r>
                        <a:rPr lang="ru-RU" sz="1700" b="0" kern="1200" dirty="0" smtClean="0">
                          <a:solidFill>
                            <a:schemeClr val="accent2">
                              <a:lumMod val="75000"/>
                            </a:schemeClr>
                          </a:solidFill>
                          <a:effectLst/>
                          <a:latin typeface="+mn-lt"/>
                          <a:ea typeface="+mn-ea"/>
                          <a:cs typeface="+mn-cs"/>
                        </a:rPr>
                        <a:t>3.</a:t>
                      </a:r>
                      <a:endParaRPr lang="ru-RU" sz="1700" b="0" kern="1200" dirty="0">
                        <a:solidFill>
                          <a:schemeClr val="accent2">
                            <a:lumMod val="75000"/>
                          </a:schemeClr>
                        </a:solidFill>
                        <a:effectLst/>
                        <a:latin typeface="+mn-lt"/>
                        <a:ea typeface="+mn-ea"/>
                        <a:cs typeface="+mn-cs"/>
                      </a:endParaRPr>
                    </a:p>
                  </a:txBody>
                  <a:tcPr/>
                </a:tc>
                <a:tc>
                  <a:txBody>
                    <a:bodyPr/>
                    <a:lstStyle/>
                    <a:p>
                      <a:endParaRPr lang="ru-RU" sz="1700" b="0" kern="1200" dirty="0">
                        <a:solidFill>
                          <a:schemeClr val="accent2">
                            <a:lumMod val="75000"/>
                          </a:schemeClr>
                        </a:solidFill>
                        <a:effectLst/>
                        <a:latin typeface="+mn-lt"/>
                        <a:ea typeface="+mn-ea"/>
                        <a:cs typeface="+mn-cs"/>
                      </a:endParaRPr>
                    </a:p>
                  </a:txBody>
                  <a:tcPr/>
                </a:tc>
                <a:tc>
                  <a:txBody>
                    <a:bodyPr/>
                    <a:lstStyle/>
                    <a:p>
                      <a:endParaRPr lang="ru-RU" sz="1700" b="0" kern="1200" dirty="0">
                        <a:solidFill>
                          <a:schemeClr val="accent2">
                            <a:lumMod val="75000"/>
                          </a:schemeClr>
                        </a:solidFill>
                        <a:effectLst/>
                        <a:latin typeface="+mn-lt"/>
                        <a:ea typeface="+mn-ea"/>
                        <a:cs typeface="+mn-cs"/>
                      </a:endParaRPr>
                    </a:p>
                  </a:txBody>
                  <a:tcPr/>
                </a:tc>
                <a:extLst>
                  <a:ext uri="{0D108BD9-81ED-4DB2-BD59-A6C34878D82A}">
                    <a16:rowId xmlns:a16="http://schemas.microsoft.com/office/drawing/2014/main" val="1673504565"/>
                  </a:ext>
                </a:extLst>
              </a:tr>
              <a:tr h="763843">
                <a:tc>
                  <a:txBody>
                    <a:bodyPr/>
                    <a:lstStyle/>
                    <a:p>
                      <a:endParaRPr lang="ru-RU" sz="1700" b="0" kern="1200" dirty="0" smtClean="0">
                        <a:solidFill>
                          <a:schemeClr val="accent2">
                            <a:lumMod val="75000"/>
                          </a:schemeClr>
                        </a:solidFill>
                        <a:effectLst/>
                        <a:latin typeface="+mn-lt"/>
                        <a:ea typeface="+mn-ea"/>
                        <a:cs typeface="+mn-cs"/>
                      </a:endParaRPr>
                    </a:p>
                    <a:p>
                      <a:r>
                        <a:rPr lang="ru-RU" sz="1700" b="0" kern="1200" dirty="0" smtClean="0">
                          <a:solidFill>
                            <a:schemeClr val="accent2">
                              <a:lumMod val="75000"/>
                            </a:schemeClr>
                          </a:solidFill>
                          <a:effectLst/>
                          <a:latin typeface="+mn-lt"/>
                          <a:ea typeface="+mn-ea"/>
                          <a:cs typeface="+mn-cs"/>
                        </a:rPr>
                        <a:t>4.</a:t>
                      </a:r>
                      <a:endParaRPr lang="ru-RU" sz="1700" b="0" kern="1200" dirty="0">
                        <a:solidFill>
                          <a:schemeClr val="accent2">
                            <a:lumMod val="75000"/>
                          </a:schemeClr>
                        </a:solidFill>
                        <a:effectLst/>
                        <a:latin typeface="+mn-lt"/>
                        <a:ea typeface="+mn-ea"/>
                        <a:cs typeface="+mn-cs"/>
                      </a:endParaRPr>
                    </a:p>
                  </a:txBody>
                  <a:tcPr/>
                </a:tc>
                <a:tc>
                  <a:txBody>
                    <a:bodyPr/>
                    <a:lstStyle/>
                    <a:p>
                      <a:endParaRPr lang="ru-RU" sz="1700" b="0" kern="1200" dirty="0">
                        <a:solidFill>
                          <a:schemeClr val="accent2">
                            <a:lumMod val="75000"/>
                          </a:schemeClr>
                        </a:solidFill>
                        <a:effectLst/>
                        <a:latin typeface="+mn-lt"/>
                        <a:ea typeface="+mn-ea"/>
                        <a:cs typeface="+mn-cs"/>
                      </a:endParaRPr>
                    </a:p>
                  </a:txBody>
                  <a:tcPr/>
                </a:tc>
                <a:tc>
                  <a:txBody>
                    <a:bodyPr/>
                    <a:lstStyle/>
                    <a:p>
                      <a:endParaRPr lang="ru-RU" sz="1700" b="0" kern="1200" dirty="0">
                        <a:solidFill>
                          <a:schemeClr val="accent2">
                            <a:lumMod val="75000"/>
                          </a:schemeClr>
                        </a:solidFill>
                        <a:effectLst/>
                        <a:latin typeface="+mn-lt"/>
                        <a:ea typeface="+mn-ea"/>
                        <a:cs typeface="+mn-cs"/>
                      </a:endParaRPr>
                    </a:p>
                  </a:txBody>
                  <a:tcPr/>
                </a:tc>
                <a:extLst>
                  <a:ext uri="{0D108BD9-81ED-4DB2-BD59-A6C34878D82A}">
                    <a16:rowId xmlns:a16="http://schemas.microsoft.com/office/drawing/2014/main" val="1286346912"/>
                  </a:ext>
                </a:extLst>
              </a:tr>
            </a:tbl>
          </a:graphicData>
        </a:graphic>
      </p:graphicFrame>
      <p:sp>
        <p:nvSpPr>
          <p:cNvPr id="4" name="Заголовок 1"/>
          <p:cNvSpPr txBox="1">
            <a:spLocks/>
          </p:cNvSpPr>
          <p:nvPr/>
        </p:nvSpPr>
        <p:spPr>
          <a:xfrm>
            <a:off x="746217" y="1569398"/>
            <a:ext cx="8701444" cy="8527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ru-RU" sz="2400" dirty="0"/>
              <a:t>Список сотрудников, направляемых на вакцинацию</a:t>
            </a:r>
          </a:p>
          <a:p>
            <a:pPr algn="ctr"/>
            <a:r>
              <a:rPr lang="ru-RU" sz="2400" dirty="0"/>
              <a:t> против клещевого энцефалита</a:t>
            </a:r>
          </a:p>
        </p:txBody>
      </p:sp>
    </p:spTree>
    <p:extLst>
      <p:ext uri="{BB962C8B-B14F-4D97-AF65-F5344CB8AC3E}">
        <p14:creationId xmlns:p14="http://schemas.microsoft.com/office/powerpoint/2010/main" val="622803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156" y="317770"/>
            <a:ext cx="8701444" cy="1209472"/>
          </a:xfrm>
        </p:spPr>
        <p:txBody>
          <a:bodyPr>
            <a:normAutofit/>
          </a:bodyPr>
          <a:lstStyle/>
          <a:p>
            <a:pPr algn="r"/>
            <a:r>
              <a:rPr lang="ru-RU" sz="2400" dirty="0" smtClean="0"/>
              <a:t>Приложение 2</a:t>
            </a:r>
            <a:r>
              <a:rPr lang="ru-RU" sz="2400" dirty="0"/>
              <a:t/>
            </a:r>
            <a:br>
              <a:rPr lang="ru-RU" sz="2400" dirty="0"/>
            </a:br>
            <a:r>
              <a:rPr lang="ru-RU" sz="2400" dirty="0"/>
              <a:t>к приказу ___________________</a:t>
            </a:r>
            <a:br>
              <a:rPr lang="ru-RU" sz="2400" dirty="0"/>
            </a:br>
            <a:r>
              <a:rPr lang="ru-RU" sz="2400" dirty="0"/>
              <a:t>от ______________ № __</a:t>
            </a:r>
          </a:p>
        </p:txBody>
      </p:sp>
      <p:graphicFrame>
        <p:nvGraphicFramePr>
          <p:cNvPr id="6" name="Объект 5"/>
          <p:cNvGraphicFramePr>
            <a:graphicFrameLocks noGrp="1"/>
          </p:cNvGraphicFramePr>
          <p:nvPr>
            <p:ph idx="1"/>
            <p:extLst>
              <p:ext uri="{D42A27DB-BD31-4B8C-83A1-F6EECF244321}">
                <p14:modId xmlns:p14="http://schemas.microsoft.com/office/powerpoint/2010/main" val="1466241191"/>
              </p:ext>
            </p:extLst>
          </p:nvPr>
        </p:nvGraphicFramePr>
        <p:xfrm>
          <a:off x="494612" y="2431915"/>
          <a:ext cx="9066888" cy="4066158"/>
        </p:xfrm>
        <a:graphic>
          <a:graphicData uri="http://schemas.openxmlformats.org/drawingml/2006/table">
            <a:tbl>
              <a:tblPr firstRow="1" bandRow="1">
                <a:tableStyleId>{5C22544A-7EE6-4342-B048-85BDC9FD1C3A}</a:tableStyleId>
              </a:tblPr>
              <a:tblGrid>
                <a:gridCol w="489400">
                  <a:extLst>
                    <a:ext uri="{9D8B030D-6E8A-4147-A177-3AD203B41FA5}">
                      <a16:colId xmlns:a16="http://schemas.microsoft.com/office/drawing/2014/main" val="335586042"/>
                    </a:ext>
                  </a:extLst>
                </a:gridCol>
                <a:gridCol w="6097844">
                  <a:extLst>
                    <a:ext uri="{9D8B030D-6E8A-4147-A177-3AD203B41FA5}">
                      <a16:colId xmlns:a16="http://schemas.microsoft.com/office/drawing/2014/main" val="312163112"/>
                    </a:ext>
                  </a:extLst>
                </a:gridCol>
                <a:gridCol w="2479644">
                  <a:extLst>
                    <a:ext uri="{9D8B030D-6E8A-4147-A177-3AD203B41FA5}">
                      <a16:colId xmlns:a16="http://schemas.microsoft.com/office/drawing/2014/main" val="3856216295"/>
                    </a:ext>
                  </a:extLst>
                </a:gridCol>
              </a:tblGrid>
              <a:tr h="1010786">
                <a:tc>
                  <a:txBody>
                    <a:bodyPr/>
                    <a:lstStyle/>
                    <a:p>
                      <a:pPr algn="ctr">
                        <a:lnSpc>
                          <a:spcPct val="115000"/>
                        </a:lnSpc>
                        <a:spcAft>
                          <a:spcPts val="0"/>
                        </a:spcAft>
                      </a:pPr>
                      <a:endParaRPr lang="ru-RU" sz="1700" b="0" kern="1200" dirty="0" smtClean="0">
                        <a:solidFill>
                          <a:schemeClr val="accent2">
                            <a:lumMod val="75000"/>
                          </a:schemeClr>
                        </a:solidFill>
                        <a:effectLst/>
                        <a:latin typeface="+mn-lt"/>
                        <a:ea typeface="+mn-ea"/>
                        <a:cs typeface="+mn-cs"/>
                      </a:endParaRPr>
                    </a:p>
                    <a:p>
                      <a:pPr algn="ctr">
                        <a:lnSpc>
                          <a:spcPct val="115000"/>
                        </a:lnSpc>
                        <a:spcAft>
                          <a:spcPts val="0"/>
                        </a:spcAft>
                      </a:pPr>
                      <a:r>
                        <a:rPr lang="ru-RU" sz="1700" b="0" kern="1200" dirty="0" smtClean="0">
                          <a:solidFill>
                            <a:schemeClr val="accent2">
                              <a:lumMod val="75000"/>
                            </a:schemeClr>
                          </a:solidFill>
                          <a:effectLst/>
                          <a:latin typeface="+mn-lt"/>
                          <a:ea typeface="+mn-ea"/>
                          <a:cs typeface="+mn-cs"/>
                        </a:rPr>
                        <a:t>№</a:t>
                      </a:r>
                      <a:endParaRPr lang="ru-RU" sz="1700" b="0" kern="1200" dirty="0">
                        <a:solidFill>
                          <a:schemeClr val="accent2">
                            <a:lumMod val="75000"/>
                          </a:schemeClr>
                        </a:solidFill>
                        <a:effectLst/>
                        <a:latin typeface="+mn-lt"/>
                        <a:ea typeface="+mn-ea"/>
                        <a:cs typeface="+mn-cs"/>
                      </a:endParaRPr>
                    </a:p>
                    <a:p>
                      <a:pPr algn="ctr">
                        <a:lnSpc>
                          <a:spcPct val="115000"/>
                        </a:lnSpc>
                        <a:spcAft>
                          <a:spcPts val="0"/>
                        </a:spcAft>
                      </a:pPr>
                      <a:r>
                        <a:rPr lang="ru-RU" sz="1700" b="0" kern="1200" dirty="0">
                          <a:solidFill>
                            <a:schemeClr val="accent2">
                              <a:lumMod val="75000"/>
                            </a:schemeClr>
                          </a:solidFill>
                          <a:effectLst/>
                          <a:latin typeface="+mn-lt"/>
                          <a:ea typeface="+mn-ea"/>
                          <a:cs typeface="+mn-cs"/>
                        </a:rPr>
                        <a:t>п</a:t>
                      </a:r>
                      <a:r>
                        <a:rPr lang="en-US" sz="1700" b="0" kern="1200" dirty="0">
                          <a:solidFill>
                            <a:schemeClr val="accent2">
                              <a:lumMod val="75000"/>
                            </a:schemeClr>
                          </a:solidFill>
                          <a:effectLst/>
                          <a:latin typeface="+mn-lt"/>
                          <a:ea typeface="+mn-ea"/>
                          <a:cs typeface="+mn-cs"/>
                        </a:rPr>
                        <a:t>/</a:t>
                      </a:r>
                      <a:r>
                        <a:rPr lang="ru-RU" sz="1700" b="0" kern="1200" dirty="0">
                          <a:solidFill>
                            <a:schemeClr val="accent2">
                              <a:lumMod val="75000"/>
                            </a:schemeClr>
                          </a:solidFill>
                          <a:effectLst/>
                          <a:latin typeface="+mn-lt"/>
                          <a:ea typeface="+mn-ea"/>
                          <a:cs typeface="+mn-cs"/>
                        </a:rPr>
                        <a:t>п</a:t>
                      </a:r>
                    </a:p>
                  </a:txBody>
                  <a:tcPr marL="68580" marR="68580" marT="0" marB="0"/>
                </a:tc>
                <a:tc>
                  <a:txBody>
                    <a:bodyPr/>
                    <a:lstStyle/>
                    <a:p>
                      <a:pPr algn="ctr">
                        <a:lnSpc>
                          <a:spcPct val="115000"/>
                        </a:lnSpc>
                        <a:spcAft>
                          <a:spcPts val="0"/>
                        </a:spcAft>
                      </a:pPr>
                      <a:endParaRPr lang="ru-RU" sz="1700" b="0" kern="1200" dirty="0" smtClean="0">
                        <a:solidFill>
                          <a:schemeClr val="accent2">
                            <a:lumMod val="75000"/>
                          </a:schemeClr>
                        </a:solidFill>
                        <a:effectLst/>
                        <a:latin typeface="+mn-lt"/>
                        <a:ea typeface="+mn-ea"/>
                        <a:cs typeface="+mn-cs"/>
                      </a:endParaRPr>
                    </a:p>
                    <a:p>
                      <a:pPr algn="ctr">
                        <a:lnSpc>
                          <a:spcPct val="115000"/>
                        </a:lnSpc>
                        <a:spcAft>
                          <a:spcPts val="0"/>
                        </a:spcAft>
                      </a:pPr>
                      <a:r>
                        <a:rPr lang="ru-RU" sz="1700" b="0" kern="1200" dirty="0" smtClean="0">
                          <a:solidFill>
                            <a:schemeClr val="accent2">
                              <a:lumMod val="75000"/>
                            </a:schemeClr>
                          </a:solidFill>
                          <a:effectLst/>
                          <a:latin typeface="+mn-lt"/>
                          <a:ea typeface="+mn-ea"/>
                          <a:cs typeface="+mn-cs"/>
                        </a:rPr>
                        <a:t>Наименование </a:t>
                      </a:r>
                      <a:r>
                        <a:rPr lang="ru-RU" sz="1700" b="0" kern="1200" dirty="0">
                          <a:solidFill>
                            <a:schemeClr val="accent2">
                              <a:lumMod val="75000"/>
                            </a:schemeClr>
                          </a:solidFill>
                          <a:effectLst/>
                          <a:latin typeface="+mn-lt"/>
                          <a:ea typeface="+mn-ea"/>
                          <a:cs typeface="+mn-cs"/>
                        </a:rPr>
                        <a:t>СИЗ и репеллента</a:t>
                      </a:r>
                    </a:p>
                  </a:txBody>
                  <a:tcPr marL="68580" marR="68580" marT="0" marB="0"/>
                </a:tc>
                <a:tc>
                  <a:txBody>
                    <a:bodyPr/>
                    <a:lstStyle/>
                    <a:p>
                      <a:pPr algn="ctr">
                        <a:lnSpc>
                          <a:spcPct val="115000"/>
                        </a:lnSpc>
                        <a:spcAft>
                          <a:spcPts val="0"/>
                        </a:spcAft>
                      </a:pPr>
                      <a:endParaRPr lang="ru-RU" sz="1700" b="0" kern="1200" dirty="0" smtClean="0">
                        <a:solidFill>
                          <a:schemeClr val="accent2">
                            <a:lumMod val="75000"/>
                          </a:schemeClr>
                        </a:solidFill>
                        <a:effectLst/>
                        <a:latin typeface="+mn-lt"/>
                        <a:ea typeface="+mn-ea"/>
                        <a:cs typeface="+mn-cs"/>
                      </a:endParaRPr>
                    </a:p>
                    <a:p>
                      <a:pPr algn="ctr">
                        <a:lnSpc>
                          <a:spcPct val="115000"/>
                        </a:lnSpc>
                        <a:spcAft>
                          <a:spcPts val="0"/>
                        </a:spcAft>
                      </a:pPr>
                      <a:r>
                        <a:rPr lang="ru-RU" sz="1700" b="0" kern="1200" dirty="0" smtClean="0">
                          <a:solidFill>
                            <a:schemeClr val="accent2">
                              <a:lumMod val="75000"/>
                            </a:schemeClr>
                          </a:solidFill>
                          <a:effectLst/>
                          <a:latin typeface="+mn-lt"/>
                          <a:ea typeface="+mn-ea"/>
                          <a:cs typeface="+mn-cs"/>
                        </a:rPr>
                        <a:t>Количество </a:t>
                      </a:r>
                      <a:r>
                        <a:rPr lang="ru-RU" sz="1700" b="0" kern="1200" dirty="0">
                          <a:solidFill>
                            <a:schemeClr val="accent2">
                              <a:lumMod val="75000"/>
                            </a:schemeClr>
                          </a:solidFill>
                          <a:effectLst/>
                          <a:latin typeface="+mn-lt"/>
                          <a:ea typeface="+mn-ea"/>
                          <a:cs typeface="+mn-cs"/>
                        </a:rPr>
                        <a:t>на одного сотрудника</a:t>
                      </a:r>
                    </a:p>
                  </a:txBody>
                  <a:tcPr marL="68580" marR="68580" marT="0" marB="0"/>
                </a:tc>
                <a:extLst>
                  <a:ext uri="{0D108BD9-81ED-4DB2-BD59-A6C34878D82A}">
                    <a16:rowId xmlns:a16="http://schemas.microsoft.com/office/drawing/2014/main" val="4202554587"/>
                  </a:ext>
                </a:extLst>
              </a:tr>
              <a:tr h="763843">
                <a:tc>
                  <a:txBody>
                    <a:bodyPr/>
                    <a:lstStyle/>
                    <a:p>
                      <a:endParaRPr lang="ru-RU" sz="1600" dirty="0" smtClean="0">
                        <a:solidFill>
                          <a:schemeClr val="accent2">
                            <a:lumMod val="75000"/>
                          </a:schemeClr>
                        </a:solidFill>
                      </a:endParaRPr>
                    </a:p>
                    <a:p>
                      <a:r>
                        <a:rPr lang="ru-RU" sz="1600" dirty="0" smtClean="0">
                          <a:solidFill>
                            <a:schemeClr val="accent2">
                              <a:lumMod val="75000"/>
                            </a:schemeClr>
                          </a:solidFill>
                        </a:rPr>
                        <a:t>1.</a:t>
                      </a:r>
                      <a:endParaRPr lang="ru-RU" sz="1600" dirty="0">
                        <a:solidFill>
                          <a:schemeClr val="accent2">
                            <a:lumMod val="75000"/>
                          </a:schemeClr>
                        </a:solidFill>
                      </a:endParaRPr>
                    </a:p>
                  </a:txBody>
                  <a:tcPr/>
                </a:tc>
                <a:tc>
                  <a:txBody>
                    <a:bodyPr/>
                    <a:lstStyle/>
                    <a:p>
                      <a:endParaRPr lang="ru-RU" sz="1600" dirty="0"/>
                    </a:p>
                  </a:txBody>
                  <a:tcPr/>
                </a:tc>
                <a:tc>
                  <a:txBody>
                    <a:bodyPr/>
                    <a:lstStyle/>
                    <a:p>
                      <a:endParaRPr lang="ru-RU" sz="1600" dirty="0"/>
                    </a:p>
                  </a:txBody>
                  <a:tcPr/>
                </a:tc>
                <a:extLst>
                  <a:ext uri="{0D108BD9-81ED-4DB2-BD59-A6C34878D82A}">
                    <a16:rowId xmlns:a16="http://schemas.microsoft.com/office/drawing/2014/main" val="4133454256"/>
                  </a:ext>
                </a:extLst>
              </a:tr>
              <a:tr h="763843">
                <a:tc>
                  <a:txBody>
                    <a:bodyPr/>
                    <a:lstStyle/>
                    <a:p>
                      <a:endParaRPr lang="ru-RU" sz="1600" dirty="0" smtClean="0">
                        <a:solidFill>
                          <a:schemeClr val="accent2">
                            <a:lumMod val="75000"/>
                          </a:schemeClr>
                        </a:solidFill>
                      </a:endParaRPr>
                    </a:p>
                    <a:p>
                      <a:r>
                        <a:rPr lang="ru-RU" sz="1600" dirty="0" smtClean="0">
                          <a:solidFill>
                            <a:schemeClr val="accent2">
                              <a:lumMod val="75000"/>
                            </a:schemeClr>
                          </a:solidFill>
                        </a:rPr>
                        <a:t>2.</a:t>
                      </a:r>
                      <a:endParaRPr lang="ru-RU" sz="1600" dirty="0">
                        <a:solidFill>
                          <a:schemeClr val="accent2">
                            <a:lumMod val="75000"/>
                          </a:schemeClr>
                        </a:solidFill>
                      </a:endParaRPr>
                    </a:p>
                  </a:txBody>
                  <a:tcPr/>
                </a:tc>
                <a:tc>
                  <a:txBody>
                    <a:bodyPr/>
                    <a:lstStyle/>
                    <a:p>
                      <a:endParaRPr lang="ru-RU" sz="1600" dirty="0"/>
                    </a:p>
                  </a:txBody>
                  <a:tcPr/>
                </a:tc>
                <a:tc>
                  <a:txBody>
                    <a:bodyPr/>
                    <a:lstStyle/>
                    <a:p>
                      <a:endParaRPr lang="ru-RU" sz="1600" dirty="0"/>
                    </a:p>
                  </a:txBody>
                  <a:tcPr/>
                </a:tc>
                <a:extLst>
                  <a:ext uri="{0D108BD9-81ED-4DB2-BD59-A6C34878D82A}">
                    <a16:rowId xmlns:a16="http://schemas.microsoft.com/office/drawing/2014/main" val="2536896643"/>
                  </a:ext>
                </a:extLst>
              </a:tr>
              <a:tr h="763843">
                <a:tc>
                  <a:txBody>
                    <a:bodyPr/>
                    <a:lstStyle/>
                    <a:p>
                      <a:endParaRPr lang="ru-RU" sz="1600" dirty="0" smtClean="0">
                        <a:solidFill>
                          <a:schemeClr val="accent2">
                            <a:lumMod val="75000"/>
                          </a:schemeClr>
                        </a:solidFill>
                      </a:endParaRPr>
                    </a:p>
                    <a:p>
                      <a:r>
                        <a:rPr lang="ru-RU" sz="1600" dirty="0" smtClean="0">
                          <a:solidFill>
                            <a:schemeClr val="accent2">
                              <a:lumMod val="75000"/>
                            </a:schemeClr>
                          </a:solidFill>
                        </a:rPr>
                        <a:t>3.</a:t>
                      </a:r>
                      <a:endParaRPr lang="ru-RU" sz="1600" dirty="0">
                        <a:solidFill>
                          <a:schemeClr val="accent2">
                            <a:lumMod val="75000"/>
                          </a:schemeClr>
                        </a:solidFill>
                      </a:endParaRPr>
                    </a:p>
                  </a:txBody>
                  <a:tcPr/>
                </a:tc>
                <a:tc>
                  <a:txBody>
                    <a:bodyPr/>
                    <a:lstStyle/>
                    <a:p>
                      <a:endParaRPr lang="ru-RU" sz="1600" dirty="0"/>
                    </a:p>
                  </a:txBody>
                  <a:tcPr/>
                </a:tc>
                <a:tc>
                  <a:txBody>
                    <a:bodyPr/>
                    <a:lstStyle/>
                    <a:p>
                      <a:endParaRPr lang="ru-RU" sz="1600" dirty="0"/>
                    </a:p>
                  </a:txBody>
                  <a:tcPr/>
                </a:tc>
                <a:extLst>
                  <a:ext uri="{0D108BD9-81ED-4DB2-BD59-A6C34878D82A}">
                    <a16:rowId xmlns:a16="http://schemas.microsoft.com/office/drawing/2014/main" val="1673504565"/>
                  </a:ext>
                </a:extLst>
              </a:tr>
              <a:tr h="763843">
                <a:tc>
                  <a:txBody>
                    <a:bodyPr/>
                    <a:lstStyle/>
                    <a:p>
                      <a:endParaRPr lang="ru-RU" sz="1600" dirty="0" smtClean="0">
                        <a:solidFill>
                          <a:schemeClr val="accent2">
                            <a:lumMod val="75000"/>
                          </a:schemeClr>
                        </a:solidFill>
                      </a:endParaRPr>
                    </a:p>
                    <a:p>
                      <a:r>
                        <a:rPr lang="ru-RU" sz="1600" dirty="0" smtClean="0">
                          <a:solidFill>
                            <a:schemeClr val="accent2">
                              <a:lumMod val="75000"/>
                            </a:schemeClr>
                          </a:solidFill>
                        </a:rPr>
                        <a:t>4.</a:t>
                      </a:r>
                      <a:endParaRPr lang="ru-RU" sz="1600" dirty="0">
                        <a:solidFill>
                          <a:schemeClr val="accent2">
                            <a:lumMod val="75000"/>
                          </a:schemeClr>
                        </a:solidFill>
                      </a:endParaRPr>
                    </a:p>
                  </a:txBody>
                  <a:tcPr/>
                </a:tc>
                <a:tc>
                  <a:txBody>
                    <a:bodyPr/>
                    <a:lstStyle/>
                    <a:p>
                      <a:endParaRPr lang="ru-RU" sz="1600" dirty="0"/>
                    </a:p>
                  </a:txBody>
                  <a:tcPr/>
                </a:tc>
                <a:tc>
                  <a:txBody>
                    <a:bodyPr/>
                    <a:lstStyle/>
                    <a:p>
                      <a:endParaRPr lang="ru-RU" sz="1600" dirty="0"/>
                    </a:p>
                  </a:txBody>
                  <a:tcPr/>
                </a:tc>
                <a:extLst>
                  <a:ext uri="{0D108BD9-81ED-4DB2-BD59-A6C34878D82A}">
                    <a16:rowId xmlns:a16="http://schemas.microsoft.com/office/drawing/2014/main" val="1286346912"/>
                  </a:ext>
                </a:extLst>
              </a:tr>
            </a:tbl>
          </a:graphicData>
        </a:graphic>
      </p:graphicFrame>
      <p:sp>
        <p:nvSpPr>
          <p:cNvPr id="4" name="Заголовок 1"/>
          <p:cNvSpPr txBox="1">
            <a:spLocks/>
          </p:cNvSpPr>
          <p:nvPr/>
        </p:nvSpPr>
        <p:spPr>
          <a:xfrm>
            <a:off x="677334" y="1854742"/>
            <a:ext cx="8701444" cy="57717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dirty="0"/>
              <a:t>Перечень средств индивидуальной защиты и репеллентов</a:t>
            </a:r>
          </a:p>
        </p:txBody>
      </p:sp>
    </p:spTree>
    <p:extLst>
      <p:ext uri="{BB962C8B-B14F-4D97-AF65-F5344CB8AC3E}">
        <p14:creationId xmlns:p14="http://schemas.microsoft.com/office/powerpoint/2010/main" val="3107240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69132"/>
            <a:ext cx="8596668" cy="596630"/>
          </a:xfrm>
        </p:spPr>
        <p:txBody>
          <a:bodyPr>
            <a:normAutofit fontScale="90000"/>
          </a:bodyPr>
          <a:lstStyle/>
          <a:p>
            <a:pPr algn="ctr"/>
            <a:r>
              <a:rPr lang="ru-RU" sz="3200" dirty="0">
                <a:solidFill>
                  <a:schemeClr val="accent2">
                    <a:lumMod val="75000"/>
                  </a:schemeClr>
                </a:solidFill>
              </a:rPr>
              <a:t>Вакцинация</a:t>
            </a:r>
            <a:br>
              <a:rPr lang="ru-RU" sz="3200" dirty="0">
                <a:solidFill>
                  <a:schemeClr val="accent2">
                    <a:lumMod val="75000"/>
                  </a:schemeClr>
                </a:solidFill>
              </a:rPr>
            </a:br>
            <a:endParaRPr lang="ru-RU" sz="3200" dirty="0">
              <a:solidFill>
                <a:schemeClr val="accent2">
                  <a:lumMod val="75000"/>
                </a:schemeClr>
              </a:solidFill>
            </a:endParaRPr>
          </a:p>
        </p:txBody>
      </p:sp>
      <p:sp>
        <p:nvSpPr>
          <p:cNvPr id="3" name="Объект 2"/>
          <p:cNvSpPr>
            <a:spLocks noGrp="1"/>
          </p:cNvSpPr>
          <p:nvPr>
            <p:ph idx="1"/>
          </p:nvPr>
        </p:nvSpPr>
        <p:spPr>
          <a:xfrm>
            <a:off x="327137" y="1011677"/>
            <a:ext cx="9488071" cy="4416357"/>
          </a:xfrm>
        </p:spPr>
        <p:txBody>
          <a:bodyPr>
            <a:normAutofit/>
          </a:bodyPr>
          <a:lstStyle/>
          <a:p>
            <a:pPr algn="just"/>
            <a:r>
              <a:rPr lang="ru-RU" dirty="0"/>
              <a:t>Ежегодно перед началом сезона клещей </a:t>
            </a:r>
            <a:r>
              <a:rPr lang="ru-RU" dirty="0" smtClean="0"/>
              <a:t>составляются </a:t>
            </a:r>
            <a:r>
              <a:rPr lang="ru-RU" dirty="0"/>
              <a:t>списки </a:t>
            </a:r>
            <a:r>
              <a:rPr lang="ru-RU" dirty="0" smtClean="0"/>
              <a:t>работников для </a:t>
            </a:r>
            <a:r>
              <a:rPr lang="ru-RU" dirty="0"/>
              <a:t>вакцинации и ревакцинации, которые при работе сталкиваются с риском укуса </a:t>
            </a:r>
            <a:r>
              <a:rPr lang="ru-RU" dirty="0" smtClean="0"/>
              <a:t>клеща. </a:t>
            </a:r>
            <a:endParaRPr lang="ru-RU" dirty="0"/>
          </a:p>
          <a:p>
            <a:pPr algn="just"/>
            <a:r>
              <a:rPr lang="ru-RU" dirty="0" smtClean="0"/>
              <a:t>Вакцинация проводится </a:t>
            </a:r>
            <a:r>
              <a:rPr lang="ru-RU" dirty="0"/>
              <a:t>в прививочных кабинетах поликлиник после консультации врача. Вакцинация состоит из двух инъекций, которые вводят по схеме. Завершить курс нужно не менее чем за две недели до начала работы с риском укуса клещей.</a:t>
            </a:r>
          </a:p>
          <a:p>
            <a:pPr algn="just"/>
            <a:r>
              <a:rPr lang="ru-RU" dirty="0"/>
              <a:t>Вакцинацию работодатель проводит за свой счет (</a:t>
            </a:r>
            <a:r>
              <a:rPr lang="ru-RU" u="sng" dirty="0">
                <a:hlinkClick r:id="rId2"/>
              </a:rPr>
              <a:t>ст. 22 </a:t>
            </a:r>
            <a:r>
              <a:rPr lang="ru-RU" u="sng" dirty="0" smtClean="0"/>
              <a:t>Трудового кодекса РФ</a:t>
            </a:r>
            <a:r>
              <a:rPr lang="ru-RU" dirty="0" smtClean="0"/>
              <a:t>).</a:t>
            </a:r>
            <a:endParaRPr lang="ru-RU" dirty="0"/>
          </a:p>
          <a:p>
            <a:pPr algn="just"/>
            <a:r>
              <a:rPr lang="ru-RU" dirty="0"/>
              <a:t>Если работник откажется от вакцинации, </a:t>
            </a:r>
            <a:r>
              <a:rPr lang="ru-RU" u="sng" dirty="0" smtClean="0">
                <a:hlinkClick r:id="rId3"/>
              </a:rPr>
              <a:t>его отстраняют от </a:t>
            </a:r>
            <a:r>
              <a:rPr lang="ru-RU" u="sng" dirty="0">
                <a:hlinkClick r:id="rId3"/>
              </a:rPr>
              <a:t>работы</a:t>
            </a:r>
            <a:r>
              <a:rPr lang="ru-RU" dirty="0"/>
              <a:t> без сохранения заработной платы (ст.76 </a:t>
            </a:r>
            <a:r>
              <a:rPr lang="ru-RU" dirty="0" smtClean="0"/>
              <a:t>Трудового кодекса РФ).</a:t>
            </a:r>
            <a:endParaRPr lang="ru-RU" dirty="0"/>
          </a:p>
          <a:p>
            <a:pPr marL="0" indent="0" algn="just">
              <a:buNone/>
            </a:pPr>
            <a:r>
              <a:rPr lang="ru-RU" b="1" dirty="0"/>
              <a:t>Внимание:</a:t>
            </a:r>
            <a:r>
              <a:rPr lang="ru-RU" dirty="0"/>
              <a:t> если не привитого человека укусил клещ, ему проводят экстренную профилактику иммуноглобулином не позднее 72 часов с момента укуса.</a:t>
            </a:r>
          </a:p>
          <a:p>
            <a:endParaRPr lang="ru-RU" dirty="0"/>
          </a:p>
        </p:txBody>
      </p:sp>
    </p:spTree>
    <p:extLst>
      <p:ext uri="{BB962C8B-B14F-4D97-AF65-F5344CB8AC3E}">
        <p14:creationId xmlns:p14="http://schemas.microsoft.com/office/powerpoint/2010/main" val="2361611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6187" y="63230"/>
            <a:ext cx="11722101" cy="654996"/>
          </a:xfrm>
        </p:spPr>
        <p:txBody>
          <a:bodyPr>
            <a:normAutofit fontScale="90000"/>
          </a:bodyPr>
          <a:lstStyle/>
          <a:p>
            <a:pPr algn="ctr"/>
            <a:r>
              <a:rPr lang="ru-RU" dirty="0" smtClean="0">
                <a:solidFill>
                  <a:schemeClr val="accent2">
                    <a:lumMod val="75000"/>
                  </a:schemeClr>
                </a:solidFill>
              </a:rPr>
              <a:t>Внеплановый инструктаж </a:t>
            </a:r>
            <a:r>
              <a:rPr lang="ru-RU" dirty="0">
                <a:solidFill>
                  <a:schemeClr val="accent2">
                    <a:lumMod val="75000"/>
                  </a:schemeClr>
                </a:solidFill>
              </a:rPr>
              <a:t>работников по защите от клещей</a:t>
            </a:r>
            <a:r>
              <a:rPr lang="ru-RU" b="1" dirty="0"/>
              <a:t/>
            </a:r>
            <a:br>
              <a:rPr lang="ru-RU" b="1" dirty="0"/>
            </a:br>
            <a:endParaRPr lang="ru-RU" dirty="0"/>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93516" y="642026"/>
            <a:ext cx="7847158" cy="6215974"/>
          </a:xfrm>
        </p:spPr>
      </p:pic>
      <p:sp>
        <p:nvSpPr>
          <p:cNvPr id="6" name="Заголовок 1"/>
          <p:cNvSpPr txBox="1">
            <a:spLocks/>
          </p:cNvSpPr>
          <p:nvPr/>
        </p:nvSpPr>
        <p:spPr>
          <a:xfrm>
            <a:off x="126188" y="794426"/>
            <a:ext cx="3667328" cy="5522068"/>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ru-RU" dirty="0">
              <a:solidFill>
                <a:schemeClr val="tx1"/>
              </a:solidFill>
            </a:endParaRPr>
          </a:p>
          <a:p>
            <a:pPr marL="342900" indent="-342900" algn="ctr">
              <a:buClr>
                <a:srgbClr val="00B050"/>
              </a:buClr>
              <a:buFont typeface="Wingdings" panose="05000000000000000000" pitchFamily="2" charset="2"/>
              <a:buChar char="ü"/>
            </a:pPr>
            <a:r>
              <a:rPr lang="ru-RU" sz="1800" dirty="0" smtClean="0">
                <a:solidFill>
                  <a:schemeClr val="tx1">
                    <a:lumMod val="75000"/>
                    <a:lumOff val="25000"/>
                  </a:schemeClr>
                </a:solidFill>
                <a:latin typeface="+mn-lt"/>
                <a:ea typeface="+mn-ea"/>
                <a:cs typeface="+mn-cs"/>
              </a:rPr>
              <a:t>Инструктаж по защите от клещей можно провести в рамках обучения по охране труда. </a:t>
            </a:r>
          </a:p>
          <a:p>
            <a:pPr marL="342900" indent="-342900" algn="ctr">
              <a:buClr>
                <a:srgbClr val="00B050"/>
              </a:buClr>
              <a:buFont typeface="Wingdings" panose="05000000000000000000" pitchFamily="2" charset="2"/>
              <a:buChar char="ü"/>
            </a:pPr>
            <a:endParaRPr lang="ru-RU" sz="1800" dirty="0">
              <a:solidFill>
                <a:schemeClr val="tx1">
                  <a:lumMod val="75000"/>
                  <a:lumOff val="25000"/>
                </a:schemeClr>
              </a:solidFill>
              <a:latin typeface="+mn-lt"/>
              <a:ea typeface="+mn-ea"/>
              <a:cs typeface="+mn-cs"/>
            </a:endParaRPr>
          </a:p>
          <a:p>
            <a:pPr marL="342900" indent="-342900" algn="ctr">
              <a:buClr>
                <a:srgbClr val="00B050"/>
              </a:buClr>
              <a:buFont typeface="Wingdings" panose="05000000000000000000" pitchFamily="2" charset="2"/>
              <a:buChar char="ü"/>
            </a:pPr>
            <a:r>
              <a:rPr lang="ru-RU" sz="1800" dirty="0" smtClean="0">
                <a:solidFill>
                  <a:schemeClr val="tx1">
                    <a:lumMod val="75000"/>
                    <a:lumOff val="25000"/>
                  </a:schemeClr>
                </a:solidFill>
                <a:latin typeface="+mn-lt"/>
                <a:ea typeface="+mn-ea"/>
                <a:cs typeface="+mn-cs"/>
              </a:rPr>
              <a:t>Чтобы освежить знания работников, рекомендуем перед началом сезона клещей провести внеплановый инструктаж.</a:t>
            </a:r>
          </a:p>
          <a:p>
            <a:pPr marL="342900" indent="-342900" algn="ctr">
              <a:buClr>
                <a:srgbClr val="00B050"/>
              </a:buClr>
              <a:buFont typeface="Wingdings" panose="05000000000000000000" pitchFamily="2" charset="2"/>
              <a:buChar char="ü"/>
            </a:pPr>
            <a:endParaRPr lang="ru-RU" sz="1800" dirty="0">
              <a:solidFill>
                <a:schemeClr val="tx1">
                  <a:lumMod val="75000"/>
                  <a:lumOff val="25000"/>
                </a:schemeClr>
              </a:solidFill>
              <a:latin typeface="+mn-lt"/>
              <a:ea typeface="+mn-ea"/>
              <a:cs typeface="+mn-cs"/>
            </a:endParaRPr>
          </a:p>
          <a:p>
            <a:pPr marL="342900" indent="-342900" algn="ctr">
              <a:buClr>
                <a:srgbClr val="00B050"/>
              </a:buClr>
              <a:buFont typeface="Wingdings" panose="05000000000000000000" pitchFamily="2" charset="2"/>
              <a:buChar char="ü"/>
            </a:pPr>
            <a:r>
              <a:rPr lang="ru-RU" sz="1800" dirty="0" smtClean="0">
                <a:solidFill>
                  <a:schemeClr val="tx1">
                    <a:lumMod val="75000"/>
                    <a:lumOff val="25000"/>
                  </a:schemeClr>
                </a:solidFill>
                <a:latin typeface="+mn-lt"/>
                <a:ea typeface="+mn-ea"/>
                <a:cs typeface="+mn-cs"/>
              </a:rPr>
              <a:t>Инструктаж проводит непосредственный руководитель работников.</a:t>
            </a:r>
            <a:endParaRPr lang="ru-RU" sz="1800" dirty="0">
              <a:solidFill>
                <a:schemeClr val="tx1">
                  <a:lumMod val="75000"/>
                  <a:lumOff val="25000"/>
                </a:schemeClr>
              </a:solidFill>
              <a:latin typeface="+mn-lt"/>
              <a:ea typeface="+mn-ea"/>
              <a:cs typeface="+mn-cs"/>
            </a:endParaRPr>
          </a:p>
        </p:txBody>
      </p:sp>
    </p:spTree>
    <p:extLst>
      <p:ext uri="{BB962C8B-B14F-4D97-AF65-F5344CB8AC3E}">
        <p14:creationId xmlns:p14="http://schemas.microsoft.com/office/powerpoint/2010/main" val="128636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017" y="1183"/>
            <a:ext cx="11644009" cy="577174"/>
          </a:xfrm>
        </p:spPr>
        <p:txBody>
          <a:bodyPr>
            <a:noAutofit/>
          </a:bodyPr>
          <a:lstStyle/>
          <a:p>
            <a:r>
              <a:rPr lang="ru-RU" sz="2900" dirty="0" smtClean="0">
                <a:solidFill>
                  <a:schemeClr val="accent2">
                    <a:lumMod val="75000"/>
                  </a:schemeClr>
                </a:solidFill>
              </a:rPr>
              <a:t>Характеристика симптомов заболеваний, переносимых клещами</a:t>
            </a:r>
            <a:endParaRPr lang="ru-RU" sz="2900" dirty="0">
              <a:solidFill>
                <a:schemeClr val="accent2">
                  <a:lumMod val="75000"/>
                </a:schemeClr>
              </a:solidFill>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1789884469"/>
              </p:ext>
            </p:extLst>
          </p:nvPr>
        </p:nvGraphicFramePr>
        <p:xfrm>
          <a:off x="77819" y="578357"/>
          <a:ext cx="11994207" cy="6123999"/>
        </p:xfrm>
        <a:graphic>
          <a:graphicData uri="http://schemas.openxmlformats.org/drawingml/2006/table">
            <a:tbl>
              <a:tblPr firstRow="1" bandRow="1">
                <a:tableStyleId>{5C22544A-7EE6-4342-B048-85BDC9FD1C3A}</a:tableStyleId>
              </a:tblPr>
              <a:tblGrid>
                <a:gridCol w="2120632">
                  <a:extLst>
                    <a:ext uri="{9D8B030D-6E8A-4147-A177-3AD203B41FA5}">
                      <a16:colId xmlns:a16="http://schemas.microsoft.com/office/drawing/2014/main" val="744889335"/>
                    </a:ext>
                  </a:extLst>
                </a:gridCol>
                <a:gridCol w="5875506">
                  <a:extLst>
                    <a:ext uri="{9D8B030D-6E8A-4147-A177-3AD203B41FA5}">
                      <a16:colId xmlns:a16="http://schemas.microsoft.com/office/drawing/2014/main" val="3959977194"/>
                    </a:ext>
                  </a:extLst>
                </a:gridCol>
                <a:gridCol w="3998069">
                  <a:extLst>
                    <a:ext uri="{9D8B030D-6E8A-4147-A177-3AD203B41FA5}">
                      <a16:colId xmlns:a16="http://schemas.microsoft.com/office/drawing/2014/main" val="547731924"/>
                    </a:ext>
                  </a:extLst>
                </a:gridCol>
              </a:tblGrid>
              <a:tr h="471615">
                <a:tc>
                  <a:txBody>
                    <a:bodyPr/>
                    <a:lstStyle/>
                    <a:p>
                      <a:pPr marL="0" algn="ctr"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Название </a:t>
                      </a:r>
                    </a:p>
                  </a:txBody>
                  <a:tcPr marL="95250" marR="95250" marT="47625" marB="47625" anchor="ctr"/>
                </a:tc>
                <a:tc>
                  <a:txBody>
                    <a:bodyPr/>
                    <a:lstStyle/>
                    <a:p>
                      <a:pPr marL="0" algn="ctr"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Описание </a:t>
                      </a:r>
                    </a:p>
                  </a:txBody>
                  <a:tcPr marL="95250" marR="95250" marT="47625" marB="47625" anchor="ctr"/>
                </a:tc>
                <a:tc>
                  <a:txBody>
                    <a:bodyPr/>
                    <a:lstStyle/>
                    <a:p>
                      <a:pPr marL="0" algn="ctr"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Симптомы</a:t>
                      </a:r>
                    </a:p>
                  </a:txBody>
                  <a:tcPr marL="95250" marR="95250" marT="47625" marB="47625" anchor="ctr"/>
                </a:tc>
                <a:extLst>
                  <a:ext uri="{0D108BD9-81ED-4DB2-BD59-A6C34878D82A}">
                    <a16:rowId xmlns:a16="http://schemas.microsoft.com/office/drawing/2014/main" val="3613411910"/>
                  </a:ext>
                </a:extLst>
              </a:tr>
              <a:tr h="2282828">
                <a:tc>
                  <a:txBody>
                    <a:bodyPr/>
                    <a:lstStyle/>
                    <a:p>
                      <a:pPr marL="0" algn="just"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Клещевой вирусный энцефалит</a:t>
                      </a:r>
                    </a:p>
                  </a:txBody>
                  <a:tcPr marL="95250" marR="95250" marT="47625" marB="47625" anchor="ctr"/>
                </a:tc>
                <a:tc>
                  <a:txBody>
                    <a:bodyPr/>
                    <a:lstStyle/>
                    <a:p>
                      <a:pPr marL="0" algn="just"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Острое инфекционное вирусное заболевание, которое чаще всего поражает центральную нервную систему. Последствия: от полного выздоровления до инвалидности и смерти. В последнее 10-летие ежегодно регистрируется от 2000 до 4500 случаев КВЭ</a:t>
                      </a:r>
                    </a:p>
                  </a:txBody>
                  <a:tcPr marL="95250" marR="95250" marT="47625" marB="47625" anchor="ctr"/>
                </a:tc>
                <a:tc>
                  <a:txBody>
                    <a:bodyPr/>
                    <a:lstStyle/>
                    <a:p>
                      <a:pPr marL="0" algn="just"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Инкубационный период в среднем 1,5–3 недели. Болезнь сопровождается ознобом, головной и мышечной болью, резким подъемом температуры до 38–39°, тошнотой и рвотой</a:t>
                      </a:r>
                    </a:p>
                  </a:txBody>
                  <a:tcPr marL="95250" marR="95250" marT="47625" marB="47625" anchor="ctr"/>
                </a:tc>
                <a:extLst>
                  <a:ext uri="{0D108BD9-81ED-4DB2-BD59-A6C34878D82A}">
                    <a16:rowId xmlns:a16="http://schemas.microsoft.com/office/drawing/2014/main" val="1390247421"/>
                  </a:ext>
                </a:extLst>
              </a:tr>
              <a:tr h="3369556">
                <a:tc>
                  <a:txBody>
                    <a:bodyPr/>
                    <a:lstStyle/>
                    <a:p>
                      <a:pPr marL="0" algn="just" defTabSz="457200" rtl="0" eaLnBrk="1" latinLnBrk="0" hangingPunct="1">
                        <a:lnSpc>
                          <a:spcPct val="115000"/>
                        </a:lnSpc>
                        <a:spcAft>
                          <a:spcPts val="0"/>
                        </a:spcAft>
                      </a:pPr>
                      <a:r>
                        <a:rPr lang="ru-RU" sz="1700" b="0" kern="1200">
                          <a:solidFill>
                            <a:schemeClr val="accent2">
                              <a:lumMod val="75000"/>
                            </a:schemeClr>
                          </a:solidFill>
                          <a:effectLst/>
                          <a:latin typeface="+mn-lt"/>
                          <a:ea typeface="+mn-ea"/>
                          <a:cs typeface="+mn-cs"/>
                        </a:rPr>
                        <a:t>Клещевой боррелиоз (болезнь Лайма)</a:t>
                      </a:r>
                    </a:p>
                  </a:txBody>
                  <a:tcPr marL="95250" marR="95250" marT="47625" marB="47625" anchor="ctr"/>
                </a:tc>
                <a:tc>
                  <a:txBody>
                    <a:bodyPr/>
                    <a:lstStyle/>
                    <a:p>
                      <a:pPr marL="0" algn="just"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Инфекционное бактериальное заболевание, вызывающее нарушения в работе нервной системы, опорно-двигательного аппарата и сердца. Часто поражает кожу. В последнее десятилетие ежегодно регистрируется от 5700 до 9900 случаев КБ</a:t>
                      </a:r>
                    </a:p>
                  </a:txBody>
                  <a:tcPr marL="95250" marR="95250" marT="47625" marB="47625" anchor="ctr"/>
                </a:tc>
                <a:tc>
                  <a:txBody>
                    <a:bodyPr/>
                    <a:lstStyle/>
                    <a:p>
                      <a:pPr marL="0" algn="just" defTabSz="457200" rtl="0" eaLnBrk="1" latinLnBrk="0" hangingPunct="1">
                        <a:lnSpc>
                          <a:spcPct val="115000"/>
                        </a:lnSpc>
                        <a:spcAft>
                          <a:spcPts val="0"/>
                        </a:spcAft>
                      </a:pPr>
                      <a:r>
                        <a:rPr lang="ru-RU" sz="1700" b="0" kern="1200" dirty="0">
                          <a:solidFill>
                            <a:schemeClr val="accent2">
                              <a:lumMod val="75000"/>
                            </a:schemeClr>
                          </a:solidFill>
                          <a:effectLst/>
                          <a:latin typeface="+mn-lt"/>
                          <a:ea typeface="+mn-ea"/>
                          <a:cs typeface="+mn-cs"/>
                        </a:rPr>
                        <a:t>Инкубационный период 2–30 дней. Характерный признак – покраснение кожи на месте укуса. Увеличение лимфоузлов, недомогание, мышечные и суставные боли, лихорадка. В среднем через месяц появляются неврологические и </a:t>
                      </a:r>
                      <a:r>
                        <a:rPr lang="ru-RU" sz="1700" b="0" kern="1200" dirty="0" err="1">
                          <a:solidFill>
                            <a:schemeClr val="accent2">
                              <a:lumMod val="75000"/>
                            </a:schemeClr>
                          </a:solidFill>
                          <a:effectLst/>
                          <a:latin typeface="+mn-lt"/>
                          <a:ea typeface="+mn-ea"/>
                          <a:cs typeface="+mn-cs"/>
                        </a:rPr>
                        <a:t>сердечнососудистые</a:t>
                      </a:r>
                      <a:r>
                        <a:rPr lang="ru-RU" sz="1700" b="0" kern="1200" dirty="0">
                          <a:solidFill>
                            <a:schemeClr val="accent2">
                              <a:lumMod val="75000"/>
                            </a:schemeClr>
                          </a:solidFill>
                          <a:effectLst/>
                          <a:latin typeface="+mn-lt"/>
                          <a:ea typeface="+mn-ea"/>
                          <a:cs typeface="+mn-cs"/>
                        </a:rPr>
                        <a:t> осложнения</a:t>
                      </a:r>
                    </a:p>
                  </a:txBody>
                  <a:tcPr marL="95250" marR="95250" marT="47625" marB="47625" anchor="ctr"/>
                </a:tc>
                <a:extLst>
                  <a:ext uri="{0D108BD9-81ED-4DB2-BD59-A6C34878D82A}">
                    <a16:rowId xmlns:a16="http://schemas.microsoft.com/office/drawing/2014/main" val="2403978488"/>
                  </a:ext>
                </a:extLst>
              </a:tr>
            </a:tbl>
          </a:graphicData>
        </a:graphic>
      </p:graphicFrame>
    </p:spTree>
    <p:extLst>
      <p:ext uri="{BB962C8B-B14F-4D97-AF65-F5344CB8AC3E}">
        <p14:creationId xmlns:p14="http://schemas.microsoft.com/office/powerpoint/2010/main" val="576057749"/>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634</TotalTime>
  <Words>1734</Words>
  <Application>Microsoft Office PowerPoint</Application>
  <PresentationFormat>Широкоэкранный</PresentationFormat>
  <Paragraphs>209</Paragraphs>
  <Slides>17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Arial</vt:lpstr>
      <vt:lpstr>Times New Roman</vt:lpstr>
      <vt:lpstr>Trebuchet MS</vt:lpstr>
      <vt:lpstr>Wingdings</vt:lpstr>
      <vt:lpstr>Wingdings 3</vt:lpstr>
      <vt:lpstr>Аспект</vt:lpstr>
      <vt:lpstr>Администрация Кондинского района отдел по труду комитета экономического развития </vt:lpstr>
      <vt:lpstr>На каких предприятиях и когда проводится работа по профилактике от укусов клещей</vt:lpstr>
      <vt:lpstr>Мероприятия по профилактике от укусов клещей: </vt:lpstr>
      <vt:lpstr>Шаблон приказа</vt:lpstr>
      <vt:lpstr>Приложение 1 к приказу ___________________ от ______________ № __ </vt:lpstr>
      <vt:lpstr>Приложение 2 к приказу ___________________ от ______________ № __</vt:lpstr>
      <vt:lpstr>Вакцинация </vt:lpstr>
      <vt:lpstr>Внеплановый инструктаж работников по защите от клещей </vt:lpstr>
      <vt:lpstr>Характеристика симптомов заболеваний, переносимых клещами</vt:lpstr>
      <vt:lpstr>Презентация PowerPoint</vt:lpstr>
      <vt:lpstr>Выдача СИЗ и репеллентов</vt:lpstr>
      <vt:lpstr>Противоклещевая обработка территории</vt:lpstr>
      <vt:lpstr> Расследование несчастного случая при укусе клещом проводится в соответствии со статьей 229 Трудового кодекса, Постановлением Минтруда России от 24.10.2002 года № 73 «Об утверждении форм документов, необходимых для расследования и учета несчастных случаев на производстве, и положения об особенностях расследования несчастных случаев на производстве в отдельных отраслях и организациях». </vt:lpstr>
      <vt:lpstr>Организации, которые необходимо уведомить о несчастном случае, срок и форма извещения </vt:lpstr>
      <vt:lpstr>Презентация PowerPoint</vt:lpstr>
      <vt:lpstr>* ГИТ субъекта РФ, на территории которого произошел несчастный случай, работодатель должен уведомлять только при групповом несчастном случае, тяжелом несчастном случае или несчастном случае со смертельным исходом (ст. 228.1 ТК РФ). Обратиться в ГИТ работодатель вправе и тогда, когда в результате несчастного случая работник получил легкие повреждения, если требуется консультация (ст. 356 ТК РФ).</vt:lpstr>
      <vt:lpstr>Памятка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Сенина Анна Анатольевна</dc:creator>
  <cp:lastModifiedBy>Сенина Анна Анатольевна</cp:lastModifiedBy>
  <cp:revision>80</cp:revision>
  <cp:lastPrinted>2019-05-28T05:09:40Z</cp:lastPrinted>
  <dcterms:created xsi:type="dcterms:W3CDTF">2019-05-15T12:48:44Z</dcterms:created>
  <dcterms:modified xsi:type="dcterms:W3CDTF">2019-08-05T11:12:52Z</dcterms:modified>
</cp:coreProperties>
</file>