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5" r:id="rId1"/>
  </p:sldMasterIdLst>
  <p:sldIdLst>
    <p:sldId id="257" r:id="rId2"/>
    <p:sldId id="256" r:id="rId3"/>
    <p:sldId id="258" r:id="rId4"/>
    <p:sldId id="269" r:id="rId5"/>
    <p:sldId id="260" r:id="rId6"/>
    <p:sldId id="270" r:id="rId7"/>
    <p:sldId id="268" r:id="rId8"/>
    <p:sldId id="263" r:id="rId9"/>
    <p:sldId id="264" r:id="rId10"/>
    <p:sldId id="265" r:id="rId11"/>
    <p:sldId id="272" r:id="rId12"/>
    <p:sldId id="271" r:id="rId13"/>
    <p:sldId id="273" r:id="rId1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3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748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676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615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727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06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788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715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25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028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755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46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270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302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0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86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079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5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E4B84A3-CA57-4339-89E5-5C7BF71B7177}" type="datetimeFigureOut">
              <a:rPr lang="ru-RU" smtClean="0"/>
              <a:t>05.08.2019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711D74D-B5AA-4F17-B2DD-07B682F94E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91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akot.rosmintrud.ru/ot/organization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cont.ru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5938" y="1877438"/>
            <a:ext cx="7029677" cy="2694562"/>
          </a:xfrm>
        </p:spPr>
        <p:txBody>
          <a:bodyPr/>
          <a:lstStyle/>
          <a:p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</a:t>
            </a:r>
            <a:b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«Особенности выбора организации для проведения специальной оценки условий труда»</a:t>
            </a:r>
            <a:endParaRPr lang="ru-RU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5938" y="233461"/>
            <a:ext cx="6815669" cy="972769"/>
          </a:xfrm>
        </p:spPr>
        <p:txBody>
          <a:bodyPr/>
          <a:lstStyle/>
          <a:p>
            <a:r>
              <a:rPr lang="ru-RU" dirty="0"/>
              <a:t>Администрация Кондинского района</a:t>
            </a:r>
          </a:p>
          <a:p>
            <a:r>
              <a:rPr lang="ru-RU" dirty="0"/>
              <a:t>Отдел по труду комитета экономического развития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806" y="6008404"/>
            <a:ext cx="8230313" cy="100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2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7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	Чем </a:t>
            </a:r>
            <a:r>
              <a:rPr lang="ru-RU" sz="37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больше опыт </a:t>
            </a:r>
            <a:r>
              <a:rPr lang="ru-RU" sz="37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имеет организация, </a:t>
            </a:r>
            <a:r>
              <a:rPr lang="ru-RU" sz="37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тем надежнее и быстрее она выполнит поставленные </a:t>
            </a:r>
            <a:r>
              <a:rPr lang="ru-RU" sz="37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задачи, ведь </a:t>
            </a:r>
            <a:r>
              <a:rPr lang="ru-RU" sz="37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она уже прошла сложности и проблемы, </a:t>
            </a:r>
            <a:r>
              <a:rPr lang="ru-RU" sz="37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которые </a:t>
            </a:r>
            <a:r>
              <a:rPr lang="ru-RU" sz="37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только проходят молодые организации</a:t>
            </a:r>
          </a:p>
        </p:txBody>
      </p:sp>
      <p:pic>
        <p:nvPicPr>
          <p:cNvPr id="4" name="Рисунок 3" descr="Cinco &lt;strong&gt;5&lt;/strong&gt; Número · Imagen gratis e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48" y="1037435"/>
            <a:ext cx="1193260" cy="11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00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05482"/>
            <a:ext cx="9601196" cy="691978"/>
          </a:xfrm>
        </p:spPr>
        <p:txBody>
          <a:bodyPr>
            <a:noAutofit/>
          </a:bodyPr>
          <a:lstStyle/>
          <a:p>
            <a:r>
              <a:rPr lang="ru-RU" dirty="0"/>
              <a:t>Заключение договора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1404" y="1421027"/>
            <a:ext cx="10750379" cy="48932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 smtClean="0"/>
              <a:t>	До заключения договора проверяется: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Наличие конфликта интересов, организация</a:t>
            </a:r>
            <a:r>
              <a:rPr lang="ru-RU" sz="2800" dirty="0"/>
              <a:t>, проводящая СОУТ, должна быть независима </a:t>
            </a:r>
            <a:r>
              <a:rPr lang="ru-RU" sz="2800" dirty="0" smtClean="0"/>
              <a:t>от организации-работодателя. Подробно о случаях</a:t>
            </a:r>
            <a:r>
              <a:rPr lang="ru-RU" sz="2800" dirty="0"/>
              <a:t>, когда </a:t>
            </a:r>
            <a:r>
              <a:rPr lang="ru-RU" sz="2800" dirty="0" smtClean="0"/>
              <a:t>не допускается </a:t>
            </a:r>
            <a:r>
              <a:rPr lang="ru-RU" sz="2800" dirty="0"/>
              <a:t>привлечение конкретного исполнителя </a:t>
            </a:r>
            <a:r>
              <a:rPr lang="ru-RU" sz="2800" dirty="0" smtClean="0"/>
              <a:t>к проведению </a:t>
            </a:r>
            <a:r>
              <a:rPr lang="ru-RU" sz="2800" dirty="0"/>
              <a:t>СОУТ, сказано </a:t>
            </a:r>
            <a:r>
              <a:rPr lang="ru-RU" sz="2800" dirty="0" smtClean="0"/>
              <a:t>в статье </a:t>
            </a:r>
            <a:r>
              <a:rPr lang="ru-RU" sz="2800" dirty="0"/>
              <a:t>22 </a:t>
            </a:r>
            <a:r>
              <a:rPr lang="ru-RU" sz="2800" dirty="0" smtClean="0"/>
              <a:t>Федерального закона </a:t>
            </a:r>
            <a:r>
              <a:rPr lang="ru-RU" sz="2800" dirty="0"/>
              <a:t>№ </a:t>
            </a:r>
            <a:r>
              <a:rPr lang="ru-RU" sz="2800" dirty="0" smtClean="0"/>
              <a:t>426-ФЗ.</a:t>
            </a:r>
            <a:endParaRPr lang="ru-RU" sz="2800" dirty="0"/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 smtClean="0"/>
              <a:t>Цена договора, стоимость </a:t>
            </a:r>
            <a:r>
              <a:rPr lang="ru-RU" sz="2800" dirty="0"/>
              <a:t>услуг организаций, проводящих СОУТ, может </a:t>
            </a:r>
            <a:r>
              <a:rPr lang="ru-RU" sz="2800" dirty="0" smtClean="0"/>
              <a:t>зависеть:</a:t>
            </a:r>
            <a:endParaRPr lang="ru-RU" sz="2800" dirty="0"/>
          </a:p>
          <a:p>
            <a:pPr algn="just"/>
            <a:r>
              <a:rPr lang="ru-RU" sz="2800" dirty="0" smtClean="0"/>
              <a:t>от типа </a:t>
            </a:r>
            <a:r>
              <a:rPr lang="ru-RU" sz="2800" dirty="0"/>
              <a:t>рабочего </a:t>
            </a:r>
            <a:r>
              <a:rPr lang="ru-RU" sz="2800" dirty="0" smtClean="0"/>
              <a:t>места;</a:t>
            </a:r>
          </a:p>
          <a:p>
            <a:pPr algn="just"/>
            <a:r>
              <a:rPr lang="ru-RU" sz="2800" dirty="0" smtClean="0"/>
              <a:t>его </a:t>
            </a:r>
            <a:r>
              <a:rPr lang="ru-RU" sz="2800" dirty="0"/>
              <a:t>отдаленности, региона, </a:t>
            </a:r>
            <a:r>
              <a:rPr lang="ru-RU" sz="2800" dirty="0" smtClean="0"/>
              <a:t>в котором </a:t>
            </a:r>
            <a:r>
              <a:rPr lang="ru-RU" sz="2800" dirty="0"/>
              <a:t>работает </a:t>
            </a:r>
            <a:r>
              <a:rPr lang="ru-RU" sz="2800" dirty="0" smtClean="0"/>
              <a:t>организация-исполнитель;</a:t>
            </a:r>
          </a:p>
          <a:p>
            <a:pPr algn="just"/>
            <a:r>
              <a:rPr lang="ru-RU" sz="2800" dirty="0" smtClean="0"/>
              <a:t>времени года;</a:t>
            </a:r>
          </a:p>
          <a:p>
            <a:pPr algn="just"/>
            <a:r>
              <a:rPr lang="ru-RU" sz="2800" dirty="0" smtClean="0"/>
              <a:t>количества </a:t>
            </a:r>
            <a:r>
              <a:rPr lang="ru-RU" sz="2800" dirty="0"/>
              <a:t>рабочих мест для проведения СОУТ (некоторые исполнители </a:t>
            </a:r>
            <a:r>
              <a:rPr lang="ru-RU" sz="2800" dirty="0" smtClean="0"/>
              <a:t>в этом </a:t>
            </a:r>
            <a:r>
              <a:rPr lang="ru-RU" sz="2800" dirty="0"/>
              <a:t>случае предоставляют скидки</a:t>
            </a:r>
            <a:r>
              <a:rPr lang="ru-RU" sz="2800" dirty="0" smtClean="0"/>
              <a:t>).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391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2681" y="1161535"/>
            <a:ext cx="10157254" cy="488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+mj-lt"/>
              <a:buAutoNum type="arabicPeriod" startAt="3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Текст договора, правильно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составленный  договор  служит  основой  для  дальнейшего эффективного 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взаимовыгодного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сотрудничества  между  заказчиком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исполнителем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 также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сводит 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минимуму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риск  возникновения разногласий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 рекомендуется  не глядя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подписывать  договор  так  называемой стандартной формы, который отдельные организации, проводящие СОУТ,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предлагают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всем  своим 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клиентам.</a:t>
            </a:r>
          </a:p>
          <a:p>
            <a:pPr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Впоследствии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работодатель  может столкнуться 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 неприятным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сюрпризом 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виде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включенных 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договор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противоречащих его интересам условий,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которые он изначально не обратил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внимания,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 что-либо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менять будет уже поздно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24373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265" y="509358"/>
            <a:ext cx="10960443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Сточки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зрения  гражданского  права  договор  между  работодателем и организацией,  проводящей  СОУТ,  является  договором  возмездного оказания услуг, по которому исполнитель обязуется по заданию заказчика оказать  услуги  (совершить  определенные  действия  или  осуществить определенную  деятельность), 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 заказчик-оплатить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эти  услуги  (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статья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779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Гражданского кодекса Российской Федерации). </a:t>
            </a:r>
          </a:p>
          <a:p>
            <a:pPr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таком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договоре  должны  быть  обозначены  следующие  стандартные условия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</a:p>
          <a:p>
            <a:pPr marL="457200" indent="-457200"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виды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услуг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проводимых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рамках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СОУТ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457200" indent="-457200"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сроки их выполнения;</a:t>
            </a:r>
          </a:p>
          <a:p>
            <a:pPr marL="457200" indent="-457200"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стоимость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указанных работ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услуг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 также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порядок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их оплаты;</a:t>
            </a:r>
          </a:p>
          <a:p>
            <a:pPr marL="457200" indent="-457200"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права и обязанности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заказчика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исполнителя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проведении СОУТ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marL="457200" indent="-457200" algn="just" defTabSz="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ответственность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заказчика 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исполнителя  </a:t>
            </a:r>
            <a:r>
              <a:rPr lang="ru-RU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  неисполнении  ими обязательств </a:t>
            </a:r>
            <a:r>
              <a:rPr lang="ru-RU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 договору.</a:t>
            </a:r>
          </a:p>
        </p:txBody>
      </p:sp>
    </p:spTree>
    <p:extLst>
      <p:ext uri="{BB962C8B-B14F-4D97-AF65-F5344CB8AC3E}">
        <p14:creationId xmlns:p14="http://schemas.microsoft.com/office/powerpoint/2010/main" val="356921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661" y="564204"/>
            <a:ext cx="10982526" cy="564205"/>
          </a:xfrm>
        </p:spPr>
        <p:txBody>
          <a:bodyPr>
            <a:normAutofit fontScale="90000"/>
          </a:bodyPr>
          <a:lstStyle/>
          <a:p>
            <a:r>
              <a:rPr lang="ru-RU" sz="4900" dirty="0"/>
              <a:t>Что такое специальная оценка условий </a:t>
            </a:r>
            <a:r>
              <a:rPr lang="ru-RU" sz="4900" dirty="0" smtClean="0"/>
              <a:t>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661" y="1215956"/>
            <a:ext cx="10871053" cy="520955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соответствии с требованиями </a:t>
            </a:r>
            <a:r>
              <a:rPr lang="ru-RU" sz="2000" dirty="0" smtClean="0"/>
              <a:t>статьи </a:t>
            </a:r>
            <a:r>
              <a:rPr lang="ru-RU" sz="2000" dirty="0"/>
              <a:t>212 Трудового кодекса </a:t>
            </a:r>
            <a:r>
              <a:rPr lang="ru-RU" sz="2000" dirty="0" smtClean="0"/>
              <a:t>Российской Федерации </a:t>
            </a:r>
            <a:r>
              <a:rPr lang="ru-RU" sz="2000" dirty="0"/>
              <a:t>работодатель обязан обеспечить проведение специальной оценки условий труда за счет собственных средств. При этом, необходимо обратить внимание на то, что затраты на проведение специальной оценки условий труда рабочих мест относятся к расходам, которые частично может компенсировать Фонд социального страхования Российской Федерации . </a:t>
            </a:r>
          </a:p>
          <a:p>
            <a:pPr algn="just"/>
            <a:r>
              <a:rPr lang="ru-RU" sz="2000" dirty="0" smtClean="0"/>
              <a:t>Правовые </a:t>
            </a:r>
            <a:r>
              <a:rPr lang="ru-RU" sz="2000" dirty="0"/>
              <a:t>и организационные основы специальной оценки условий труда, порядок проведения, а также права, обязанности и ответственность участников специальной оценки условий труда установлены Федеральным законом от 28 декабря 2013 </a:t>
            </a:r>
            <a:r>
              <a:rPr lang="ru-RU" sz="2000" dirty="0" smtClean="0"/>
              <a:t>года № 426-ФЗ </a:t>
            </a:r>
            <a:r>
              <a:rPr lang="ru-RU" sz="2000" dirty="0"/>
              <a:t>«О специальной оценке условий труда» (далее – Федеральный закон № 426-ФЗ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dirty="0" smtClean="0"/>
              <a:t>Специальная оценка условий труда (СОУТ) – это единый комплекс последовательно осуществляемых мероприятий по идентификации вредных и (или) опасных факторов производственной среды и трудового процесса и оценке уровня их воздействия на работника с учетом отклонения их фактических значений от установленных нормативных требований (гигиенических нормативов) условий труда и применения средств индивидуальной и коллективной защиты работников (части 1 статьи </a:t>
            </a:r>
            <a:r>
              <a:rPr lang="ru-RU" sz="2000" dirty="0"/>
              <a:t>3 </a:t>
            </a:r>
            <a:r>
              <a:rPr lang="ru-RU" sz="2000" dirty="0" smtClean="0"/>
              <a:t>Федерального закона </a:t>
            </a:r>
            <a:r>
              <a:rPr lang="ru-RU" sz="2000" dirty="0"/>
              <a:t>№ </a:t>
            </a:r>
            <a:r>
              <a:rPr lang="ru-RU" sz="2000" dirty="0" smtClean="0"/>
              <a:t>426-ФЗ).</a:t>
            </a:r>
          </a:p>
          <a:p>
            <a:pPr algn="just"/>
            <a:endParaRPr lang="ru-RU" sz="1900" dirty="0" smtClean="0"/>
          </a:p>
        </p:txBody>
      </p:sp>
    </p:spTree>
    <p:extLst>
      <p:ext uri="{BB962C8B-B14F-4D97-AF65-F5344CB8AC3E}">
        <p14:creationId xmlns:p14="http://schemas.microsoft.com/office/powerpoint/2010/main" val="284211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591" y="468678"/>
            <a:ext cx="10564238" cy="10682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 к организации, проводящей СОУТ</a:t>
            </a:r>
            <a:endParaRPr lang="ru-RU" dirty="0"/>
          </a:p>
        </p:txBody>
      </p:sp>
      <p:pic>
        <p:nvPicPr>
          <p:cNvPr id="4" name="Объект 3" descr="One &lt;strong&gt;1&lt;/strong&gt; Number · Free image on Pixaba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57" y="636730"/>
            <a:ext cx="653916" cy="73218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04672" y="1624519"/>
            <a:ext cx="10554510" cy="47276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 smtClean="0"/>
              <a:t>регистрация </a:t>
            </a:r>
            <a:r>
              <a:rPr lang="ru-RU" dirty="0"/>
              <a:t>организации в установленном порядке в качестве юридического лица одной из организационно-правовых форм, предусмотренных законодательством;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/>
              <a:t>внесение в уставные документы юридического лица в качестве основного вида деятельности или одного из видов деятельности «проведение специальной оценки условий труда</a:t>
            </a:r>
            <a:r>
              <a:rPr lang="ru-RU" dirty="0" smtClean="0"/>
              <a:t>»;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 smtClean="0"/>
              <a:t>наличие </a:t>
            </a:r>
            <a:r>
              <a:rPr lang="ru-RU" dirty="0"/>
              <a:t>в штате юридического не менее пяти экспертов, имеющих сертификат эксперта на право выполнения работ по специальной оценке условий </a:t>
            </a:r>
            <a:r>
              <a:rPr lang="ru-RU" dirty="0" smtClean="0"/>
              <a:t>труда;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dirty="0" smtClean="0"/>
              <a:t>из </a:t>
            </a:r>
            <a:r>
              <a:rPr lang="ru-RU" dirty="0"/>
              <a:t>штата экспертов минимум один эксперт должен иметь высшее образование по одной из следующих специальностей – врач по общей гигиене, врач по санитарно-гигиеническим лабораторным исследованиям, врач по гигиене труда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16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212" y="535981"/>
            <a:ext cx="10428051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наличие испытательной лаборатории, которая должна быть укомплектована средствами измерения, прошедшими поверку и внесенными в Федеральный информационный фонд по обеспечению единства измерений;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испытательная лаборатории должна быть аккредитована в соответствии с законодательством Российской </a:t>
            </a:r>
            <a:r>
              <a:rPr lang="ru-RU" sz="25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Федерации об </a:t>
            </a:r>
            <a:r>
              <a:rPr lang="ru-RU" sz="2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аккредитации в национальной системе аккредитации </a:t>
            </a:r>
            <a:r>
              <a:rPr lang="ru-RU" sz="25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(Федеральной службой по аккредитации) </a:t>
            </a:r>
            <a:r>
              <a:rPr lang="ru-RU" sz="2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и иметь непросроченный аттестат аккредитации с приложением утвержденной области аккредитации;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областью аккредитации испытательной лаборатории должно быть проведение исследований (испытаний) и измерений вредных и (или) опасных факторов производственной среды и трудового </a:t>
            </a:r>
            <a:r>
              <a:rPr lang="ru-RU" sz="25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процесса;</a:t>
            </a:r>
            <a:endParaRPr lang="ru-RU" sz="25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5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регистрация </a:t>
            </a:r>
            <a:r>
              <a:rPr lang="ru-RU" sz="2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в реестре организаций, проводящих специальную оценку условий </a:t>
            </a:r>
            <a:r>
              <a:rPr lang="ru-RU" sz="25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труда, уведомление о регистрации в реестре выдается Министерством </a:t>
            </a:r>
            <a:r>
              <a:rPr lang="ru-RU" sz="2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труда и социальной защиты </a:t>
            </a:r>
            <a:r>
              <a:rPr lang="ru-RU" sz="25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Российской Федерации </a:t>
            </a:r>
            <a:r>
              <a:rPr lang="ru-RU" sz="25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ru-RU" sz="2500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19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97" y="694012"/>
            <a:ext cx="6825461" cy="545894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256" y="644145"/>
            <a:ext cx="3926241" cy="550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65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6346" y="630195"/>
            <a:ext cx="4345459" cy="56346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146" y="732910"/>
            <a:ext cx="6553200" cy="5429250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4400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6264" y="963367"/>
            <a:ext cx="8566914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Проверка </a:t>
            </a:r>
            <a:r>
              <a:rPr lang="ru-RU" dirty="0" smtClean="0"/>
              <a:t>организаций </a:t>
            </a:r>
            <a:r>
              <a:rPr lang="ru-RU" dirty="0"/>
              <a:t>в реестре </a:t>
            </a:r>
            <a:r>
              <a:rPr lang="ru-RU" dirty="0" smtClean="0"/>
              <a:t>Министерства </a:t>
            </a:r>
            <a:r>
              <a:rPr lang="ru-RU" dirty="0"/>
              <a:t>труда и социальной защиты </a:t>
            </a:r>
            <a:r>
              <a:rPr lang="ru-RU" dirty="0" smtClean="0"/>
              <a:t>Российской Федерации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3" y="2560320"/>
            <a:ext cx="5345359" cy="3506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	На </a:t>
            </a:r>
            <a:r>
              <a:rPr lang="ru-RU" sz="2800" dirty="0"/>
              <a:t>официальном сайте </a:t>
            </a:r>
            <a:r>
              <a:rPr lang="ru-RU" sz="2800" dirty="0" smtClean="0"/>
              <a:t>Министерства </a:t>
            </a:r>
            <a:r>
              <a:rPr lang="ru-RU" sz="2800" dirty="0"/>
              <a:t>труда и социальной защиты РФ - </a:t>
            </a:r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akot.rosmintrud.ru/ot/organizations</a:t>
            </a:r>
            <a:r>
              <a:rPr lang="ru-RU" sz="2800" dirty="0" smtClean="0"/>
              <a:t> находится </a:t>
            </a:r>
            <a:r>
              <a:rPr lang="ru-RU" sz="2800" dirty="0"/>
              <a:t>полный список аттестованных </a:t>
            </a:r>
            <a:r>
              <a:rPr lang="ru-RU" sz="2800" dirty="0" smtClean="0"/>
              <a:t>организаций, </a:t>
            </a:r>
            <a:r>
              <a:rPr lang="ru-RU" sz="2800" dirty="0"/>
              <a:t>которые могут проводить СОУТ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</p:spPr>
      </p:pic>
      <p:pic>
        <p:nvPicPr>
          <p:cNvPr id="7" name="Объект 6" descr="Dos &lt;strong&gt;2&lt;/strong&gt; Número · Imagen gratis e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79" y="669963"/>
            <a:ext cx="1198992" cy="11989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039" y="790832"/>
            <a:ext cx="1581664" cy="158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83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контрагентов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0975" y="2560638"/>
            <a:ext cx="4413249" cy="3309937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5310440" cy="371691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/>
              <a:t>Моментальная проверка контрагента на сайте </a:t>
            </a:r>
            <a:r>
              <a:rPr lang="en-US" sz="2800" u="sng" dirty="0">
                <a:hlinkClick r:id="rId3"/>
              </a:rPr>
              <a:t>https</a:t>
            </a:r>
            <a:r>
              <a:rPr lang="ru-RU" sz="2800" u="sng" dirty="0">
                <a:hlinkClick r:id="rId3"/>
              </a:rPr>
              <a:t>://</a:t>
            </a:r>
            <a:r>
              <a:rPr lang="en-US" sz="2800" u="sng" dirty="0">
                <a:hlinkClick r:id="rId3"/>
              </a:rPr>
              <a:t>www</a:t>
            </a:r>
            <a:r>
              <a:rPr lang="ru-RU" sz="2800" u="sng" dirty="0">
                <a:hlinkClick r:id="rId3"/>
              </a:rPr>
              <a:t>.1</a:t>
            </a:r>
            <a:r>
              <a:rPr lang="en-US" sz="2800" u="sng" dirty="0" err="1">
                <a:hlinkClick r:id="rId3"/>
              </a:rPr>
              <a:t>cont</a:t>
            </a:r>
            <a:r>
              <a:rPr lang="ru-RU" sz="2800" u="sng" dirty="0">
                <a:hlinkClick r:id="rId3"/>
              </a:rPr>
              <a:t>.</a:t>
            </a:r>
            <a:r>
              <a:rPr lang="en-US" sz="2800" u="sng" dirty="0" err="1">
                <a:hlinkClick r:id="rId3"/>
              </a:rPr>
              <a:t>ru</a:t>
            </a:r>
            <a:r>
              <a:rPr lang="ru-RU" sz="2800" u="sng" dirty="0">
                <a:hlinkClick r:id="rId3"/>
              </a:rPr>
              <a:t>/</a:t>
            </a:r>
            <a:endParaRPr lang="ru-RU" sz="2800" dirty="0"/>
          </a:p>
          <a:p>
            <a:r>
              <a:rPr lang="ru-RU" sz="2800" dirty="0"/>
              <a:t>Это электронное досье </a:t>
            </a:r>
            <a:r>
              <a:rPr lang="ru-RU" sz="2800" dirty="0" smtClean="0"/>
              <a:t>организации, </a:t>
            </a:r>
            <a:r>
              <a:rPr lang="ru-RU" sz="2800" dirty="0"/>
              <a:t>по которому можно понять в каком состоянии </a:t>
            </a:r>
            <a:r>
              <a:rPr lang="ru-RU" sz="2800" dirty="0" smtClean="0"/>
              <a:t>она находится.</a:t>
            </a:r>
            <a:endParaRPr lang="ru-RU" sz="2800" dirty="0"/>
          </a:p>
          <a:p>
            <a:r>
              <a:rPr lang="ru-RU" sz="2800" dirty="0"/>
              <a:t>Этот сервис отвечает на </a:t>
            </a:r>
            <a:r>
              <a:rPr lang="ru-RU" sz="2800" dirty="0" smtClean="0"/>
              <a:t>вопрос: «Можно </a:t>
            </a:r>
            <a:r>
              <a:rPr lang="ru-RU" sz="2800" dirty="0"/>
              <a:t>ли положиться на эту организацию</a:t>
            </a:r>
            <a:r>
              <a:rPr lang="ru-RU" sz="2800" dirty="0" smtClean="0"/>
              <a:t>?»</a:t>
            </a:r>
            <a:endParaRPr lang="ru-RU" sz="2800" dirty="0"/>
          </a:p>
          <a:p>
            <a:endParaRPr lang="ru-RU" dirty="0"/>
          </a:p>
        </p:txBody>
      </p:sp>
      <p:pic>
        <p:nvPicPr>
          <p:cNvPr id="6" name="Рисунок 5" descr="Three &lt;strong&gt;3&lt;/strong&gt; Number · Free image on Pixaba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319" y="1071482"/>
            <a:ext cx="1125166" cy="112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25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3472" y="982132"/>
            <a:ext cx="8163126" cy="1303867"/>
          </a:xfrm>
        </p:spPr>
        <p:txBody>
          <a:bodyPr/>
          <a:lstStyle/>
          <a:p>
            <a:r>
              <a:rPr lang="ru-RU" dirty="0" smtClean="0"/>
              <a:t>Отзывы об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7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	Не </a:t>
            </a:r>
            <a:r>
              <a:rPr lang="ru-RU" sz="37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все </a:t>
            </a:r>
            <a:r>
              <a:rPr lang="ru-RU" sz="37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организации </a:t>
            </a:r>
            <a:r>
              <a:rPr lang="ru-RU" sz="37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выполняют свою работу хорошо и предоставляют высокий уровень </a:t>
            </a:r>
            <a:r>
              <a:rPr lang="ru-RU" sz="37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сервиса, поэтому </a:t>
            </a:r>
            <a:r>
              <a:rPr lang="ru-RU" sz="3700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нужно обратить внимание на мнение компаний, с которым работала эта организация</a:t>
            </a:r>
          </a:p>
        </p:txBody>
      </p:sp>
      <p:pic>
        <p:nvPicPr>
          <p:cNvPr id="5" name="Рисунок 4" descr="Four &lt;strong&gt;4&lt;/strong&gt; Number · Free image on Pixaba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15" y="1056080"/>
            <a:ext cx="1155970" cy="11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22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334</Words>
  <Application>Microsoft Office PowerPoint</Application>
  <PresentationFormat>Широкоэкранный</PresentationFormat>
  <Paragraphs>45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Натуральные материалы</vt:lpstr>
      <vt:lpstr>Методическое пособие «Особенности выбора организации для проведения специальной оценки условий труда»</vt:lpstr>
      <vt:lpstr>Что такое специальная оценка условий труда</vt:lpstr>
      <vt:lpstr>Требования к организации, проводящей СОУТ</vt:lpstr>
      <vt:lpstr>Презентация PowerPoint</vt:lpstr>
      <vt:lpstr>Презентация PowerPoint</vt:lpstr>
      <vt:lpstr>Презентация PowerPoint</vt:lpstr>
      <vt:lpstr>Проверка организаций в реестре Министерства труда и социальной защиты Российской Федерации</vt:lpstr>
      <vt:lpstr>Проверка контрагентов</vt:lpstr>
      <vt:lpstr>Отзывы об организации</vt:lpstr>
      <vt:lpstr>Опыт организации</vt:lpstr>
      <vt:lpstr>Заключение договора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что обратить внимание  при закупке услуг у единственного поставщика на проведение специальной оценки условий труда</dc:title>
  <dc:creator>Сенина Анна Анатольевна</dc:creator>
  <cp:lastModifiedBy>Сенина Анна Анатольевна</cp:lastModifiedBy>
  <cp:revision>38</cp:revision>
  <cp:lastPrinted>2019-07-24T04:18:23Z</cp:lastPrinted>
  <dcterms:created xsi:type="dcterms:W3CDTF">2019-07-22T11:51:38Z</dcterms:created>
  <dcterms:modified xsi:type="dcterms:W3CDTF">2019-08-05T11:12:19Z</dcterms:modified>
</cp:coreProperties>
</file>