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59" r:id="rId6"/>
    <p:sldId id="261" r:id="rId7"/>
    <p:sldId id="264" r:id="rId8"/>
    <p:sldId id="265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792087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rgbClr val="FF0000"/>
                </a:solidFill>
              </a:rPr>
              <a:t/>
            </a:r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/>
              <a:t> 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24936" cy="576064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</a:rPr>
              <a:t>Публичные обсуждения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</a:rPr>
              <a:t> результатов мониторинга наркоситуации в Ханты-Мансийском автономном   округе – Югре  за 2020 год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</a:rPr>
              <a:t>с общественными </a:t>
            </a:r>
            <a:r>
              <a:rPr lang="ru-RU" sz="3600" b="1" dirty="0">
                <a:solidFill>
                  <a:schemeClr val="tx1"/>
                </a:solidFill>
              </a:rPr>
              <a:t>организациями </a:t>
            </a:r>
            <a:r>
              <a:rPr lang="ru-RU" sz="3600" b="1" dirty="0" smtClean="0">
                <a:solidFill>
                  <a:schemeClr val="tx1"/>
                </a:solidFill>
              </a:rPr>
              <a:t>и субъектами профилактики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600" b="1" dirty="0" smtClean="0">
                <a:solidFill>
                  <a:schemeClr val="tx1"/>
                </a:solidFill>
              </a:rPr>
              <a:t> </a:t>
            </a:r>
            <a:r>
              <a:rPr lang="ru-RU" sz="3600" b="1" dirty="0">
                <a:solidFill>
                  <a:schemeClr val="tx1"/>
                </a:solidFill>
              </a:rPr>
              <a:t>Кондинского </a:t>
            </a:r>
            <a:r>
              <a:rPr lang="ru-RU" sz="3600" b="1" dirty="0" smtClean="0">
                <a:solidFill>
                  <a:schemeClr val="tx1"/>
                </a:solidFill>
              </a:rPr>
              <a:t>района 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9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Криминногенность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наркомании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(влияние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наркотизации на криминогенную </a:t>
            </a: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обстановку)</a:t>
            </a:r>
            <a:endParaRPr lang="ru-RU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10446956"/>
              </p:ext>
            </p:extLst>
          </p:nvPr>
        </p:nvGraphicFramePr>
        <p:xfrm>
          <a:off x="323528" y="1556796"/>
          <a:ext cx="4175446" cy="4681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447"/>
                <a:gridCol w="1872444"/>
                <a:gridCol w="624311"/>
                <a:gridCol w="624311"/>
                <a:gridCol w="709933"/>
              </a:tblGrid>
              <a:tr h="244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72" marR="48372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U</a:t>
                      </a:r>
                      <a:r>
                        <a:rPr lang="en-US" sz="800" dirty="0">
                          <a:effectLst/>
                        </a:rPr>
                        <a:t>p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8372" marR="4837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43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ХМАО-Югра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Ханты-Мансийск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Когалым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814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Лангепас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Мегион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г.Нефтеюганск 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Нижневартовск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г.Нягань   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г.Покачи   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г.Пыть-Ях  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г.Радужный  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732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Сургут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Урай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Югорск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Белоярский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Березовский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Кондинский район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>
                    <a:solidFill>
                      <a:srgbClr val="92D050"/>
                    </a:solidFill>
                  </a:tcPr>
                </a:tc>
              </a:tr>
              <a:tr h="2472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Нефтеюганский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28838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Нижневартовский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738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  <a:tr h="1691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Сургутский район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8372" marR="48372" marT="0" marB="0"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556792"/>
            <a:ext cx="3822192" cy="468052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Ханты-Мансийском автономном округе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Югре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остается на 3-м «тяжелом» уровне с показателем 35,8 % (в 2018 году – 39,2 %;  в 2019 – 38,7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%).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Схожая с общеокружной ситуация диагностируется в городах Мегион и Нефтеюганск, а также в Нефтеюганском, Нижневартовском, Октябрьском, Советском районах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Предкризисное» состояние демонстрирует Югорск, Лангепас, Когалым и Ханты-Мансийск, а также Сургутский район. 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сложный – «кризисный» уровень – в Пыть-Яхе и Урае. 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благоприятная «напряженная» ситуация наблюдается в Сургуте и Нижневартовске. Город Покачи, Белоярский, Березовский и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Кондинский районы достигли «удовлетворительного» уровня. 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Позитивную динамику показывают Югорск, Лангепас, Сургут, а также  Белоярский, Кондинский, Октябрьский, Советский, Сургутский  районы. </a:t>
            </a:r>
          </a:p>
          <a:p>
            <a:pPr marL="0" indent="0" algn="just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Негативная динамика наблюдается в Урае, Нягани, Когалыме, Ханты-Мансийске, в Нефтеюганском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районе.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2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Динамика оценки наркоситуации по заданным параметрам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88120172"/>
              </p:ext>
            </p:extLst>
          </p:nvPr>
        </p:nvGraphicFramePr>
        <p:xfrm>
          <a:off x="251519" y="1844824"/>
          <a:ext cx="4247455" cy="46155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416"/>
                <a:gridCol w="1191491"/>
                <a:gridCol w="925937"/>
                <a:gridCol w="926403"/>
                <a:gridCol w="992208"/>
              </a:tblGrid>
              <a:tr h="31831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Параметр оценки наркоситуации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2018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2019 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2020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</a:tr>
              <a:tr h="6366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«масштабы незаконного оборота наркотиков»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3,2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«тяжелое» 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балла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2,8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«тяжелое»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балла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«тяжелое»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балла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</a:tr>
              <a:tr h="1114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«масштабы немедицинского потребления наркотиков»</a:t>
                      </a:r>
                      <a:endParaRPr lang="ru-RU" sz="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(по данным социологических исследований)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«напряженное»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балла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0,5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«удовлетворительное»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 балл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«удовлетворительное»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 балл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</a:tr>
              <a:tr h="7957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3.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«обращаемость за наркологической медицинской помощью»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«напряженное»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балла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«напряженное»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 балла 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«напряженное» 2 балла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</a:tr>
              <a:tr h="12732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4.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«смертность, связанная с острым отравлением наркотиками по данным судебно-медицинской экспертизы»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1,4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«удовлетворительное»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 балл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4,0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«тяжелое»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 балла 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4,1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«тяжелое»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3 балла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</a:tr>
              <a:tr h="47746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Итоговая оценка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«напряженное»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2,3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«напряженное» </a:t>
                      </a:r>
                      <a:endParaRPr lang="ru-RU" sz="8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2,3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«напряженное»</a:t>
                      </a:r>
                      <a:endParaRPr lang="ru-RU" sz="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5343" marR="45343" marT="0" marB="0"/>
                </a:tc>
              </a:tr>
            </a:tbl>
          </a:graphicData>
        </a:graphic>
      </p:graphicFrame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44824"/>
            <a:ext cx="3822192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В целом при расчете критериев оценки по пятибалльной системе наркоситуация в Ханты-Мансийском автономном округе – Югре оценена как «напряженная»: </a:t>
            </a:r>
            <a:r>
              <a:rPr lang="ru-RU" b="1" dirty="0" smtClean="0"/>
              <a:t>2,3 балла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Итоговый </a:t>
            </a:r>
            <a:r>
              <a:rPr lang="ru-RU" b="1" dirty="0"/>
              <a:t>показатель, сохранил свои позиции </a:t>
            </a:r>
            <a:r>
              <a:rPr lang="ru-RU" b="1" dirty="0" smtClean="0"/>
              <a:t>в сравнении с  </a:t>
            </a:r>
            <a:r>
              <a:rPr lang="ru-RU" b="1" dirty="0"/>
              <a:t>2018 </a:t>
            </a:r>
            <a:r>
              <a:rPr lang="ru-RU" b="1" dirty="0" smtClean="0"/>
              <a:t>годом.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20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0430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</a:pPr>
            <a:r>
              <a:rPr lang="ru-RU" sz="1800" b="1" dirty="0" smtClean="0">
                <a:solidFill>
                  <a:srgbClr val="FF0000"/>
                </a:solidFill>
              </a:rPr>
              <a:t>Проводимый </a:t>
            </a:r>
            <a:r>
              <a:rPr lang="ru-RU" sz="1800" b="1" dirty="0">
                <a:solidFill>
                  <a:srgbClr val="FF0000"/>
                </a:solidFill>
              </a:rPr>
              <a:t>мониторинг оценки развития наркоситуации позволяет не только выявить болевые точки, но и, максимально используя положительный опыт, накопленный в Ханты-Мансийском автономном </a:t>
            </a:r>
            <a:r>
              <a:rPr lang="ru-RU" sz="1800" b="1" dirty="0" smtClean="0">
                <a:solidFill>
                  <a:srgbClr val="FF0000"/>
                </a:solidFill>
              </a:rPr>
              <a:t>   округе </a:t>
            </a:r>
            <a:r>
              <a:rPr lang="ru-RU" sz="1800" b="1" dirty="0">
                <a:solidFill>
                  <a:srgbClr val="FF0000"/>
                </a:solidFill>
              </a:rPr>
              <a:t>– Югре и других субъектах Российской Федерации, сосредоточить усилия всех субъектов оказания наркологической помощи населению на решение этой важнейшей </a:t>
            </a:r>
            <a:r>
              <a:rPr lang="ru-RU" sz="1800" b="1" dirty="0" smtClean="0">
                <a:solidFill>
                  <a:srgbClr val="FF0000"/>
                </a:solidFill>
              </a:rPr>
              <a:t>социальной проблемы</a:t>
            </a:r>
            <a:r>
              <a:rPr lang="ru-RU" sz="1800" b="1" dirty="0">
                <a:solidFill>
                  <a:srgbClr val="FF0000"/>
                </a:solidFill>
              </a:rPr>
              <a:t>.  </a:t>
            </a:r>
            <a:r>
              <a:rPr lang="ru-RU" sz="1800" b="1" dirty="0" smtClean="0">
                <a:solidFill>
                  <a:srgbClr val="FF0000"/>
                </a:solidFill>
              </a:rPr>
              <a:t>Прогнозируя </a:t>
            </a:r>
            <a:r>
              <a:rPr lang="ru-RU" sz="1800" b="1" dirty="0">
                <a:solidFill>
                  <a:srgbClr val="FF0000"/>
                </a:solidFill>
              </a:rPr>
              <a:t>динамику дальнейшего развития наркоситуации </a:t>
            </a:r>
            <a:r>
              <a:rPr lang="ru-RU" sz="1800" b="1" dirty="0" smtClean="0">
                <a:solidFill>
                  <a:srgbClr val="FF0000"/>
                </a:solidFill>
              </a:rPr>
              <a:t>в </a:t>
            </a:r>
            <a:r>
              <a:rPr lang="ru-RU" sz="1800" b="1" dirty="0">
                <a:solidFill>
                  <a:srgbClr val="FF0000"/>
                </a:solidFill>
              </a:rPr>
              <a:t>Ханты-Мансийском автономном округе – Югре четко обозначается тренд на стабильное снижение уровня распространенности наркомании. Данные позитивные прогнозы связаны с широко проводимыми массовыми профилактическими мероприятиями по пропаганде здорового образа жизни и негативного отношения к </a:t>
            </a:r>
            <a:r>
              <a:rPr lang="ru-RU" sz="1800" b="1" dirty="0" smtClean="0">
                <a:solidFill>
                  <a:srgbClr val="FF0000"/>
                </a:solidFill>
              </a:rPr>
              <a:t>потреблению  наркотических </a:t>
            </a:r>
            <a:r>
              <a:rPr lang="ru-RU" sz="1800" b="1" dirty="0">
                <a:solidFill>
                  <a:srgbClr val="FF0000"/>
                </a:solidFill>
              </a:rPr>
              <a:t>и психотропных средств, поддержке </a:t>
            </a:r>
            <a:r>
              <a:rPr lang="ru-RU" sz="1800" b="1" dirty="0" smtClean="0">
                <a:solidFill>
                  <a:srgbClr val="FF0000"/>
                </a:solidFill>
              </a:rPr>
              <a:t>активной гражданской позиции </a:t>
            </a:r>
            <a:r>
              <a:rPr lang="ru-RU" sz="1800" b="1" dirty="0">
                <a:solidFill>
                  <a:srgbClr val="FF0000"/>
                </a:solidFill>
              </a:rPr>
              <a:t>жителей Югры</a:t>
            </a:r>
            <a:r>
              <a:rPr lang="ru-RU" sz="1800" b="1" dirty="0" smtClean="0">
                <a:solidFill>
                  <a:srgbClr val="FF0000"/>
                </a:solidFill>
              </a:rPr>
              <a:t>.</a:t>
            </a:r>
            <a:br>
              <a:rPr lang="ru-RU" sz="1800" b="1" dirty="0" smtClean="0">
                <a:solidFill>
                  <a:srgbClr val="FF0000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/>
            </a:r>
            <a:br>
              <a:rPr lang="ru-RU" sz="1800" b="1" dirty="0" smtClean="0">
                <a:solidFill>
                  <a:schemeClr val="tx1"/>
                </a:solidFill>
              </a:rPr>
            </a:br>
            <a:r>
              <a:rPr lang="ru-RU" sz="1800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0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80919" cy="4353347"/>
          </a:xfrm>
        </p:spPr>
        <p:txBody>
          <a:bodyPr>
            <a:normAutofit fontScale="55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dirty="0" smtClean="0"/>
              <a:t>	В </a:t>
            </a:r>
            <a:r>
              <a:rPr lang="ru-RU" sz="2500" b="1" dirty="0"/>
              <a:t>соответствии со Стратегией государственной антинаркотической политики Российской Федерации до 2020 года, утвержденной Указом Президента Российской Федерации от 9 июня 2010 года № 690, а также Стратегией государственной антинаркотической политики Российской Федерации до 2030 года, утверждённой Указом Президента Российской Федерации от 23 ноября 2020 года № 733 создана и функционирует на постоянной основе государственная система мониторинга наркоситуации в Российской Федерации.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dirty="0"/>
              <a:t> </a:t>
            </a:r>
            <a:r>
              <a:rPr lang="ru-RU" sz="2500" b="1" dirty="0" smtClean="0"/>
              <a:t>	</a:t>
            </a:r>
            <a:r>
              <a:rPr lang="ru-RU" sz="2500" b="1" i="1" u="sng" dirty="0" smtClean="0"/>
              <a:t>Мониторинг </a:t>
            </a:r>
            <a:r>
              <a:rPr lang="ru-RU" sz="2500" b="1" i="1" u="sng" dirty="0"/>
              <a:t>осуществляется в целях: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dirty="0"/>
              <a:t>1. Определения состояния наркоситуации в автономном округе и масштабов незаконного распространения и потребления наркотиков;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dirty="0"/>
              <a:t>2. Выявления, прогнозирования и оценки угроз национальной безопасности, связанных с незаконным оборотом наркотиков и их прекурсоров; оценки эффективности проводимой в автономном округе антинаркотической политики и формирования предложений по ее оптимизации.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500" b="1" dirty="0"/>
              <a:t>3. Позволяет получать актуальную информацию о состоянии процессов и явлений,  в сфере оборота наркотиков и их прекурсоров, а также в области противодействия их незаконному обороту, профилактики незаконного потребления наркотиков, лечения, комплексной̆ реабилитации и ресоциализации лиц, допускающих незаконное потребление наркотиков в немедицинских целях; своевременно выявлять негативные тенденции развития наркоситуации, новые угрозы национальной̆ безопасности, возникающие вследствие незаконного оборота наркотиков; прогнозировать развития наркоситуации и вырабатывать предложения по ее улучшению.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Доклад о наркоситуации в Ханты-Мансийском 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автономном округе – </a:t>
            </a:r>
            <a:r>
              <a:rPr lang="ru-RU" sz="2800" b="1" dirty="0" smtClean="0">
                <a:solidFill>
                  <a:srgbClr val="FF0000"/>
                </a:solidFill>
              </a:rPr>
              <a:t>Югре в </a:t>
            </a:r>
            <a:r>
              <a:rPr lang="ru-RU" sz="2800" b="1" dirty="0">
                <a:solidFill>
                  <a:srgbClr val="FF0000"/>
                </a:solidFill>
              </a:rPr>
              <a:t>2020 году</a:t>
            </a:r>
          </a:p>
        </p:txBody>
      </p:sp>
    </p:spTree>
    <p:extLst>
      <p:ext uri="{BB962C8B-B14F-4D97-AF65-F5344CB8AC3E}">
        <p14:creationId xmlns:p14="http://schemas.microsoft.com/office/powerpoint/2010/main" val="21704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600" b="1" i="1" dirty="0" smtClean="0"/>
              <a:t> Уровень </a:t>
            </a:r>
            <a:r>
              <a:rPr lang="ru-RU" sz="1600" b="1" i="1" dirty="0"/>
              <a:t>распространенности немедицинского потребления </a:t>
            </a:r>
            <a:r>
              <a:rPr lang="ru-RU" sz="1600" b="1" i="1" dirty="0" smtClean="0"/>
              <a:t>наркотиков.</a:t>
            </a:r>
            <a:endParaRPr lang="ru-RU" sz="1600" dirty="0"/>
          </a:p>
          <a:p>
            <a:pPr marL="0" indent="0" algn="just">
              <a:buNone/>
            </a:pPr>
            <a:r>
              <a:rPr lang="ru-RU" sz="1600" i="1" dirty="0"/>
              <a:t>Анализ динамики болезненности наркоманией. </a:t>
            </a:r>
            <a:r>
              <a:rPr lang="ru-RU" sz="1600" dirty="0"/>
              <a:t>Распространенность наркомании (общее количество зарегистрированных больных с наркоманией) в Ханты-Мансийском автономном округе </a:t>
            </a:r>
            <a:r>
              <a:rPr lang="ru-RU" sz="1600" dirty="0" smtClean="0"/>
              <a:t>снизилась, </a:t>
            </a:r>
            <a:r>
              <a:rPr lang="ru-RU" sz="1600" dirty="0"/>
              <a:t>в 2020 г., показатель составил 124,7 на 100 тысяч </a:t>
            </a:r>
            <a:r>
              <a:rPr lang="ru-RU" sz="1600" dirty="0" smtClean="0"/>
              <a:t>населения, </a:t>
            </a:r>
            <a:r>
              <a:rPr lang="ru-RU" sz="1600" dirty="0"/>
              <a:t>в 2019 году 146,2 на 100 тысяч </a:t>
            </a:r>
            <a:r>
              <a:rPr lang="ru-RU" sz="1600" dirty="0" smtClean="0"/>
              <a:t>населения, </a:t>
            </a:r>
            <a:r>
              <a:rPr lang="ru-RU" sz="1600" dirty="0"/>
              <a:t>снижение составило 14,7 %.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/>
              <a:t>Анализ, оценка и динамика уровня и структуры незаконного потребления наркотиков в </a:t>
            </a:r>
            <a:r>
              <a:rPr lang="x-none" sz="2000" b="1" smtClean="0"/>
              <a:t>ХМ</a:t>
            </a:r>
            <a:r>
              <a:rPr lang="ru-RU" sz="2000" b="1" dirty="0" smtClean="0"/>
              <a:t>АО</a:t>
            </a:r>
            <a:r>
              <a:rPr lang="x-none" sz="2000" b="1" smtClean="0"/>
              <a:t> –</a:t>
            </a:r>
            <a:r>
              <a:rPr lang="ru-RU" sz="2000" b="1" dirty="0" smtClean="0"/>
              <a:t> </a:t>
            </a:r>
            <a:r>
              <a:rPr lang="x-none" sz="2000" b="1" smtClean="0"/>
              <a:t> </a:t>
            </a:r>
            <a:r>
              <a:rPr lang="x-none" sz="2000" b="1"/>
              <a:t>Югр</a:t>
            </a:r>
            <a:r>
              <a:rPr lang="ru-RU" sz="2000" b="1" dirty="0"/>
              <a:t>е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Изображение 4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284984"/>
            <a:ext cx="7344816" cy="2751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336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Соотношение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лиц, зарегистрированных с «синдромом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наркотиков», по полу составило в 2020 году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 : Ж = 5,1 : 1,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процентном соотношении 83,6 % - мужчин и 16,4 % - женщин. В 2019 году соотношение М : Ж = 5,2 : 1, в процентном соотношении 83,8 % -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мужчин 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16,2 % - женщин. Данная динамика показывает сохранение доли женщин, зарегистрированных с наркоманией на фоне общего снижения числа зарегистрированных лиц с наркоманией.</a:t>
            </a:r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болезненности за 2020 год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зарегистрировано 13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с наркоманией (1 подросток с зависимостью от каннабиноидов в г. Нижневартовске, 12 подростков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полинаркоманией: 2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г. Нижневартовске, 9 в г. Сургуте и 1 в Сургутском районе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 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году было зарегистрировано 11 несовершеннолетних с наркотической зависимостью 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полинаркоманией) или 2,6 на 100 тысяч несовершеннолетних, из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них подростков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15-17 лет в г. Сургуте и 2 подростка в городе Нижневартовске.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Превалирующая возрастная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среди зарегистрированных наркозависимых лиц – в возрасте 20-39 лет 76,3 % (в 2019 году – 78,9 %).</a:t>
            </a:r>
          </a:p>
          <a:p>
            <a:pPr marL="457200" lvl="1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Динамика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снижения первичной заболеваемости наркоманией с 2016 года составила – 74,5 %. </a:t>
            </a:r>
          </a:p>
          <a:p>
            <a:pPr marL="457200" lvl="1" indent="0">
              <a:buNone/>
            </a:pPr>
            <a:endParaRPr lang="ru-RU" sz="25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ru-RU" b="1" dirty="0" smtClean="0"/>
              <a:t>Наибольшее число зарегистрированных наркозависимых в структуре потребления наркотических средств, в разрезе муниципальных</a:t>
            </a:r>
            <a:br>
              <a:rPr lang="ru-RU" b="1" dirty="0" smtClean="0"/>
            </a:br>
            <a:r>
              <a:rPr lang="ru-RU" b="1" dirty="0" smtClean="0"/>
              <a:t> образований в 2020 году</a:t>
            </a:r>
            <a:br>
              <a:rPr lang="ru-RU" b="1" dirty="0" smtClean="0"/>
            </a:br>
            <a:endParaRPr lang="ru-RU" b="1" dirty="0"/>
          </a:p>
        </p:txBody>
      </p:sp>
      <p:pic>
        <p:nvPicPr>
          <p:cNvPr id="4" name="Изображение 4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653136"/>
            <a:ext cx="5773762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8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отметить, что в 2020 году взято под диспансерное наблюдение впервые в жизни по ХМАО – Югре 65 человек с синдромом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наркотиков, из 65 человек впервые в жизни зарегистрированных медицинскими организациями. Данный факт демонстрирует то,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 все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выявленные лица с наркотической зависимостью дали добровольное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информированное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на диспансерное наблюдение у врача-психиатра-нарколога. Число лиц, взятых впервые в жизни под диспансерное наблюдение с наркоманией, составило 30,1 % от общего числа лиц, взятых под диспансерное наблюдение в 2020 году (216 случаев).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в 2020 году отмечается увеличение доли лиц, выявленных впервые в жизни в связи с потреблением других наркотиков и их сочетаний, на фоне снижения их абсолютного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                      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2019 г. – 63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случая, в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году – 50 случаев), и снижением доли и абсолютного числа потребителей других групп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наркотиков</a:t>
            </a:r>
            <a:r>
              <a:rPr lang="ru-RU" sz="1400" dirty="0"/>
              <a:t>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>
                <a:solidFill>
                  <a:srgbClr val="FF0000"/>
                </a:solidFill>
              </a:rPr>
              <a:t>Первичная заболеваемость наркоманией в 2019-2020 гг. </a:t>
            </a:r>
          </a:p>
        </p:txBody>
      </p:sp>
      <p:pic>
        <p:nvPicPr>
          <p:cNvPr id="4" name="Изображение 4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005064"/>
            <a:ext cx="5410200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255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4726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Отмечается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стабилизация динамики распространенности пагубного употребления наркотиков среди несовершеннолетних в следующих муниципальных образованиях: г. Югорск,  Сургутский район. В других муниципальных образованиях распространённость пагубного употребления наркотиков среди несовершеннолетних не зарегистрирована в 2019-2020 годах. Анализ динамики количества лиц, употребляющих наркотики с вредными последствиями, позволяет говорить о снижении данного показателя по сравнению с 2019 годом среди населения в целом и по числу несовершеннолетних потребителей синтетических наркотиков.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2020 года не регистрировались острые отравления наркотическими средствами в 9 муниципальных образованиях ХМАО-Югры: г. Радужный, г. Покачи,  г. Нягань, Белоярский район, Берёзовский район, Кондинский район, Нефтеюганский район, Нижневартовский район, Октябрьский район.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динамику показателей общей и первичной заболеваемости за 2020 год, можно сделать следующие выводы.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место снижение общей и первичной заболеваемости наркоманией среди всего населения, снижение общей и первичной заболеваемости пагубного употребления наркотиков, как среди всего населения, так и среди несовершеннолетних с незначительным увеличением общей и первичной заболеваемости наркоманией среди несовершеннолетних.  Мероприятия, направленные на снижение распространения, наркопотребления, лечебно-профилактические мероприятия для лиц, имеющих наркотическую зависимость, реабилитационные среднесрочные и долгосрочные программы, а также введение ограничительных мероприятий в связи с пандемией COVID-19, привели в 2020 году к тому, что количество лиц впервые заболевших наркоманией и пагубным употреблением наркотиков стало меньше, чем в предыдущем году. Такая тенденция сохраняется с 2016 года, за счет снижения спроса и предложения на наркотические средства и психотропные вещества. Анализ изменения структуры наркопотребления показывает превалирование доли потребителей синтетических наркотиков, учитываемых в диагностической группе «потребители других наркотических веществ (полинаркомания)».</a:t>
            </a:r>
          </a:p>
          <a:p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147248" cy="64240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болезненности 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пагубного употребления наркотиков</a:t>
            </a:r>
            <a:b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75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484784"/>
            <a:ext cx="8280919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оценку наркоситуации входят 4 параметра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Масштабы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незаконного оборота наркотиков;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немедицинского потребления наркотиков;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Обращаемость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наркологической медицинской помощью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Смертность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употребления наркотиков.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«масштабы незаконного оборота наркотиков»,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рассчитывается по 5 показателям: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Удельный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наркопреступлений в общем количестве зарегистрированных преступных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деяний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Удельный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лиц, осужденных за совершение наркопреступлений в общем числе осужденных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Удельный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 молодежи в общем числе лиц, осужденных за совершение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наркопреступлений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Вовлеченность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наркопотребителей в незаконный оборот наркотиков </a:t>
            </a:r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Криминногенность 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наркомании (влияние наркотизации на криминогенную обстановку)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50" dirty="0"/>
          </a:p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  <a:p>
            <a:pPr marL="0" indent="0" algn="ctr">
              <a:buNone/>
            </a:pPr>
            <a:endParaRPr lang="ru-RU" sz="1800" b="1" dirty="0"/>
          </a:p>
          <a:p>
            <a:pPr marL="0" indent="0" algn="ctr">
              <a:buNone/>
            </a:pPr>
            <a:endParaRPr lang="ru-RU" sz="18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состояния наркоситуации в Ханты-Мансийском автономном округе – Югре (по муниципальным образованиям) в соответствии с Критериями оценки развития наркоситуации</a:t>
            </a:r>
            <a:b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1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6683"/>
          </a:xfrm>
        </p:spPr>
        <p:txBody>
          <a:bodyPr>
            <a:noAutofit/>
          </a:bodyPr>
          <a:lstStyle/>
          <a:p>
            <a:pPr marL="0" indent="0"/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endParaRPr lang="ru-RU" sz="1600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баллах)  </a:t>
            </a:r>
            <a:r>
              <a:rPr lang="ru-RU" sz="1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2018 -2020 годы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бъект 12"/>
          <p:cNvSpPr>
            <a:spLocks noGrp="1"/>
          </p:cNvSpPr>
          <p:nvPr>
            <p:ph sz="quarter" idx="14"/>
          </p:nvPr>
        </p:nvSpPr>
        <p:spPr>
          <a:xfrm>
            <a:off x="4283968" y="1340768"/>
            <a:ext cx="4183376" cy="53285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 наркопреступлений в общем количестве зарегистрированных преступных деяний» стабильно остаётся на прежнем «предкризисном» уровне:  Тем не менее, в ряде крупных городов ситуация по-прежнему остается на «кризисном» уровне: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в г. Лангепас, г. Нижневартовске, г. Сургуте. 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«Предкризисное» состояние, как и в прошлые годы, сохраняется в Когалыме, Нефтеюганске, Ханты-Мансийске, Нягани, Урае, Югорске. В 2020 году к ним добавились: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Сургутский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 и Мегион.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Более стабильная ситуация («тяжелое состояние») диагностируется в Нижневартовском, Нефтеюганском и Советском районах, а также в городах  Пыть-Ях и Радужный. </a:t>
            </a: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Кондинский  </a:t>
            </a:r>
            <a:r>
              <a:rPr lang="ru-RU" sz="1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 перешел на более благоприятный, «</a:t>
            </a:r>
            <a:r>
              <a:rPr lang="ru-RU" sz="1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напряженный» уровень</a:t>
            </a:r>
            <a:r>
              <a:rPr lang="ru-RU" sz="1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13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Удовлетворительный уровень регистрируется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в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Покачи,  а также в Октябрьском, Белоярском и Берёзовском районах.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Сравнительный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ситуации 2019-2020 годов позволил выявить муниципальные образования, демонстрирующие позитивную динамику: город Мегион, Белоярский и Нефтеюганский районы. Негативная динамика выявлена в городах Пыть-Ях, Радужный; в Советском и Сургутском районах. </a:t>
            </a:r>
            <a:b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55577" y="404664"/>
            <a:ext cx="7560840" cy="138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647624"/>
              </p:ext>
            </p:extLst>
          </p:nvPr>
        </p:nvGraphicFramePr>
        <p:xfrm>
          <a:off x="467544" y="1340776"/>
          <a:ext cx="3600400" cy="50257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964"/>
                <a:gridCol w="1238855"/>
                <a:gridCol w="825627"/>
                <a:gridCol w="825627"/>
                <a:gridCol w="417327"/>
              </a:tblGrid>
              <a:tr h="1851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51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ХМАО-Югра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350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Ханты-Мансийск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Когалым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Лангепас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Мегион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г.Нефтеюганск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Нижневартовск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г.Нягань  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г.Покачи  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г.Пыть-Ях 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г.Радужный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Сургут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Урай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Югорск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Белоярский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27623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Березовский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Кондинский район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>
                    <a:solidFill>
                      <a:schemeClr val="accent3"/>
                    </a:solidFill>
                  </a:tcPr>
                </a:tc>
              </a:tr>
              <a:tr h="350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Нефтеюганский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350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Нижневартовский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350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  <a:tr h="1751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Сургутский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9160" marR="49160" marT="0" marB="0"/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39552" y="54868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Удельный вес наркопреступлений в общем </a:t>
            </a:r>
            <a:r>
              <a:rPr lang="ru-RU" b="1" dirty="0" smtClean="0">
                <a:solidFill>
                  <a:srgbClr val="FF0000"/>
                </a:solidFill>
              </a:rPr>
              <a:t>количестве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зарегистрированных преступлений</a:t>
            </a:r>
          </a:p>
        </p:txBody>
      </p:sp>
    </p:spTree>
    <p:extLst>
      <p:ext uri="{BB962C8B-B14F-4D97-AF65-F5344CB8AC3E}">
        <p14:creationId xmlns:p14="http://schemas.microsoft.com/office/powerpoint/2010/main" val="330747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Вовлеченность наркопотребителей в незаконный оборот </a:t>
            </a:r>
            <a:r>
              <a:rPr lang="ru-RU" sz="2000" b="1" i="1" dirty="0" smtClean="0">
                <a:solidFill>
                  <a:srgbClr val="FF0000"/>
                </a:solidFill>
              </a:rPr>
              <a:t>наркотиков в баллах 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38432173"/>
              </p:ext>
            </p:extLst>
          </p:nvPr>
        </p:nvGraphicFramePr>
        <p:xfrm>
          <a:off x="395536" y="1772816"/>
          <a:ext cx="3823813" cy="42968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587"/>
                <a:gridCol w="1702853"/>
                <a:gridCol w="546626"/>
                <a:gridCol w="546626"/>
                <a:gridCol w="726121"/>
              </a:tblGrid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ХМАО-Югра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Ханты-Мансийск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Когалым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>
                    <a:solidFill>
                      <a:schemeClr val="bg1"/>
                    </a:solidFill>
                  </a:tcPr>
                </a:tc>
              </a:tr>
              <a:tr h="55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Лангепас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Мегион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г.Нефтеюганск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Нижневартовск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г.Нягань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г.Покачи  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г.Пыть-Ях 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г.Радужный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Сургут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Урай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 Югорск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Белоярский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Березовский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Кондинский район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>
                    <a:solidFill>
                      <a:schemeClr val="accent3"/>
                    </a:solidFill>
                  </a:tcPr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Нефтеюганский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Нижневартовский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136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Сургутский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  <a:tr h="2735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Ханты-Мансийский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3687" marR="63687" marT="0" marB="0"/>
                </a:tc>
              </a:tr>
            </a:tbl>
          </a:graphicData>
        </a:graphic>
      </p:graphicFrame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283968" y="1772816"/>
            <a:ext cx="4464496" cy="435366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году показатель ухудшился (4,25%) перейдя с «напряженного» в 2019 году (2,9%) на «тяжелый» уровень.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выше, чем в среднем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 Ханты-Мансийскому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автономному округу – Югре и достигает «предкризисного» уровня в Сургуте и Югорске, а также в Нефтеюганском и Сургутском районах. 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Кризисный» уровень – в Радужном, Лангепасе и Белоярском районе.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ряде муниципальных образований ситуация более благоприятная:  на «напряженном» уровне находятся Нефтеюганск и Советский район; на «удовлетворительном» уровне: Ханты-Мансийск, Когалым, Мегион, Пыть-Ях, Покачи, а также Березовский, Октябрьский, Кондинский районы.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Позитивную динамику демонстрирует Ханты-Мансийск, Мегион, Березовский район. Негативная динамика фиксируется в Лангепасе, Нефтеюганске, Нягани, Радужном, Сургуте, Югорске, в Белоярском, Нефтеюганском, Нижневартовском, Сургутском </a:t>
            </a:r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районах. 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28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555</TotalTime>
  <Words>1356</Words>
  <Application>Microsoft Office PowerPoint</Application>
  <PresentationFormat>Экран (4:3)</PresentationFormat>
  <Paragraphs>496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  </vt:lpstr>
      <vt:lpstr>Доклад о наркоситуации в Ханты-Мансийском  автономном округе – Югре в 2020 году</vt:lpstr>
      <vt:lpstr>Анализ, оценка и динамика уровня и структуры незаконного потребления наркотиков в ХМАО –  Югре </vt:lpstr>
      <vt:lpstr>Наибольшее число зарегистрированных наркозависимых в структуре потребления наркотических средств, в разрезе муниципальных  образований в 2020 году </vt:lpstr>
      <vt:lpstr>Первичная заболеваемость наркоманией в 2019-2020 гг. </vt:lpstr>
      <vt:lpstr> Динамика показателя болезненности  пагубного употребления наркотиков </vt:lpstr>
      <vt:lpstr>Оценка состояния наркоситуации в Ханты-Мансийском автономном округе – Югре (по муниципальным образованиям) в соответствии с Критериями оценки развития наркоситуации </vt:lpstr>
      <vt:lpstr>   </vt:lpstr>
      <vt:lpstr>Вовлеченность наркопотребителей в незаконный оборот наркотиков в баллах </vt:lpstr>
      <vt:lpstr>Криминногенность наркомании (влияние наркотизации на криминогенную обстановку)</vt:lpstr>
      <vt:lpstr>Динамика оценки наркоситуации по заданным параметрам </vt:lpstr>
      <vt:lpstr>Проводимый мониторинг оценки развития наркоситуации позволяет не только выявить болевые точки, но и, максимально используя положительный опыт, накопленный в Ханты-Мансийском автономном    округе – Югре и других субъектах Российской Федерации, сосредоточить усилия всех субъектов оказания наркологической помощи населению на решение этой важнейшей социальной проблемы.  Прогнозируя динамику дальнейшего развития наркоситуации в Ханты-Мансийском автономном округе – Югре четко обозначается тренд на стабильное снижение уровня распространенности наркомании. Данные позитивные прогнозы связаны с широко проводимыми массовыми профилактическими мероприятиями по пропаганде здорового образа жизни и негативного отношения к потреблению  наркотических и психотропных средств, поддержке активной гражданской позиции жителей Югры.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о наркоситуации в Ханты-Мансийском  автономном округе – Югре в 2020 году  </dc:title>
  <dc:creator>Тучина Евгения Александровна</dc:creator>
  <cp:lastModifiedBy>Тучина Евгения Александровна</cp:lastModifiedBy>
  <cp:revision>31</cp:revision>
  <dcterms:created xsi:type="dcterms:W3CDTF">2021-04-05T10:46:58Z</dcterms:created>
  <dcterms:modified xsi:type="dcterms:W3CDTF">2021-04-06T11:36:51Z</dcterms:modified>
</cp:coreProperties>
</file>