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69" r:id="rId2"/>
    <p:sldId id="256" r:id="rId3"/>
    <p:sldId id="268" r:id="rId4"/>
    <p:sldId id="278" r:id="rId5"/>
    <p:sldId id="259" r:id="rId6"/>
    <p:sldId id="271" r:id="rId7"/>
    <p:sldId id="264" r:id="rId8"/>
    <p:sldId id="257" r:id="rId9"/>
    <p:sldId id="258" r:id="rId10"/>
    <p:sldId id="263" r:id="rId11"/>
    <p:sldId id="265" r:id="rId12"/>
    <p:sldId id="261" r:id="rId13"/>
    <p:sldId id="266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Участники</a:t>
            </a:r>
            <a:r>
              <a:rPr lang="ru-RU" baseline="0"/>
              <a:t> оборота маркируемых товаров</a:t>
            </a:r>
          </a:p>
          <a:p>
            <a:pPr>
              <a:defRPr/>
            </a:pPr>
            <a:r>
              <a:rPr lang="ru-RU" baseline="0"/>
              <a:t>МО Кондинский района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40000"/>
                <a:lumOff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numFmt formatCode="General" sourceLinked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'Лист1 (5)'!$B$1:$B$17</c:f>
              <c:strCache>
                <c:ptCount val="17"/>
                <c:pt idx="0">
                  <c:v>Альтернативная табачная продукция 2,8%</c:v>
                </c:pt>
                <c:pt idx="1">
                  <c:v>Антисептики 1,1%</c:v>
                </c:pt>
                <c:pt idx="2">
                  <c:v>Безалкогольное пиво 1,1%</c:v>
                </c:pt>
                <c:pt idx="3">
                  <c:v>Биологически активные добавки к пище, 0%</c:v>
                </c:pt>
                <c:pt idx="4">
                  <c:v>Велосипеды, 2,8 %</c:v>
                </c:pt>
                <c:pt idx="5">
                  <c:v>Лёгкая промышленность, 26,5%</c:v>
                </c:pt>
                <c:pt idx="6">
                  <c:v>Лекарственные препараты для медицинского применения (МДЛП), 3,9%</c:v>
                </c:pt>
                <c:pt idx="7">
                  <c:v>Медицинские изделия, 0%</c:v>
                </c:pt>
                <c:pt idx="8">
                  <c:v>Молоко, 12,2%</c:v>
                </c:pt>
                <c:pt idx="9">
                  <c:v>Никотиносодержащая продукция, 1,1%</c:v>
                </c:pt>
                <c:pt idx="10">
                  <c:v>Обувь, 12,7%</c:v>
                </c:pt>
                <c:pt idx="11">
                  <c:v>Парфюмерия, 3,9%</c:v>
                </c:pt>
                <c:pt idx="12">
                  <c:v>Пиво и пивные напитки, 1,1%</c:v>
                </c:pt>
                <c:pt idx="13">
                  <c:v>Сигареты и папиросы, 23,8%</c:v>
                </c:pt>
                <c:pt idx="14">
                  <c:v>Упакованная вода, 6,6%</c:v>
                </c:pt>
                <c:pt idx="15">
                  <c:v>Шины, 0,6%</c:v>
                </c:pt>
                <c:pt idx="16">
                  <c:v>Электроника, 0%</c:v>
                </c:pt>
              </c:strCache>
            </c:strRef>
          </c:cat>
          <c:val>
            <c:numRef>
              <c:f>'Лист1 (5)'!$C$1:$C$17</c:f>
              <c:numCache>
                <c:formatCode>General</c:formatCode>
                <c:ptCount val="17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5</c:v>
                </c:pt>
                <c:pt idx="5">
                  <c:v>48</c:v>
                </c:pt>
                <c:pt idx="6">
                  <c:v>7</c:v>
                </c:pt>
                <c:pt idx="7">
                  <c:v>0</c:v>
                </c:pt>
                <c:pt idx="8">
                  <c:v>22</c:v>
                </c:pt>
                <c:pt idx="9">
                  <c:v>2</c:v>
                </c:pt>
                <c:pt idx="10">
                  <c:v>23</c:v>
                </c:pt>
                <c:pt idx="11">
                  <c:v>7</c:v>
                </c:pt>
                <c:pt idx="12">
                  <c:v>2</c:v>
                </c:pt>
                <c:pt idx="13">
                  <c:v>43</c:v>
                </c:pt>
                <c:pt idx="14">
                  <c:v>12</c:v>
                </c:pt>
                <c:pt idx="15">
                  <c:v>1</c:v>
                </c:pt>
                <c:pt idx="16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'Лист1 (4)'!#REF!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6637168"/>
        <c:axId val="2066637712"/>
      </c:barChart>
      <c:catAx>
        <c:axId val="206663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rnd" cmpd="sng" algn="ctr">
            <a:solidFill>
              <a:schemeClr val="dk1">
                <a:lumMod val="75000"/>
                <a:lumOff val="25000"/>
                <a:alpha val="3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6637712"/>
        <c:crosses val="autoZero"/>
        <c:auto val="1"/>
        <c:lblAlgn val="ctr"/>
        <c:lblOffset val="100"/>
        <c:noMultiLvlLbl val="0"/>
      </c:catAx>
      <c:valAx>
        <c:axId val="2066637712"/>
        <c:scaling>
          <c:orientation val="minMax"/>
          <c:max val="50"/>
          <c:min val="0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663716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Участники</a:t>
            </a:r>
            <a:r>
              <a:rPr lang="ru-RU" baseline="0"/>
              <a:t> оборота маркируемых товаров АО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'Лист1 (3)'!$C$3</c:f>
              <c:strCache>
                <c:ptCount val="1"/>
                <c:pt idx="0">
                  <c:v> по ХМАО-Югре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'Лист1 (3)'!$B$4:$B$21</c:f>
              <c:strCache>
                <c:ptCount val="18"/>
                <c:pt idx="1">
                  <c:v>Альтернативная табачная продукция 2,8%</c:v>
                </c:pt>
                <c:pt idx="2">
                  <c:v>Антисептики 0,3%</c:v>
                </c:pt>
                <c:pt idx="3">
                  <c:v>Безалкогольное пиво 0,2%</c:v>
                </c:pt>
                <c:pt idx="4">
                  <c:v>Биологически активные добавки к пище, 0,2%</c:v>
                </c:pt>
                <c:pt idx="5">
                  <c:v>Велосипеды, 0,9 %</c:v>
                </c:pt>
                <c:pt idx="6">
                  <c:v>Лёгкая промышленность, 23,3%</c:v>
                </c:pt>
                <c:pt idx="7">
                  <c:v>Лекарственные препараты для медицинского применения (МДЛП), 14,4%</c:v>
                </c:pt>
                <c:pt idx="8">
                  <c:v>Медицинские изделия, 0,7%</c:v>
                </c:pt>
                <c:pt idx="9">
                  <c:v>Молоко, 6,6%</c:v>
                </c:pt>
                <c:pt idx="10">
                  <c:v>Никотиносодержащая продукция, 2,5%</c:v>
                </c:pt>
                <c:pt idx="11">
                  <c:v>Обувь, 13,7%</c:v>
                </c:pt>
                <c:pt idx="12">
                  <c:v>Парфюмерия, 2,9%</c:v>
                </c:pt>
                <c:pt idx="13">
                  <c:v>Пиво и пивные напитки, 1,3%</c:v>
                </c:pt>
                <c:pt idx="14">
                  <c:v>Сигареты и папиросы, 22,5%</c:v>
                </c:pt>
                <c:pt idx="15">
                  <c:v>Упакованная вода, 3,8%</c:v>
                </c:pt>
                <c:pt idx="16">
                  <c:v>Шины, 3,4%</c:v>
                </c:pt>
                <c:pt idx="17">
                  <c:v>Электроника, 0,3%</c:v>
                </c:pt>
              </c:strCache>
            </c:strRef>
          </c:cat>
          <c:val>
            <c:numRef>
              <c:f>'Лист1 (3)'!$C$4:$C$21</c:f>
              <c:numCache>
                <c:formatCode>General</c:formatCode>
                <c:ptCount val="18"/>
                <c:pt idx="1">
                  <c:v>198</c:v>
                </c:pt>
                <c:pt idx="2">
                  <c:v>25</c:v>
                </c:pt>
                <c:pt idx="3">
                  <c:v>14</c:v>
                </c:pt>
                <c:pt idx="4">
                  <c:v>14</c:v>
                </c:pt>
                <c:pt idx="5">
                  <c:v>61</c:v>
                </c:pt>
                <c:pt idx="6">
                  <c:v>1669</c:v>
                </c:pt>
                <c:pt idx="7">
                  <c:v>1032</c:v>
                </c:pt>
                <c:pt idx="8">
                  <c:v>51</c:v>
                </c:pt>
                <c:pt idx="9">
                  <c:v>475</c:v>
                </c:pt>
                <c:pt idx="10">
                  <c:v>181</c:v>
                </c:pt>
                <c:pt idx="11">
                  <c:v>980</c:v>
                </c:pt>
                <c:pt idx="12">
                  <c:v>208</c:v>
                </c:pt>
                <c:pt idx="13">
                  <c:v>92</c:v>
                </c:pt>
                <c:pt idx="14">
                  <c:v>1605</c:v>
                </c:pt>
                <c:pt idx="15">
                  <c:v>275</c:v>
                </c:pt>
                <c:pt idx="16">
                  <c:v>244</c:v>
                </c:pt>
                <c:pt idx="17">
                  <c:v>24</c:v>
                </c:pt>
              </c:numCache>
            </c:numRef>
          </c:val>
        </c:ser>
        <c:ser>
          <c:idx val="1"/>
          <c:order val="1"/>
          <c:tx>
            <c:strRef>
              <c:f>'Лист1 (3)'!#REF!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'Лист1 (3)'!$B$4:$B$21</c:f>
              <c:strCache>
                <c:ptCount val="18"/>
                <c:pt idx="1">
                  <c:v>Альтернативная табачная продукция 2,8%</c:v>
                </c:pt>
                <c:pt idx="2">
                  <c:v>Антисептики 0,3%</c:v>
                </c:pt>
                <c:pt idx="3">
                  <c:v>Безалкогольное пиво 0,2%</c:v>
                </c:pt>
                <c:pt idx="4">
                  <c:v>Биологически активные добавки к пище, 0,2%</c:v>
                </c:pt>
                <c:pt idx="5">
                  <c:v>Велосипеды, 0,9 %</c:v>
                </c:pt>
                <c:pt idx="6">
                  <c:v>Лёгкая промышленность, 23,3%</c:v>
                </c:pt>
                <c:pt idx="7">
                  <c:v>Лекарственные препараты для медицинского применения (МДЛП), 14,4%</c:v>
                </c:pt>
                <c:pt idx="8">
                  <c:v>Медицинские изделия, 0,7%</c:v>
                </c:pt>
                <c:pt idx="9">
                  <c:v>Молоко, 6,6%</c:v>
                </c:pt>
                <c:pt idx="10">
                  <c:v>Никотиносодержащая продукция, 2,5%</c:v>
                </c:pt>
                <c:pt idx="11">
                  <c:v>Обувь, 13,7%</c:v>
                </c:pt>
                <c:pt idx="12">
                  <c:v>Парфюмерия, 2,9%</c:v>
                </c:pt>
                <c:pt idx="13">
                  <c:v>Пиво и пивные напитки, 1,3%</c:v>
                </c:pt>
                <c:pt idx="14">
                  <c:v>Сигареты и папиросы, 22,5%</c:v>
                </c:pt>
                <c:pt idx="15">
                  <c:v>Упакованная вода, 3,8%</c:v>
                </c:pt>
                <c:pt idx="16">
                  <c:v>Шины, 3,4%</c:v>
                </c:pt>
                <c:pt idx="17">
                  <c:v>Электроника, 0,3%</c:v>
                </c:pt>
              </c:strCache>
            </c:strRef>
          </c:cat>
          <c:val>
            <c:numRef>
              <c:f>'Лист1 (3)'!#REF!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6641520"/>
        <c:axId val="2066638256"/>
      </c:barChart>
      <c:catAx>
        <c:axId val="206664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6638256"/>
        <c:crosses val="autoZero"/>
        <c:auto val="1"/>
        <c:lblAlgn val="ctr"/>
        <c:lblOffset val="100"/>
        <c:noMultiLvlLbl val="0"/>
      </c:catAx>
      <c:valAx>
        <c:axId val="2066638256"/>
        <c:scaling>
          <c:orientation val="minMax"/>
          <c:max val="1700"/>
          <c:min val="0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664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28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71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65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5711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20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470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50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98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61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55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54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39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75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02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3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8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0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971901B-8599-4BE4-BDCF-ED48FE16217C}" type="datetimeFigureOut">
              <a:rPr lang="ru-RU" smtClean="0"/>
              <a:t>03.08.2022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AACB347-C42D-4DF1-93E1-2E3A39E914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295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  <p:sldLayoutId id="2147484030" r:id="rId13"/>
    <p:sldLayoutId id="2147484031" r:id="rId14"/>
    <p:sldLayoutId id="2147484032" r:id="rId15"/>
    <p:sldLayoutId id="2147484033" r:id="rId16"/>
    <p:sldLayoutId id="214748403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1520" y="2745736"/>
            <a:ext cx="1093796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КОМИССИЯ ПО ПРОТИВОДЕЙСТВИЮ НЕЗАКОННОМУ ОБОРОТУ ПРОМЫШЛЕННОЙ ПРОДУКЦИИ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КОНДИНСКОМ РАЙОНЕ</a:t>
            </a:r>
            <a:endParaRPr lang="ru-RU" sz="4000" dirty="0">
              <a:solidFill>
                <a:srgbClr val="FFC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ГербКондинскогоРайон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5662" y="846773"/>
            <a:ext cx="1202554" cy="14087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25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342" y="200298"/>
            <a:ext cx="11373395" cy="628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Активно 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участвуют в обороте маркируемых товаров:</a:t>
            </a:r>
            <a:endParaRPr lang="ru-RU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г.п.Кондинское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Нахрачи</a:t>
            </a: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 Н.Н. 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Ельпина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г.п.Междуреченский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ИП </a:t>
            </a:r>
            <a:r>
              <a:rPr lang="ru-RU" sz="25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М.В.Пашкевич</a:t>
            </a: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5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Е.С.Камышева</a:t>
            </a: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 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Д.В.Кваченко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г.п.Мортка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КФХ 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Ф.Л.Спичев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г.п.Луговой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ИП 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Т.М.Орешкина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endParaRPr lang="ru-RU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500" b="1" i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г.п.Куминский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ИП </a:t>
            </a:r>
            <a:r>
              <a:rPr lang="ru-RU" sz="25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Г.А.Кощеева</a:t>
            </a: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 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В.А.Кузнецов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с.п.Болчары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ИП </a:t>
            </a:r>
            <a:r>
              <a:rPr lang="ru-RU" sz="25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В.Ф.Змановский</a:t>
            </a:r>
            <a:r>
              <a:rPr lang="ru-RU" sz="2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 К.Р. </a:t>
            </a:r>
            <a:r>
              <a:rPr lang="ru-RU" sz="25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Матюкайте</a:t>
            </a:r>
            <a:r>
              <a:rPr lang="ru-RU" sz="25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5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/>
          <a:srcRect l="980" t="10964" r="5508" b="4664"/>
          <a:stretch/>
        </p:blipFill>
        <p:spPr>
          <a:xfrm>
            <a:off x="171451" y="285751"/>
            <a:ext cx="11858624" cy="616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6071" t="10284" r="20572" b="4254"/>
          <a:stretch/>
        </p:blipFill>
        <p:spPr>
          <a:xfrm>
            <a:off x="1076325" y="231120"/>
            <a:ext cx="9304836" cy="646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51" y="313507"/>
            <a:ext cx="11399520" cy="4888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5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МАРКИРОВКА МОЛОЧНОЙ ПРОДУКЦИИ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Правительства Российской Федерации от 15.12.2020 № 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2099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Правил маркировки молочной продукции средствами идентификации и особенностях внедрения государственной информационной системы мониторинга за оборотом товаров, подлежащих обязательной маркировке средствами идентификации, в отношении молочной продукции"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Участники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оборота молочной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продукции: </a:t>
            </a:r>
            <a:r>
              <a:rPr lang="ru-RU" sz="2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К(Ф)Х, СПК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наносят средства идентификации на </a:t>
            </a:r>
            <a:r>
              <a:rPr 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молочную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продукцию и не представляют в информационную систему мониторинга сведения </a:t>
            </a:r>
            <a:r>
              <a:rPr lang="ru-RU" sz="2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b="1" u="sng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декабря 2023 г</a:t>
            </a:r>
            <a:r>
              <a:rPr lang="ru-RU" sz="2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b="1" u="sng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3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832" y="2699658"/>
            <a:ext cx="3916681" cy="391668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61852" y="824811"/>
            <a:ext cx="9579428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РАЗВИТИЯ 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ПЕРСПЕКТИВНЫХ ТЕХНОЛОГИЙ 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(ЦРПТ</a:t>
            </a:r>
            <a:r>
              <a:rPr lang="ru-RU" sz="40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ru-RU" sz="40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FFC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2500" b="1" dirty="0" smtClean="0">
              <a:solidFill>
                <a:srgbClr val="FFC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ОНЛАЙН-ПЛОЩАДКА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«ЧЕСТНОЕ СООБЩЕСТВО» </a:t>
            </a: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5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5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помощи по вопросам </a:t>
            </a:r>
            <a:r>
              <a:rPr lang="ru-RU" sz="25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маркировки</a:t>
            </a:r>
            <a:endParaRPr lang="ru-RU" sz="2500" b="1" dirty="0" smtClean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3625" y="1536249"/>
            <a:ext cx="9144000" cy="466466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>
                <a:solidFill>
                  <a:srgbClr val="FFFF00"/>
                </a:solidFill>
              </a:rPr>
              <a:t>О </a:t>
            </a:r>
            <a:r>
              <a:rPr lang="ru-RU" sz="4000" b="1" dirty="0">
                <a:solidFill>
                  <a:srgbClr val="FFFF00"/>
                </a:solidFill>
              </a:rPr>
              <a:t>ходе внедрения на территории Кондинского района единой системы сплошной маркировки и </a:t>
            </a:r>
            <a:r>
              <a:rPr lang="ru-RU" sz="4000" b="1" dirty="0" err="1">
                <a:solidFill>
                  <a:srgbClr val="FFFF00"/>
                </a:solidFill>
              </a:rPr>
              <a:t>прослеживаемости</a:t>
            </a:r>
            <a:r>
              <a:rPr lang="ru-RU" sz="4000" b="1" dirty="0">
                <a:solidFill>
                  <a:srgbClr val="FFFF00"/>
                </a:solidFill>
              </a:rPr>
              <a:t> товаров.</a:t>
            </a:r>
            <a:r>
              <a:rPr lang="ru-RU" sz="4000" dirty="0">
                <a:solidFill>
                  <a:srgbClr val="FFFF00"/>
                </a:solidFill>
              </a:rPr>
              <a:t/>
            </a:r>
            <a:br>
              <a:rPr lang="ru-RU" sz="4000" dirty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О </a:t>
            </a:r>
            <a:r>
              <a:rPr lang="ru-RU" sz="4000" b="1" dirty="0">
                <a:solidFill>
                  <a:srgbClr val="FFFF00"/>
                </a:solidFill>
              </a:rPr>
              <a:t>новом цифровом проекте «Честное сообщество»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1125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0228" y="1280160"/>
            <a:ext cx="1038932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5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</a:t>
            </a:r>
            <a:endParaRPr lang="ru-RU" sz="3500" b="1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5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28 апреля 2018 года № </a:t>
            </a:r>
            <a:r>
              <a:rPr lang="ru-RU" sz="35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792-р</a:t>
            </a:r>
            <a:br>
              <a:rPr lang="ru-RU" sz="35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отдельных товаров, подлежащих обязательной маркировке средствами идентификации»</a:t>
            </a:r>
            <a:endParaRPr lang="ru-RU" sz="35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3125" t="22037" r="14687" b="14630"/>
          <a:stretch/>
        </p:blipFill>
        <p:spPr>
          <a:xfrm>
            <a:off x="155407" y="520700"/>
            <a:ext cx="11863471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6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">
              <a:schemeClr val="accent6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95997" y="342132"/>
            <a:ext cx="11252791" cy="60016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5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ОСНОВНАЯ </a:t>
            </a:r>
            <a:r>
              <a:rPr lang="ru-RU" altLang="ru-RU" sz="2500" b="1" dirty="0">
                <a:solidFill>
                  <a:srgbClr val="FFFF00"/>
                </a:solidFill>
                <a:latin typeface="Arial" panose="020B0604020202020204" pitchFamily="34" charset="0"/>
              </a:rPr>
              <a:t>ЗАДАЧА СИСТЕМЫ </a:t>
            </a:r>
            <a:r>
              <a:rPr kumimoji="0" lang="ru-RU" altLang="ru-RU" sz="25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«ЧЕСТНЫЙ ЗНАК»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5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— ГАРАНТИРОВАТЬ ПОТРЕБИТЕЛЯМ ПОДЛИННОСТЬ И ЗАЯВЛЕННОЕ КАЧЕСТВО ПРИОБРЕТАЕМОЙ ПРОДУКЦИИ</a:t>
            </a:r>
          </a:p>
          <a:p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altLang="ru-RU" dirty="0" smtClean="0">
              <a:latin typeface="Arial" panose="020B0604020202020204" pitchFamily="34" charset="0"/>
            </a:endParaRPr>
          </a:p>
          <a:p>
            <a:endParaRPr lang="ru-RU" altLang="ru-RU" dirty="0">
              <a:latin typeface="Arial" panose="020B0604020202020204" pitchFamily="34" charset="0"/>
            </a:endParaRPr>
          </a:p>
          <a:p>
            <a:endParaRPr lang="ru-RU" dirty="0" smtClean="0"/>
          </a:p>
        </p:txBody>
      </p:sp>
      <p:pic>
        <p:nvPicPr>
          <p:cNvPr id="1026" name="Picture 2" descr="О Честном ЗНА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171" y="1724914"/>
            <a:ext cx="8154486" cy="554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32" y="1598251"/>
            <a:ext cx="3028768" cy="205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1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591" y="107525"/>
            <a:ext cx="1135693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FF00"/>
                </a:solidFill>
              </a:rPr>
              <a:t>Преимущества системы Честный ЗНАК</a:t>
            </a:r>
            <a:r>
              <a:rPr lang="ru-RU" sz="2000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2000" b="1" dirty="0">
                <a:solidFill>
                  <a:srgbClr val="FFFF00"/>
                </a:solidFill>
              </a:rPr>
              <a:t/>
            </a:r>
            <a:br>
              <a:rPr lang="ru-RU" sz="2000" b="1" dirty="0">
                <a:solidFill>
                  <a:srgbClr val="FFFF00"/>
                </a:solidFill>
              </a:rPr>
            </a:br>
            <a:r>
              <a:rPr lang="ru-RU" sz="2000" b="1" dirty="0">
                <a:solidFill>
                  <a:srgbClr val="FFFF00"/>
                </a:solidFill>
              </a:rPr>
              <a:t>1. Объединение двух компонентов – цифрового решения маркировки и инструмента общественного контроля</a:t>
            </a:r>
            <a:r>
              <a:rPr lang="ru-RU" sz="20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000" b="1" dirty="0">
                <a:solidFill>
                  <a:srgbClr val="FFFF00"/>
                </a:solidFill>
              </a:rPr>
              <a:t/>
            </a:r>
            <a:br>
              <a:rPr lang="ru-RU" sz="2000" b="1" dirty="0">
                <a:solidFill>
                  <a:srgbClr val="FFFF00"/>
                </a:solidFill>
              </a:rPr>
            </a:br>
            <a:r>
              <a:rPr lang="ru-RU" sz="2000" b="1" dirty="0">
                <a:solidFill>
                  <a:srgbClr val="FFFF00"/>
                </a:solidFill>
              </a:rPr>
              <a:t>2. Внедрение современных технологий в процесс продаж: появление онлайн-касс, которые синхронизируют данные системы маркировки и единого каталога</a:t>
            </a:r>
            <a:r>
              <a:rPr lang="ru-RU" sz="20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000" b="1" dirty="0">
                <a:solidFill>
                  <a:srgbClr val="FFFF00"/>
                </a:solidFill>
              </a:rPr>
              <a:t/>
            </a:r>
            <a:br>
              <a:rPr lang="ru-RU" sz="2000" b="1" dirty="0">
                <a:solidFill>
                  <a:srgbClr val="FFFF00"/>
                </a:solidFill>
              </a:rPr>
            </a:br>
            <a:r>
              <a:rPr lang="ru-RU" sz="2000" b="1" dirty="0">
                <a:solidFill>
                  <a:srgbClr val="FFFF00"/>
                </a:solidFill>
              </a:rPr>
              <a:t>3. Действие в интересах потребителя. Покупка контрафактного или некачественного товара может не только повлечь убытки, но и принести вред здоровью Система с высокими уровнями защиты разработана для того, чтобы любой человек был уверен в качестве покупаемой продукции</a:t>
            </a:r>
            <a:r>
              <a:rPr lang="ru-RU" sz="20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000" b="1" dirty="0">
                <a:solidFill>
                  <a:srgbClr val="FFFF00"/>
                </a:solidFill>
              </a:rPr>
              <a:t/>
            </a:r>
            <a:br>
              <a:rPr lang="ru-RU" sz="2000" b="1" dirty="0">
                <a:solidFill>
                  <a:srgbClr val="FFFF00"/>
                </a:solidFill>
              </a:rPr>
            </a:br>
            <a:r>
              <a:rPr lang="ru-RU" sz="2000" b="1" dirty="0">
                <a:solidFill>
                  <a:srgbClr val="FFFF00"/>
                </a:solidFill>
              </a:rPr>
              <a:t>4. Лёгкое и быстрое использование. Специальное приложение Честный ЗНАК позволит получить всю интересующую информацию о товаре в кратчайшие сроки. Любой покупатель может отсканировать код </a:t>
            </a:r>
            <a:r>
              <a:rPr lang="ru-RU" sz="2000" b="1" dirty="0" err="1">
                <a:solidFill>
                  <a:srgbClr val="FFFF00"/>
                </a:solidFill>
              </a:rPr>
              <a:t>Data</a:t>
            </a:r>
            <a:r>
              <a:rPr lang="ru-RU" sz="2000" b="1" dirty="0">
                <a:solidFill>
                  <a:srgbClr val="FFFF00"/>
                </a:solidFill>
              </a:rPr>
              <a:t> </a:t>
            </a:r>
            <a:r>
              <a:rPr lang="ru-RU" sz="2000" b="1" dirty="0" err="1">
                <a:solidFill>
                  <a:srgbClr val="FFFF00"/>
                </a:solidFill>
              </a:rPr>
              <a:t>Matrix</a:t>
            </a:r>
            <a:r>
              <a:rPr lang="ru-RU" sz="2000" b="1" dirty="0">
                <a:solidFill>
                  <a:srgbClr val="FFFF00"/>
                </a:solidFill>
              </a:rPr>
              <a:t> на упаковке товара, и результаты будут доступны моментально</a:t>
            </a:r>
            <a:r>
              <a:rPr lang="ru-RU" sz="20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000" b="1" dirty="0">
                <a:solidFill>
                  <a:srgbClr val="FFFF00"/>
                </a:solidFill>
              </a:rPr>
              <a:t/>
            </a:r>
            <a:br>
              <a:rPr lang="ru-RU" sz="2000" b="1" dirty="0">
                <a:solidFill>
                  <a:srgbClr val="FFFF00"/>
                </a:solidFill>
              </a:rPr>
            </a:br>
            <a:r>
              <a:rPr lang="ru-RU" sz="2000" b="1" dirty="0">
                <a:solidFill>
                  <a:srgbClr val="FFFF00"/>
                </a:solidFill>
              </a:rPr>
              <a:t>5. Надёжность. Благодаря </a:t>
            </a:r>
            <a:r>
              <a:rPr lang="ru-RU" sz="2000" b="1" dirty="0" smtClean="0">
                <a:solidFill>
                  <a:srgbClr val="FFFF00"/>
                </a:solidFill>
              </a:rPr>
              <a:t>криптографическим </a:t>
            </a:r>
            <a:r>
              <a:rPr lang="ru-RU" sz="2000" b="1" dirty="0">
                <a:solidFill>
                  <a:srgbClr val="FFFF00"/>
                </a:solidFill>
              </a:rPr>
              <a:t>технологиям код </a:t>
            </a:r>
            <a:r>
              <a:rPr lang="ru-RU" sz="2000" b="1" dirty="0" err="1">
                <a:solidFill>
                  <a:srgbClr val="FFFF00"/>
                </a:solidFill>
              </a:rPr>
              <a:t>Data</a:t>
            </a:r>
            <a:r>
              <a:rPr lang="ru-RU" sz="2000" b="1" dirty="0">
                <a:solidFill>
                  <a:srgbClr val="FFFF00"/>
                </a:solidFill>
              </a:rPr>
              <a:t> </a:t>
            </a:r>
            <a:r>
              <a:rPr lang="ru-RU" sz="2000" b="1" dirty="0" err="1">
                <a:solidFill>
                  <a:srgbClr val="FFFF00"/>
                </a:solidFill>
              </a:rPr>
              <a:t>Matrix</a:t>
            </a:r>
            <a:r>
              <a:rPr lang="ru-RU" sz="2000" b="1" dirty="0">
                <a:solidFill>
                  <a:srgbClr val="FFFF00"/>
                </a:solidFill>
              </a:rPr>
              <a:t> крайне сложно подделать, а информация о контрафакте будет навсегда храниться в системе. </a:t>
            </a:r>
          </a:p>
        </p:txBody>
      </p:sp>
    </p:spTree>
    <p:extLst>
      <p:ext uri="{BB962C8B-B14F-4D97-AF65-F5344CB8AC3E}">
        <p14:creationId xmlns:p14="http://schemas.microsoft.com/office/powerpoint/2010/main" val="245637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071933"/>
              </p:ext>
            </p:extLst>
          </p:nvPr>
        </p:nvGraphicFramePr>
        <p:xfrm>
          <a:off x="1178224" y="180449"/>
          <a:ext cx="9785142" cy="6557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6920"/>
                <a:gridCol w="1035355"/>
                <a:gridCol w="1110070"/>
                <a:gridCol w="939291"/>
                <a:gridCol w="896595"/>
                <a:gridCol w="1356911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12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продукции</a:t>
                      </a:r>
                      <a:endParaRPr lang="ru-RU" sz="12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Участники </a:t>
                      </a:r>
                      <a:r>
                        <a:rPr lang="ru-RU" sz="2000" dirty="0" smtClean="0">
                          <a:effectLst/>
                        </a:rPr>
                        <a:t>оборота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на 01 июля 2022 года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Доля участников района в общей численности  участников по автономному округу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499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 по ХМАО-Югре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удел. вес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 Кондинскому району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удел. вес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Альтернативная табачная продукция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198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Антисептики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Безалкогольное пиво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14,3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36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Биологически активные добавки к пище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Велосипеды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Лёгкая промышленность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1669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23,3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26,5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387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Лекарственные препараты для медицинского применения (МДЛП)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1032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14,4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3,9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Медицинские изделия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Молоко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475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Никотиносодержащая продукция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181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Обувь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980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13,7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Парфюмерия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2,9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Пиво и пивные напитки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1,3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Сигареты и папиросы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1605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22,5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23,8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Упакованная вода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275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6,6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Шины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244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0,4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Электроника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/>
                </a:tc>
              </a:tr>
              <a:tr h="193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Итого</a:t>
                      </a:r>
                      <a:endParaRPr lang="ru-RU" sz="15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7148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100,0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181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100,0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2,5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57" marR="51257" marT="0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7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393452"/>
              </p:ext>
            </p:extLst>
          </p:nvPr>
        </p:nvGraphicFramePr>
        <p:xfrm>
          <a:off x="1900237" y="771525"/>
          <a:ext cx="9448343" cy="5504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12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546832"/>
              </p:ext>
            </p:extLst>
          </p:nvPr>
        </p:nvGraphicFramePr>
        <p:xfrm>
          <a:off x="1900238" y="400050"/>
          <a:ext cx="8391524" cy="605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284</TotalTime>
  <Words>301</Words>
  <Application>Microsoft Office PowerPoint</Application>
  <PresentationFormat>Широкоэкранный</PresentationFormat>
  <Paragraphs>182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  О ходе внедрения на территории Кондинского района единой системы сплошной маркировки и прослеживаемости товаров.  О новом цифровом проекте «Честное сообщество»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внедрения на территории Кондинского района единой системы сплошной маркировки и прослеживаемости товаров.  О новом цифровом проекте «Честное сообщество»</dc:title>
  <dc:creator>Тишкова Гульнур Муллануровна</dc:creator>
  <cp:lastModifiedBy>Тишкова Гульнур Муллануровна</cp:lastModifiedBy>
  <cp:revision>23</cp:revision>
  <cp:lastPrinted>2022-07-29T09:04:01Z</cp:lastPrinted>
  <dcterms:created xsi:type="dcterms:W3CDTF">2022-07-25T14:11:44Z</dcterms:created>
  <dcterms:modified xsi:type="dcterms:W3CDTF">2022-08-03T03:53:21Z</dcterms:modified>
</cp:coreProperties>
</file>