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9" r:id="rId3"/>
    <p:sldId id="310" r:id="rId4"/>
    <p:sldId id="311" r:id="rId5"/>
    <p:sldId id="257" r:id="rId6"/>
    <p:sldId id="258" r:id="rId7"/>
    <p:sldId id="259" r:id="rId8"/>
    <p:sldId id="260" r:id="rId9"/>
    <p:sldId id="261" r:id="rId10"/>
    <p:sldId id="262" r:id="rId11"/>
    <p:sldId id="264" r:id="rId12"/>
    <p:sldId id="265" r:id="rId13"/>
    <p:sldId id="266" r:id="rId14"/>
    <p:sldId id="279" r:id="rId15"/>
    <p:sldId id="269" r:id="rId16"/>
    <p:sldId id="270" r:id="rId17"/>
    <p:sldId id="271" r:id="rId18"/>
    <p:sldId id="272" r:id="rId19"/>
    <p:sldId id="273" r:id="rId20"/>
    <p:sldId id="274" r:id="rId21"/>
    <p:sldId id="275" r:id="rId22"/>
    <p:sldId id="276" r:id="rId23"/>
    <p:sldId id="277" r:id="rId24"/>
    <p:sldId id="303" r:id="rId25"/>
    <p:sldId id="278" r:id="rId26"/>
    <p:sldId id="281" r:id="rId27"/>
    <p:sldId id="280" r:id="rId28"/>
    <p:sldId id="308" r:id="rId29"/>
    <p:sldId id="282" r:id="rId30"/>
    <p:sldId id="283" r:id="rId31"/>
    <p:sldId id="284" r:id="rId32"/>
    <p:sldId id="304" r:id="rId33"/>
    <p:sldId id="285" r:id="rId34"/>
    <p:sldId id="286" r:id="rId35"/>
    <p:sldId id="287" r:id="rId36"/>
    <p:sldId id="288" r:id="rId37"/>
    <p:sldId id="297" r:id="rId38"/>
    <p:sldId id="289" r:id="rId39"/>
    <p:sldId id="290" r:id="rId40"/>
    <p:sldId id="291" r:id="rId41"/>
    <p:sldId id="292" r:id="rId42"/>
    <p:sldId id="293" r:id="rId43"/>
    <p:sldId id="294" r:id="rId44"/>
    <p:sldId id="295" r:id="rId45"/>
    <p:sldId id="296" r:id="rId46"/>
    <p:sldId id="298" r:id="rId47"/>
    <p:sldId id="299" r:id="rId48"/>
    <p:sldId id="300" r:id="rId49"/>
    <p:sldId id="301" r:id="rId50"/>
    <p:sldId id="302" r:id="rId51"/>
    <p:sldId id="305" r:id="rId52"/>
    <p:sldId id="306" r:id="rId53"/>
    <p:sldId id="307" r:id="rId5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40"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D2AD03DA-8015-485C-B2C4-8C4EE2ED7987}" type="datetimeFigureOut">
              <a:rPr lang="ru-RU" smtClean="0"/>
              <a:t>23.09.2014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28222642-828A-462A-AB29-E30BDBB70AB3}" type="slidenum">
              <a:rPr lang="ru-RU" smtClean="0"/>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2AD03DA-8015-485C-B2C4-8C4EE2ED7987}" type="datetimeFigureOut">
              <a:rPr lang="ru-RU" smtClean="0"/>
              <a:t>23.09.2014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222642-828A-462A-AB29-E30BDBB70AB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2AD03DA-8015-485C-B2C4-8C4EE2ED7987}" type="datetimeFigureOut">
              <a:rPr lang="ru-RU" smtClean="0"/>
              <a:t>23.09.2014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222642-828A-462A-AB29-E30BDBB70AB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D2AD03DA-8015-485C-B2C4-8C4EE2ED7987}" type="datetimeFigureOut">
              <a:rPr lang="ru-RU" smtClean="0"/>
              <a:t>23.09.2014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222642-828A-462A-AB29-E30BDBB70AB3}" type="slidenum">
              <a:rPr lang="ru-RU" smtClean="0"/>
              <a:t>‹#›</a:t>
            </a:fld>
            <a:endParaRPr lang="ru-RU"/>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2AD03DA-8015-485C-B2C4-8C4EE2ED7987}" type="datetimeFigureOut">
              <a:rPr lang="ru-RU" smtClean="0"/>
              <a:t>23.09.2014</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28222642-828A-462A-AB29-E30BDBB70AB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D2AD03DA-8015-485C-B2C4-8C4EE2ED7987}" type="datetimeFigureOut">
              <a:rPr lang="ru-RU" smtClean="0"/>
              <a:t>23.09.2014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222642-828A-462A-AB29-E30BDBB70AB3}" type="slidenum">
              <a:rPr lang="ru-RU" smtClean="0"/>
              <a:t>‹#›</a:t>
            </a:fld>
            <a:endParaRPr lang="ru-RU"/>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D2AD03DA-8015-485C-B2C4-8C4EE2ED7987}" type="datetimeFigureOut">
              <a:rPr lang="ru-RU" smtClean="0"/>
              <a:t>23.09.2014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8222642-828A-462A-AB29-E30BDBB70AB3}" type="slidenum">
              <a:rPr lang="ru-RU" smtClean="0"/>
              <a:t>‹#›</a:t>
            </a:fld>
            <a:endParaRPr lang="ru-RU"/>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2AD03DA-8015-485C-B2C4-8C4EE2ED7987}" type="datetimeFigureOut">
              <a:rPr lang="ru-RU" smtClean="0"/>
              <a:t>23.09.2014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8222642-828A-462A-AB29-E30BDBB70AB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2AD03DA-8015-485C-B2C4-8C4EE2ED7987}" type="datetimeFigureOut">
              <a:rPr lang="ru-RU" smtClean="0"/>
              <a:t>23.09.2014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8222642-828A-462A-AB29-E30BDBB70AB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2AD03DA-8015-485C-B2C4-8C4EE2ED7987}" type="datetimeFigureOut">
              <a:rPr lang="ru-RU" smtClean="0"/>
              <a:t>23.09.2014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222642-828A-462A-AB29-E30BDBB70AB3}" type="slidenum">
              <a:rPr lang="ru-RU" smtClean="0"/>
              <a:t>‹#›</a:t>
            </a:fld>
            <a:endParaRPr lang="ru-RU"/>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2AD03DA-8015-485C-B2C4-8C4EE2ED7987}" type="datetimeFigureOut">
              <a:rPr lang="ru-RU" smtClean="0"/>
              <a:t>23.09.2014</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28222642-828A-462A-AB29-E30BDBB70AB3}" type="slidenum">
              <a:rPr lang="ru-RU" smtClean="0"/>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2AD03DA-8015-485C-B2C4-8C4EE2ED7987}" type="datetimeFigureOut">
              <a:rPr lang="ru-RU" smtClean="0"/>
              <a:t>23.09.2014</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8222642-828A-462A-AB29-E30BDBB70AB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fontScale="92500" lnSpcReduction="10000"/>
          </a:bodyPr>
          <a:lstStyle/>
          <a:p>
            <a:r>
              <a:rPr lang="ru-RU" sz="2000" dirty="0" smtClean="0"/>
              <a:t>ЗАВЕДУЮЩИЙ КАФЕДРОЙ АДМИНИСТРАТИВНОГО ПРАВА УРАЛЬСКОГО ГОСУДАРСТВЕННОГО ЮРИДИЧЕСКОГО УНИВЕРСИТЕТА </a:t>
            </a:r>
          </a:p>
          <a:p>
            <a:r>
              <a:rPr lang="ru-RU" sz="2000" dirty="0" smtClean="0"/>
              <a:t>ПРОФЕССОР </a:t>
            </a:r>
          </a:p>
          <a:p>
            <a:r>
              <a:rPr lang="ru-RU" sz="2000" b="1" dirty="0" smtClean="0"/>
              <a:t>ХАЗАНОВ СЕРГЕЙ ДМИТРИЕВИЧ</a:t>
            </a:r>
            <a:endParaRPr lang="ru-RU" sz="2000" b="1" dirty="0"/>
          </a:p>
        </p:txBody>
      </p:sp>
      <p:sp>
        <p:nvSpPr>
          <p:cNvPr id="2" name="Заголовок 1"/>
          <p:cNvSpPr>
            <a:spLocks noGrp="1"/>
          </p:cNvSpPr>
          <p:nvPr>
            <p:ph type="ctrTitle"/>
          </p:nvPr>
        </p:nvSpPr>
        <p:spPr/>
        <p:txBody>
          <a:bodyPr>
            <a:normAutofit/>
          </a:bodyPr>
          <a:lstStyle/>
          <a:p>
            <a:r>
              <a:rPr lang="ru-RU" sz="2400" b="1" dirty="0" smtClean="0"/>
              <a:t>МЕХАНИЗМЫ РЕАЛИЗАЦИИ ФЕДЕРАЛЬНОГО ЗАКОНА </a:t>
            </a:r>
            <a:br>
              <a:rPr lang="ru-RU" sz="2400" b="1" dirty="0" smtClean="0"/>
            </a:br>
            <a:r>
              <a:rPr lang="ru-RU" sz="2400" b="1" dirty="0" smtClean="0"/>
              <a:t> «ОБ УЧАСТИИ ГРАЖДАН В ОХРАНЕ ОБЩЕСТВЕННОГО ПОРЯДКА» </a:t>
            </a:r>
            <a:endParaRPr lang="ru-RU" sz="2400" b="1" dirty="0"/>
          </a:p>
        </p:txBody>
      </p:sp>
    </p:spTree>
    <p:extLst>
      <p:ext uri="{BB962C8B-B14F-4D97-AF65-F5344CB8AC3E}">
        <p14:creationId xmlns:p14="http://schemas.microsoft.com/office/powerpoint/2010/main" val="2031120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a:t> </a:t>
            </a:r>
            <a:r>
              <a:rPr lang="ru-RU" sz="2800" b="1" dirty="0" smtClean="0">
                <a:solidFill>
                  <a:srgbClr val="C00000"/>
                </a:solidFill>
              </a:rPr>
              <a:t>Участие </a:t>
            </a:r>
            <a:r>
              <a:rPr lang="ru-RU" sz="2800" b="1" dirty="0">
                <a:solidFill>
                  <a:srgbClr val="C00000"/>
                </a:solidFill>
              </a:rPr>
              <a:t>граждан в охране общественного порядка</a:t>
            </a:r>
            <a:br>
              <a:rPr lang="ru-RU" sz="2800" b="1" dirty="0">
                <a:solidFill>
                  <a:srgbClr val="C00000"/>
                </a:solidFill>
              </a:rPr>
            </a:br>
            <a:endParaRPr lang="ru-RU" sz="2800" b="1" dirty="0">
              <a:solidFill>
                <a:srgbClr val="C00000"/>
              </a:solidFill>
            </a:endParaRPr>
          </a:p>
        </p:txBody>
      </p:sp>
      <p:sp>
        <p:nvSpPr>
          <p:cNvPr id="3" name="Объект 2"/>
          <p:cNvSpPr>
            <a:spLocks noGrp="1"/>
          </p:cNvSpPr>
          <p:nvPr>
            <p:ph sz="quarter" idx="1"/>
          </p:nvPr>
        </p:nvSpPr>
        <p:spPr/>
        <p:txBody>
          <a:bodyPr/>
          <a:lstStyle/>
          <a:p>
            <a:pPr algn="just"/>
            <a:r>
              <a:rPr lang="ru-RU" sz="2000" b="1" dirty="0" smtClean="0"/>
              <a:t>Оказание </a:t>
            </a:r>
            <a:r>
              <a:rPr lang="ru-RU" sz="2000" b="1" dirty="0"/>
              <a:t>гражданами помощи органам внутренних дел (полиции) и иным правоохранительным органам в целях защиты жизни, здоровья, чести и достоинства человека, собственности, интересов общества и государства от преступных и иных противоправных посягательств, совершаемых в общественных местах</a:t>
            </a:r>
          </a:p>
          <a:p>
            <a:pPr algn="just"/>
            <a:r>
              <a:rPr lang="ru-RU" sz="2000" b="1" dirty="0" smtClean="0"/>
              <a:t>Участие граждан в охране общественного порядка может быть </a:t>
            </a:r>
            <a:r>
              <a:rPr lang="ru-RU" sz="2000" b="1" dirty="0" smtClean="0">
                <a:solidFill>
                  <a:srgbClr val="C00000"/>
                </a:solidFill>
              </a:rPr>
              <a:t>в индивидуальной форме </a:t>
            </a:r>
            <a:r>
              <a:rPr lang="ru-RU" sz="2000" b="1" dirty="0" smtClean="0"/>
              <a:t>– внештатный сотрудник полиции, гражданин, оказывающий индивидуальное содействие, участие в поиске пропавших без вести либо в </a:t>
            </a:r>
            <a:r>
              <a:rPr lang="ru-RU" sz="2000" b="1" dirty="0" smtClean="0">
                <a:solidFill>
                  <a:srgbClr val="C00000"/>
                </a:solidFill>
              </a:rPr>
              <a:t>коллективной форме </a:t>
            </a:r>
            <a:r>
              <a:rPr lang="ru-RU" sz="2000" b="1" dirty="0" smtClean="0"/>
              <a:t>в составе общественных объединений правоохранительной направленности, народных дружин, казачьих обществ </a:t>
            </a:r>
            <a:endParaRPr lang="ru-RU" sz="2000" b="1" dirty="0"/>
          </a:p>
        </p:txBody>
      </p:sp>
    </p:spTree>
    <p:extLst>
      <p:ext uri="{BB962C8B-B14F-4D97-AF65-F5344CB8AC3E}">
        <p14:creationId xmlns:p14="http://schemas.microsoft.com/office/powerpoint/2010/main" val="1431796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solidFill>
                  <a:srgbClr val="C00000"/>
                </a:solidFill>
              </a:rPr>
              <a:t>Правовая </a:t>
            </a:r>
            <a:r>
              <a:rPr lang="ru-RU" sz="2400" b="1" dirty="0">
                <a:solidFill>
                  <a:srgbClr val="C00000"/>
                </a:solidFill>
              </a:rPr>
              <a:t>основа участия граждан в охране общественного порядка</a:t>
            </a:r>
            <a:br>
              <a:rPr lang="ru-RU" sz="2400" b="1" dirty="0">
                <a:solidFill>
                  <a:srgbClr val="C00000"/>
                </a:solidFill>
              </a:rPr>
            </a:b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b="1" dirty="0" smtClean="0"/>
              <a:t>Конституция РФ</a:t>
            </a:r>
          </a:p>
          <a:p>
            <a:pPr algn="just"/>
            <a:r>
              <a:rPr lang="ru-RU" b="1" dirty="0" smtClean="0"/>
              <a:t>общепризнанные </a:t>
            </a:r>
            <a:r>
              <a:rPr lang="ru-RU" b="1" dirty="0"/>
              <a:t>принципы и нормы международного права, </a:t>
            </a:r>
            <a:endParaRPr lang="ru-RU" b="1" dirty="0" smtClean="0"/>
          </a:p>
          <a:p>
            <a:pPr algn="just"/>
            <a:r>
              <a:rPr lang="ru-RU" b="1" dirty="0" smtClean="0"/>
              <a:t>федеральные законы</a:t>
            </a:r>
          </a:p>
          <a:p>
            <a:pPr algn="just"/>
            <a:r>
              <a:rPr lang="ru-RU" b="1" dirty="0" smtClean="0"/>
              <a:t>иные </a:t>
            </a:r>
            <a:r>
              <a:rPr lang="ru-RU" b="1" dirty="0"/>
              <a:t>нормативные правовые акты Российской </a:t>
            </a:r>
            <a:r>
              <a:rPr lang="ru-RU" b="1" dirty="0" smtClean="0"/>
              <a:t>Федерации</a:t>
            </a:r>
          </a:p>
          <a:p>
            <a:pPr algn="just"/>
            <a:r>
              <a:rPr lang="ru-RU" b="1" dirty="0" smtClean="0"/>
              <a:t> </a:t>
            </a:r>
            <a:r>
              <a:rPr lang="ru-RU" b="1" dirty="0"/>
              <a:t>законы и иные нормативные правовые акты субъектов Российской </a:t>
            </a:r>
            <a:r>
              <a:rPr lang="ru-RU" b="1" dirty="0" smtClean="0"/>
              <a:t>Федерации</a:t>
            </a:r>
          </a:p>
          <a:p>
            <a:pPr algn="just"/>
            <a:r>
              <a:rPr lang="ru-RU" b="1" dirty="0" smtClean="0"/>
              <a:t>муниципальные </a:t>
            </a:r>
            <a:r>
              <a:rPr lang="ru-RU" b="1" dirty="0"/>
              <a:t>нормативные правовые акты</a:t>
            </a:r>
          </a:p>
          <a:p>
            <a:pPr algn="just"/>
            <a:endParaRPr lang="ru-RU" dirty="0"/>
          </a:p>
        </p:txBody>
      </p:sp>
    </p:spTree>
    <p:extLst>
      <p:ext uri="{BB962C8B-B14F-4D97-AF65-F5344CB8AC3E}">
        <p14:creationId xmlns:p14="http://schemas.microsoft.com/office/powerpoint/2010/main" val="1852228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srgbClr val="C00000"/>
                </a:solidFill>
              </a:rPr>
              <a:t>Принципы участия граждан в охране общественного порядка</a:t>
            </a:r>
            <a:r>
              <a:rPr lang="ru-RU" sz="2400" b="1" dirty="0"/>
              <a:t/>
            </a:r>
            <a:br>
              <a:rPr lang="ru-RU" sz="2400" b="1" dirty="0"/>
            </a:br>
            <a:endParaRPr lang="ru-RU" sz="2400" b="1" dirty="0"/>
          </a:p>
        </p:txBody>
      </p:sp>
      <p:sp>
        <p:nvSpPr>
          <p:cNvPr id="3" name="Объект 2"/>
          <p:cNvSpPr>
            <a:spLocks noGrp="1"/>
          </p:cNvSpPr>
          <p:nvPr>
            <p:ph sz="quarter" idx="1"/>
          </p:nvPr>
        </p:nvSpPr>
        <p:spPr/>
        <p:txBody>
          <a:bodyPr>
            <a:normAutofit fontScale="77500" lnSpcReduction="20000"/>
          </a:bodyPr>
          <a:lstStyle/>
          <a:p>
            <a:pPr algn="just"/>
            <a:r>
              <a:rPr lang="ru-RU" b="1" dirty="0" smtClean="0"/>
              <a:t>добровольности</a:t>
            </a:r>
            <a:endParaRPr lang="ru-RU" b="1" dirty="0"/>
          </a:p>
          <a:p>
            <a:pPr algn="just"/>
            <a:r>
              <a:rPr lang="ru-RU" b="1" dirty="0" smtClean="0"/>
              <a:t>законности</a:t>
            </a:r>
            <a:endParaRPr lang="ru-RU" b="1" dirty="0"/>
          </a:p>
          <a:p>
            <a:pPr algn="just"/>
            <a:r>
              <a:rPr lang="ru-RU" b="1" dirty="0" smtClean="0"/>
              <a:t>приоритетности </a:t>
            </a:r>
            <a:r>
              <a:rPr lang="ru-RU" b="1" dirty="0"/>
              <a:t>защиты прав и свобод человека и </a:t>
            </a:r>
            <a:r>
              <a:rPr lang="ru-RU" b="1" dirty="0" smtClean="0"/>
              <a:t>гражданина</a:t>
            </a:r>
            <a:endParaRPr lang="ru-RU" b="1" dirty="0"/>
          </a:p>
          <a:p>
            <a:pPr algn="just"/>
            <a:r>
              <a:rPr lang="ru-RU" b="1" dirty="0" smtClean="0"/>
              <a:t>права </a:t>
            </a:r>
            <a:r>
              <a:rPr lang="ru-RU" b="1" dirty="0"/>
              <a:t>каждого на самозащиту от противоправных посягательств всеми способами, не запрещенными </a:t>
            </a:r>
            <a:r>
              <a:rPr lang="ru-RU" b="1" dirty="0" smtClean="0"/>
              <a:t>законом</a:t>
            </a:r>
            <a:endParaRPr lang="ru-RU" b="1" dirty="0"/>
          </a:p>
          <a:p>
            <a:pPr algn="just"/>
            <a:r>
              <a:rPr lang="ru-RU" b="1" dirty="0" smtClean="0"/>
              <a:t>взаимодействия </a:t>
            </a:r>
            <a:r>
              <a:rPr lang="ru-RU" b="1" dirty="0"/>
              <a:t>с органами внутренних дел (полицией), иными правоохранительными органами, органами государственной власти и органами местного </a:t>
            </a:r>
            <a:r>
              <a:rPr lang="ru-RU" b="1" dirty="0" smtClean="0"/>
              <a:t>самоуправления</a:t>
            </a:r>
            <a:endParaRPr lang="ru-RU" b="1" dirty="0"/>
          </a:p>
          <a:p>
            <a:pPr algn="just"/>
            <a:r>
              <a:rPr lang="ru-RU" b="1" dirty="0" smtClean="0"/>
              <a:t>недопустимости </a:t>
            </a:r>
            <a:r>
              <a:rPr lang="ru-RU" b="1" dirty="0"/>
              <a:t>подмены полномочий органов внутренних дел (полиции), иных правоохранительных органов, органов государственной власти и органов местного самоуправления</a:t>
            </a:r>
          </a:p>
          <a:p>
            <a:endParaRPr lang="ru-RU" dirty="0"/>
          </a:p>
        </p:txBody>
      </p:sp>
    </p:spTree>
    <p:extLst>
      <p:ext uri="{BB962C8B-B14F-4D97-AF65-F5344CB8AC3E}">
        <p14:creationId xmlns:p14="http://schemas.microsoft.com/office/powerpoint/2010/main" val="1792489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solidFill>
                  <a:srgbClr val="C00000"/>
                </a:solidFill>
              </a:rPr>
              <a:t>Полномочия законодательного  (представительного) органа государственной власти субъекта РФ  в сфере регулирования участия граждан в охране общественного порядка</a:t>
            </a:r>
            <a:endParaRPr lang="ru-RU" sz="2400" b="1" dirty="0">
              <a:solidFill>
                <a:srgbClr val="C00000"/>
              </a:solidFill>
            </a:endParaRPr>
          </a:p>
        </p:txBody>
      </p:sp>
      <p:sp>
        <p:nvSpPr>
          <p:cNvPr id="3" name="Объект 2"/>
          <p:cNvSpPr>
            <a:spLocks noGrp="1"/>
          </p:cNvSpPr>
          <p:nvPr>
            <p:ph sz="quarter" idx="1"/>
          </p:nvPr>
        </p:nvSpPr>
        <p:spPr/>
        <p:txBody>
          <a:bodyPr>
            <a:normAutofit fontScale="85000" lnSpcReduction="20000"/>
          </a:bodyPr>
          <a:lstStyle/>
          <a:p>
            <a:pPr marL="0" indent="0" algn="just">
              <a:buNone/>
            </a:pPr>
            <a:r>
              <a:rPr lang="ru-RU" sz="1900" b="1" dirty="0" smtClean="0"/>
              <a:t>1. Принимает закон субъекта РФ, устанавливающий:</a:t>
            </a:r>
          </a:p>
          <a:p>
            <a:pPr algn="just"/>
            <a:r>
              <a:rPr lang="ru-RU" sz="2000" b="1" dirty="0"/>
              <a:t>образец и порядок выдачи удостоверения, образцы форменной одежды и(или) отличительной символики народного </a:t>
            </a:r>
            <a:r>
              <a:rPr lang="ru-RU" sz="2000" b="1" dirty="0" smtClean="0"/>
              <a:t>дружинника</a:t>
            </a:r>
            <a:endParaRPr lang="ru-RU" sz="2000" b="1" dirty="0"/>
          </a:p>
          <a:p>
            <a:pPr algn="just"/>
            <a:r>
              <a:rPr lang="ru-RU" sz="2000" b="1" dirty="0"/>
              <a:t>порядок создания и деятельности координирующих органов (штабов) по обеспечению взаимодействия и координации деятельности народных </a:t>
            </a:r>
            <a:r>
              <a:rPr lang="ru-RU" sz="2000" b="1" dirty="0" smtClean="0"/>
              <a:t>дружин</a:t>
            </a:r>
            <a:endParaRPr lang="ru-RU" sz="2000" b="1" dirty="0"/>
          </a:p>
          <a:p>
            <a:pPr algn="just"/>
            <a:r>
              <a:rPr lang="ru-RU" sz="2000" b="1" dirty="0"/>
              <a:t>порядок предоставления органами государственной власти </a:t>
            </a:r>
            <a:r>
              <a:rPr lang="ru-RU" sz="2000" b="1" dirty="0" smtClean="0"/>
              <a:t>и органами местного самоуправления народным </a:t>
            </a:r>
            <a:r>
              <a:rPr lang="ru-RU" sz="2000" b="1" dirty="0"/>
              <a:t>дружинникам льгот и </a:t>
            </a:r>
            <a:r>
              <a:rPr lang="ru-RU" sz="2000" b="1" dirty="0" smtClean="0"/>
              <a:t>компенсаций</a:t>
            </a:r>
          </a:p>
          <a:p>
            <a:pPr algn="just"/>
            <a:r>
              <a:rPr lang="ru-RU" sz="2000" b="1" dirty="0" smtClean="0"/>
              <a:t>порядок материально-технического обеспечения народных дружин</a:t>
            </a:r>
          </a:p>
          <a:p>
            <a:pPr algn="just"/>
            <a:r>
              <a:rPr lang="ru-RU" sz="2000" b="1" dirty="0" smtClean="0"/>
              <a:t>виды мер поощрения к членам народных дружин и участникам ООПН и порядок их применения </a:t>
            </a:r>
          </a:p>
          <a:p>
            <a:pPr algn="just"/>
            <a:r>
              <a:rPr lang="ru-RU" sz="2000" b="1" dirty="0" smtClean="0"/>
              <a:t>дополнительные формы участия граждан в охране общественного порядка</a:t>
            </a:r>
          </a:p>
          <a:p>
            <a:pPr algn="just"/>
            <a:r>
              <a:rPr lang="ru-RU" sz="2000" b="1" dirty="0" smtClean="0"/>
              <a:t>дополнительные формы и способы оказания содействия гражданами правоохранительным органам</a:t>
            </a:r>
          </a:p>
          <a:p>
            <a:pPr marL="0" indent="0" algn="just">
              <a:buNone/>
            </a:pPr>
            <a:r>
              <a:rPr lang="ru-RU" sz="2000" b="1" dirty="0" smtClean="0"/>
              <a:t>2. Осуществляет мониторинг исполнения закона </a:t>
            </a:r>
            <a:r>
              <a:rPr lang="ru-RU" sz="2000" b="1" dirty="0"/>
              <a:t>в сфере регулирования участия граждан в охране общественного </a:t>
            </a:r>
            <a:r>
              <a:rPr lang="ru-RU" sz="2000" b="1" dirty="0" smtClean="0"/>
              <a:t>порядка</a:t>
            </a:r>
            <a:endParaRPr lang="ru-RU" sz="2000" b="1" dirty="0"/>
          </a:p>
          <a:p>
            <a:pPr marL="0" indent="0" algn="just">
              <a:buNone/>
            </a:pPr>
            <a:endParaRPr lang="ru-RU" sz="2000" b="1" dirty="0"/>
          </a:p>
          <a:p>
            <a:pPr algn="just"/>
            <a:endParaRPr lang="ru-RU" sz="1900" dirty="0"/>
          </a:p>
          <a:p>
            <a:pPr algn="just"/>
            <a:endParaRPr lang="ru-RU" sz="1900" dirty="0" smtClean="0"/>
          </a:p>
          <a:p>
            <a:pPr algn="just"/>
            <a:endParaRPr lang="ru-RU" sz="1900" dirty="0"/>
          </a:p>
          <a:p>
            <a:endParaRPr lang="ru-RU" dirty="0"/>
          </a:p>
        </p:txBody>
      </p:sp>
    </p:spTree>
    <p:extLst>
      <p:ext uri="{BB962C8B-B14F-4D97-AF65-F5344CB8AC3E}">
        <p14:creationId xmlns:p14="http://schemas.microsoft.com/office/powerpoint/2010/main" val="3462290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solidFill>
                  <a:srgbClr val="C00000"/>
                </a:solidFill>
              </a:rPr>
              <a:t>Полномочия исполнительных органов государственной власти субъекта РФ в сфере регулирования участия граждан в охране общественного порядка </a:t>
            </a: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1800" b="1" dirty="0" smtClean="0"/>
              <a:t>размещение на </a:t>
            </a:r>
            <a:r>
              <a:rPr lang="ru-RU" sz="1800" b="1" dirty="0"/>
              <a:t>официальных сайтах исполнительных органов государственной власти </a:t>
            </a:r>
            <a:r>
              <a:rPr lang="ru-RU" sz="1800" b="1" dirty="0" smtClean="0"/>
              <a:t>в </a:t>
            </a:r>
            <a:r>
              <a:rPr lang="ru-RU" sz="1800" b="1" dirty="0"/>
              <a:t>информационно-телекоммуникационной сети "Интернет", а также в </a:t>
            </a:r>
            <a:r>
              <a:rPr lang="ru-RU" sz="1800" b="1" dirty="0" smtClean="0"/>
              <a:t>СМИ информации </a:t>
            </a:r>
            <a:r>
              <a:rPr lang="ru-RU" sz="1800" b="1" dirty="0"/>
              <a:t>о лицах, пропавших без вести, месте их предполагаемого поиска, </a:t>
            </a:r>
            <a:r>
              <a:rPr lang="ru-RU" sz="1800" b="1" dirty="0" smtClean="0"/>
              <a:t>контактной информации </a:t>
            </a:r>
            <a:r>
              <a:rPr lang="ru-RU" sz="1800" b="1" dirty="0"/>
              <a:t>координаторов мероприятий по поиску лиц, пропавших без вести, </a:t>
            </a:r>
            <a:r>
              <a:rPr lang="ru-RU" sz="1800" b="1" dirty="0" smtClean="0"/>
              <a:t>иной общедоступной информации, необходимой для </a:t>
            </a:r>
            <a:r>
              <a:rPr lang="ru-RU" sz="1800" b="1" dirty="0"/>
              <a:t>эффективного поиска лиц, пропавших без </a:t>
            </a:r>
            <a:r>
              <a:rPr lang="ru-RU" sz="1800" b="1" dirty="0" smtClean="0"/>
              <a:t>вести</a:t>
            </a:r>
          </a:p>
          <a:p>
            <a:pPr algn="just"/>
            <a:r>
              <a:rPr lang="ru-RU" sz="1800" b="1" dirty="0" smtClean="0"/>
              <a:t>выделение средства бюджета субъекта РФ на </a:t>
            </a:r>
            <a:r>
              <a:rPr lang="ru-RU" sz="1800" b="1" dirty="0"/>
              <a:t>финансирование материально-технического обеспечения деятельности народных дружин</a:t>
            </a:r>
            <a:r>
              <a:rPr lang="ru-RU" sz="1800" b="1" dirty="0" smtClean="0"/>
              <a:t>, на предоставление льгот и компенсаций членам народных дружин и членам их семей</a:t>
            </a:r>
          </a:p>
          <a:p>
            <a:pPr algn="just"/>
            <a:r>
              <a:rPr lang="ru-RU" sz="1800" b="1" dirty="0" smtClean="0"/>
              <a:t>формирование регионального координирующего органа (штаба ) народных дружин и ООПН</a:t>
            </a:r>
          </a:p>
          <a:p>
            <a:pPr algn="just"/>
            <a:r>
              <a:rPr lang="ru-RU" sz="1800" b="1" dirty="0" smtClean="0"/>
              <a:t>иные полномочия, предусмотренные законодательством</a:t>
            </a:r>
            <a:endParaRPr lang="ru-RU" sz="1800" b="1" dirty="0"/>
          </a:p>
          <a:p>
            <a:endParaRPr lang="ru-RU" sz="2000" dirty="0"/>
          </a:p>
        </p:txBody>
      </p:sp>
    </p:spTree>
    <p:extLst>
      <p:ext uri="{BB962C8B-B14F-4D97-AF65-F5344CB8AC3E}">
        <p14:creationId xmlns:p14="http://schemas.microsoft.com/office/powerpoint/2010/main" val="18286541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solidFill>
                  <a:srgbClr val="C00000"/>
                </a:solidFill>
              </a:rPr>
              <a:t>Полномочия органов местного самоуправления по применению законодательства, регулирующего участие граждан в охране общественного порядка </a:t>
            </a: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1800" b="1" dirty="0"/>
              <a:t>оказывают поддержку гражданам и их объединениям, участвующим в охране общественного </a:t>
            </a:r>
            <a:r>
              <a:rPr lang="ru-RU" sz="1800" b="1" dirty="0" smtClean="0"/>
              <a:t>порядка</a:t>
            </a:r>
          </a:p>
          <a:p>
            <a:pPr algn="just"/>
            <a:r>
              <a:rPr lang="ru-RU" sz="1800" b="1" dirty="0" smtClean="0"/>
              <a:t>создают условия для деятельности народных дружин </a:t>
            </a:r>
            <a:endParaRPr lang="ru-RU" sz="1800" b="1" dirty="0"/>
          </a:p>
          <a:p>
            <a:pPr algn="just"/>
            <a:r>
              <a:rPr lang="ru-RU" sz="1800" b="1" dirty="0"/>
              <a:t> размещают на своих официальных сайтах в информационно-телекоммуникационной сети "Интернет", а также в средствах массовой </a:t>
            </a:r>
            <a:r>
              <a:rPr lang="ru-RU" sz="1800" b="1" dirty="0" smtClean="0"/>
              <a:t>информации общедоступную </a:t>
            </a:r>
            <a:r>
              <a:rPr lang="ru-RU" sz="1800" b="1" dirty="0"/>
              <a:t>информацию о лицах, пропавших без вести, месте их предполагаемого поиска, контактную информацию координаторов мероприятий по поиску лиц, пропавших без вести, иную общедоступную информацию, необходимую для эффективного поиска лиц, пропавших без вести</a:t>
            </a:r>
          </a:p>
          <a:p>
            <a:pPr algn="just"/>
            <a:r>
              <a:rPr lang="ru-RU" sz="1800" b="1" dirty="0" smtClean="0"/>
              <a:t>решают вопросы </a:t>
            </a:r>
            <a:r>
              <a:rPr lang="ru-RU" sz="1800" b="1" dirty="0"/>
              <a:t>формирования организованных групп, определения маршрута и места предполагаемого </a:t>
            </a:r>
            <a:r>
              <a:rPr lang="ru-RU" sz="1800" b="1" dirty="0" smtClean="0"/>
              <a:t>поиска</a:t>
            </a:r>
            <a:endParaRPr lang="ru-RU" sz="2000" b="1" dirty="0"/>
          </a:p>
        </p:txBody>
      </p:sp>
    </p:spTree>
    <p:extLst>
      <p:ext uri="{BB962C8B-B14F-4D97-AF65-F5344CB8AC3E}">
        <p14:creationId xmlns:p14="http://schemas.microsoft.com/office/powerpoint/2010/main" val="2859284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srgbClr val="C00000"/>
                </a:solidFill>
              </a:rPr>
              <a:t>Полномочия органов местного </a:t>
            </a:r>
            <a:r>
              <a:rPr lang="ru-RU" sz="2400" b="1" dirty="0" smtClean="0">
                <a:solidFill>
                  <a:srgbClr val="C00000"/>
                </a:solidFill>
              </a:rPr>
              <a:t>самоуправления (2)</a:t>
            </a:r>
            <a:endParaRPr lang="ru-RU" sz="2400" dirty="0">
              <a:solidFill>
                <a:srgbClr val="C00000"/>
              </a:solidFill>
            </a:endParaRPr>
          </a:p>
        </p:txBody>
      </p:sp>
      <p:sp>
        <p:nvSpPr>
          <p:cNvPr id="3" name="Объект 2"/>
          <p:cNvSpPr>
            <a:spLocks noGrp="1"/>
          </p:cNvSpPr>
          <p:nvPr>
            <p:ph sz="quarter" idx="1"/>
          </p:nvPr>
        </p:nvSpPr>
        <p:spPr/>
        <p:txBody>
          <a:bodyPr>
            <a:normAutofit fontScale="92500" lnSpcReduction="20000"/>
          </a:bodyPr>
          <a:lstStyle/>
          <a:p>
            <a:pPr algn="just"/>
            <a:r>
              <a:rPr lang="ru-RU" sz="2000" b="1" dirty="0" smtClean="0"/>
              <a:t>получают уведомление о создании народной дружины, общественного объединения правоохранительной направленности</a:t>
            </a:r>
          </a:p>
          <a:p>
            <a:pPr algn="just"/>
            <a:r>
              <a:rPr lang="ru-RU" sz="2000" b="1" dirty="0" smtClean="0"/>
              <a:t>устанавливают границы территории, на которой будет функционировать народная дружина</a:t>
            </a:r>
          </a:p>
          <a:p>
            <a:pPr algn="just"/>
            <a:r>
              <a:rPr lang="ru-RU" sz="2000" b="1" dirty="0" smtClean="0"/>
              <a:t>согласовывают избрание командиров народных дружин</a:t>
            </a:r>
          </a:p>
          <a:p>
            <a:pPr algn="just"/>
            <a:r>
              <a:rPr lang="ru-RU" sz="2000" b="1" dirty="0" smtClean="0"/>
              <a:t>формируют координационный  орган (штаб) в муниципальном образовании</a:t>
            </a:r>
          </a:p>
          <a:p>
            <a:pPr algn="just"/>
            <a:r>
              <a:rPr lang="ru-RU" sz="2000" b="1" dirty="0" smtClean="0"/>
              <a:t>оформляют документы народных дружинников</a:t>
            </a:r>
          </a:p>
          <a:p>
            <a:pPr algn="just"/>
            <a:r>
              <a:rPr lang="ru-RU" sz="2000" b="1" dirty="0" smtClean="0"/>
              <a:t>выделяют </a:t>
            </a:r>
            <a:r>
              <a:rPr lang="ru-RU" sz="2000" b="1" dirty="0"/>
              <a:t>средства на финансирование материально-технического обеспечения деятельности народных дружин, </a:t>
            </a:r>
            <a:r>
              <a:rPr lang="ru-RU" sz="2000" b="1" dirty="0" smtClean="0"/>
              <a:t>предоставляют </a:t>
            </a:r>
            <a:r>
              <a:rPr lang="ru-RU" sz="2000" b="1" dirty="0"/>
              <a:t>народным дружинам помещения, технические и иные материальные средства, необходимые для осуществления их деятельности</a:t>
            </a:r>
          </a:p>
          <a:p>
            <a:pPr algn="just"/>
            <a:r>
              <a:rPr lang="ru-RU" sz="2000" b="1" dirty="0" smtClean="0"/>
              <a:t>осуществляют </a:t>
            </a:r>
            <a:r>
              <a:rPr lang="ru-RU" sz="2000" b="1" dirty="0"/>
              <a:t>материальное стимулирование деятельности народных дружинников</a:t>
            </a:r>
          </a:p>
          <a:p>
            <a:pPr algn="just"/>
            <a:endParaRPr lang="ru-RU" sz="2000" dirty="0"/>
          </a:p>
        </p:txBody>
      </p:sp>
    </p:spTree>
    <p:extLst>
      <p:ext uri="{BB962C8B-B14F-4D97-AF65-F5344CB8AC3E}">
        <p14:creationId xmlns:p14="http://schemas.microsoft.com/office/powerpoint/2010/main" val="26836444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srgbClr val="C00000"/>
                </a:solidFill>
              </a:rPr>
              <a:t>Полномочия органов местного самоуправления </a:t>
            </a:r>
            <a:r>
              <a:rPr lang="ru-RU" sz="2400" b="1" dirty="0" smtClean="0">
                <a:solidFill>
                  <a:srgbClr val="C00000"/>
                </a:solidFill>
              </a:rPr>
              <a:t>(3)</a:t>
            </a:r>
            <a:endParaRPr lang="ru-RU" sz="2400" dirty="0">
              <a:solidFill>
                <a:srgbClr val="C00000"/>
              </a:solidFill>
            </a:endParaRPr>
          </a:p>
        </p:txBody>
      </p:sp>
      <p:sp>
        <p:nvSpPr>
          <p:cNvPr id="3" name="Объект 2"/>
          <p:cNvSpPr>
            <a:spLocks noGrp="1"/>
          </p:cNvSpPr>
          <p:nvPr>
            <p:ph sz="quarter" idx="1"/>
          </p:nvPr>
        </p:nvSpPr>
        <p:spPr/>
        <p:txBody>
          <a:bodyPr>
            <a:normAutofit fontScale="92500" lnSpcReduction="10000"/>
          </a:bodyPr>
          <a:lstStyle/>
          <a:p>
            <a:pPr algn="just"/>
            <a:r>
              <a:rPr lang="ru-RU" sz="2000" b="1" dirty="0" smtClean="0"/>
              <a:t>Согласовывают планы </a:t>
            </a:r>
            <a:r>
              <a:rPr lang="ru-RU" sz="2000" b="1" dirty="0"/>
              <a:t>работы народных дружин, место и время проведения мероприятий по охране общественного порядка, количество привлекаемых к участию в охране общественного порядка народных дружинников</a:t>
            </a:r>
          </a:p>
          <a:p>
            <a:pPr algn="just"/>
            <a:r>
              <a:rPr lang="ru-RU" sz="2000" b="1" dirty="0" smtClean="0"/>
              <a:t>Определяют совместным решением с народными дружинами и территориальными органами внутренних  дел порядок </a:t>
            </a:r>
            <a:r>
              <a:rPr lang="ru-RU" sz="2000" b="1" dirty="0"/>
              <a:t>взаимодействия народных дружин с органами внутренних дел (полицией) и иными правоохранительными органами </a:t>
            </a:r>
            <a:endParaRPr lang="ru-RU" sz="2000" b="1" dirty="0" smtClean="0"/>
          </a:p>
          <a:p>
            <a:pPr algn="just"/>
            <a:r>
              <a:rPr lang="ru-RU" sz="2000" b="1" dirty="0" smtClean="0"/>
              <a:t>Согласовывают назначение </a:t>
            </a:r>
            <a:r>
              <a:rPr lang="ru-RU" sz="2000" b="1" dirty="0"/>
              <a:t>командиров народных дружин из числа членов казачьих обществ</a:t>
            </a:r>
          </a:p>
          <a:p>
            <a:pPr algn="just"/>
            <a:r>
              <a:rPr lang="ru-RU" sz="2000" b="1" dirty="0" smtClean="0"/>
              <a:t>Согласовывают планы </a:t>
            </a:r>
            <a:r>
              <a:rPr lang="ru-RU" sz="2000" b="1" dirty="0"/>
              <a:t>работы народных дружин из числа членов казачьих обществ, место и время проведения мероприятий по охране общественного порядка, количество привлекаемых к участию в охране общественного порядка народных дружинников из числа членов казачьих обществ</a:t>
            </a:r>
          </a:p>
          <a:p>
            <a:pPr algn="just"/>
            <a:endParaRPr lang="ru-RU" sz="2000" b="1" dirty="0"/>
          </a:p>
          <a:p>
            <a:endParaRPr lang="ru-RU" sz="2000" dirty="0"/>
          </a:p>
        </p:txBody>
      </p:sp>
    </p:spTree>
    <p:extLst>
      <p:ext uri="{BB962C8B-B14F-4D97-AF65-F5344CB8AC3E}">
        <p14:creationId xmlns:p14="http://schemas.microsoft.com/office/powerpoint/2010/main" val="15730014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srgbClr val="C00000"/>
                </a:solidFill>
              </a:rPr>
              <a:t>Полномочия органов местного самоуправления </a:t>
            </a:r>
            <a:r>
              <a:rPr lang="ru-RU" sz="2400" b="1" dirty="0" smtClean="0">
                <a:solidFill>
                  <a:srgbClr val="C00000"/>
                </a:solidFill>
              </a:rPr>
              <a:t>(4)</a:t>
            </a:r>
            <a:endParaRPr lang="ru-RU" sz="2400" dirty="0">
              <a:solidFill>
                <a:srgbClr val="C00000"/>
              </a:solidFill>
            </a:endParaRPr>
          </a:p>
        </p:txBody>
      </p:sp>
      <p:sp>
        <p:nvSpPr>
          <p:cNvPr id="3" name="Объект 2"/>
          <p:cNvSpPr>
            <a:spLocks noGrp="1"/>
          </p:cNvSpPr>
          <p:nvPr>
            <p:ph sz="quarter" idx="1"/>
          </p:nvPr>
        </p:nvSpPr>
        <p:spPr/>
        <p:txBody>
          <a:bodyPr>
            <a:normAutofit fontScale="92500" lnSpcReduction="10000"/>
          </a:bodyPr>
          <a:lstStyle/>
          <a:p>
            <a:pPr algn="just"/>
            <a:r>
              <a:rPr lang="ru-RU" sz="2000" b="1" dirty="0" smtClean="0"/>
              <a:t>предоставляют </a:t>
            </a:r>
            <a:r>
              <a:rPr lang="ru-RU" sz="2000" b="1" dirty="0"/>
              <a:t>народным дружинникам во время исполнения обязанностей народного дружинника проездные билеты на все виды общественного транспорта городского, пригородного и местного сообщения (за исключением такси) в пределах территории муниципального образования</a:t>
            </a:r>
          </a:p>
          <a:p>
            <a:pPr algn="just"/>
            <a:r>
              <a:rPr lang="ru-RU" sz="2000" b="1" dirty="0"/>
              <a:t> </a:t>
            </a:r>
            <a:r>
              <a:rPr lang="ru-RU" sz="2000" b="1" dirty="0" smtClean="0"/>
              <a:t>осуществляют </a:t>
            </a:r>
            <a:r>
              <a:rPr lang="ru-RU" sz="2000" b="1" dirty="0"/>
              <a:t>личное страхование народных дружинников на период их участия в проводимых органами внутренних дел (полицией) или иными правоохранительными органами мероприятиях по охране общественного порядка, </a:t>
            </a:r>
            <a:r>
              <a:rPr lang="ru-RU" sz="2000" b="1" dirty="0" smtClean="0"/>
              <a:t>устанавливают </a:t>
            </a:r>
            <a:r>
              <a:rPr lang="ru-RU" sz="2000" b="1" dirty="0"/>
              <a:t>дополнительные льготы и компенсации для народных дружинников, гарантии правовой и социальной защиты членов семей народных дружинников</a:t>
            </a:r>
          </a:p>
          <a:p>
            <a:pPr algn="just"/>
            <a:r>
              <a:rPr lang="ru-RU" sz="2000" b="1" dirty="0"/>
              <a:t> </a:t>
            </a:r>
            <a:r>
              <a:rPr lang="ru-RU" sz="2000" b="1" dirty="0" smtClean="0"/>
              <a:t>используют иные </a:t>
            </a:r>
            <a:r>
              <a:rPr lang="ru-RU" sz="2000" b="1" dirty="0"/>
              <a:t>формы их материальной заинтересованности и социальной защиты, не противоречащие законодательству Российской Федерации</a:t>
            </a:r>
          </a:p>
          <a:p>
            <a:endParaRPr lang="ru-RU" sz="2000" dirty="0"/>
          </a:p>
        </p:txBody>
      </p:sp>
    </p:spTree>
    <p:extLst>
      <p:ext uri="{BB962C8B-B14F-4D97-AF65-F5344CB8AC3E}">
        <p14:creationId xmlns:p14="http://schemas.microsoft.com/office/powerpoint/2010/main" val="4055422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solidFill>
                  <a:srgbClr val="C00000"/>
                </a:solidFill>
              </a:rPr>
              <a:t>Порядок получения уведомления о создании народной дружины, общественного объединения правоохранительной  направленности</a:t>
            </a:r>
            <a:endParaRPr lang="ru-RU" sz="2400" b="1" dirty="0">
              <a:solidFill>
                <a:srgbClr val="C00000"/>
              </a:solidFill>
            </a:endParaRPr>
          </a:p>
        </p:txBody>
      </p:sp>
      <p:sp>
        <p:nvSpPr>
          <p:cNvPr id="3" name="Объект 2"/>
          <p:cNvSpPr>
            <a:spLocks noGrp="1"/>
          </p:cNvSpPr>
          <p:nvPr>
            <p:ph sz="quarter" idx="1"/>
          </p:nvPr>
        </p:nvSpPr>
        <p:spPr/>
        <p:txBody>
          <a:bodyPr>
            <a:normAutofit fontScale="92500"/>
          </a:bodyPr>
          <a:lstStyle/>
          <a:p>
            <a:pPr algn="just"/>
            <a:r>
              <a:rPr lang="ru-RU" b="1" dirty="0" smtClean="0"/>
              <a:t>Уведомление о создании народной дружины, ООПН направляется в орган местного самоуправления председательствующим на собрании лицом (срок, форма), т.е. после проведения собрания</a:t>
            </a:r>
          </a:p>
          <a:p>
            <a:pPr algn="just"/>
            <a:r>
              <a:rPr lang="ru-RU" b="1" dirty="0" smtClean="0"/>
              <a:t>В уведомлении должна содержатся информация об учредителях народной дружины, ООПН, кандидатуре командира НД, времени и месте проведения собрания, территории, на которой планируется деятельность дружины</a:t>
            </a:r>
          </a:p>
          <a:p>
            <a:pPr algn="just"/>
            <a:r>
              <a:rPr lang="ru-RU" b="1" dirty="0" smtClean="0"/>
              <a:t>К уведомлению прилагается протокол собрания</a:t>
            </a:r>
            <a:endParaRPr lang="ru-RU" b="1" dirty="0"/>
          </a:p>
        </p:txBody>
      </p:sp>
    </p:spTree>
    <p:extLst>
      <p:ext uri="{BB962C8B-B14F-4D97-AF65-F5344CB8AC3E}">
        <p14:creationId xmlns:p14="http://schemas.microsoft.com/office/powerpoint/2010/main" val="2822295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1354162"/>
          </a:xfrm>
        </p:spPr>
        <p:txBody>
          <a:bodyPr>
            <a:noAutofit/>
          </a:bodyPr>
          <a:lstStyle/>
          <a:p>
            <a:r>
              <a:rPr lang="ru-RU" sz="2000" b="1" dirty="0"/>
              <a:t>ОБ УЧАСТИИ ТРУДЯЩИХСЯ В ОХРАНЕ ОБЩЕСТВЕННОГО</a:t>
            </a:r>
            <a:br>
              <a:rPr lang="ru-RU" sz="2000" b="1" dirty="0"/>
            </a:br>
            <a:r>
              <a:rPr lang="ru-RU" sz="2000" b="1" dirty="0"/>
              <a:t>ПОРЯДКА В СТРАНЕ</a:t>
            </a:r>
            <a:br>
              <a:rPr lang="ru-RU" sz="2000" b="1" dirty="0"/>
            </a:br>
            <a:r>
              <a:rPr lang="ru-RU" sz="2000" dirty="0" smtClean="0"/>
              <a:t>Постановление ЦК КПСС и Совета Министров СССР от 2 марта 1959 года № 218</a:t>
            </a:r>
            <a:endParaRPr lang="ru-RU" sz="2000" dirty="0"/>
          </a:p>
        </p:txBody>
      </p:sp>
      <p:sp>
        <p:nvSpPr>
          <p:cNvPr id="3" name="Объект 2"/>
          <p:cNvSpPr>
            <a:spLocks noGrp="1"/>
          </p:cNvSpPr>
          <p:nvPr>
            <p:ph sz="quarter" idx="1"/>
          </p:nvPr>
        </p:nvSpPr>
        <p:spPr>
          <a:xfrm>
            <a:off x="914400" y="1844824"/>
            <a:ext cx="7772400" cy="4174976"/>
          </a:xfrm>
        </p:spPr>
        <p:txBody>
          <a:bodyPr>
            <a:normAutofit fontScale="92500" lnSpcReduction="10000"/>
          </a:bodyPr>
          <a:lstStyle/>
          <a:p>
            <a:pPr algn="just"/>
            <a:r>
              <a:rPr lang="ru-RU" sz="1800" b="1" dirty="0" smtClean="0"/>
              <a:t>Создать </a:t>
            </a:r>
            <a:r>
              <a:rPr lang="ru-RU" sz="1800" b="1" dirty="0"/>
              <a:t>на предприятиях, стройках, транспорте, в учреждениях, совхозах, колхозах, учебных заведениях и домоуправлениях добровольных народных дружин по охране общественного </a:t>
            </a:r>
            <a:r>
              <a:rPr lang="ru-RU" sz="1800" b="1" dirty="0" smtClean="0"/>
              <a:t>порядка</a:t>
            </a:r>
            <a:endParaRPr lang="ru-RU" sz="1800" b="1" dirty="0"/>
          </a:p>
          <a:p>
            <a:pPr algn="just"/>
            <a:r>
              <a:rPr lang="ru-RU" sz="1800" b="1" dirty="0"/>
              <a:t>Установить, что добровольными народными дружинами по охране общественного порядка руководят районные (городские) штабы, состоящие из представителей партийных и советских органов, профсоюзных, комсомольских организаций и отдельных командиров </a:t>
            </a:r>
            <a:r>
              <a:rPr lang="ru-RU" sz="1800" b="1" dirty="0" smtClean="0"/>
              <a:t>дружин</a:t>
            </a:r>
          </a:p>
          <a:p>
            <a:pPr algn="just"/>
            <a:r>
              <a:rPr lang="ru-RU" sz="1800" b="1" dirty="0" smtClean="0"/>
              <a:t>Личный </a:t>
            </a:r>
            <a:r>
              <a:rPr lang="ru-RU" sz="1800" b="1" dirty="0"/>
              <a:t>состав дружин комплектуется строго на добровольных началах из передовых рабочих, служащих, колхозников, студентов, учащихся и </a:t>
            </a:r>
            <a:r>
              <a:rPr lang="ru-RU" sz="1800" b="1" dirty="0" smtClean="0"/>
              <a:t>пенсионеров</a:t>
            </a:r>
          </a:p>
          <a:p>
            <a:pPr algn="just"/>
            <a:r>
              <a:rPr lang="ru-RU" sz="1800" b="1" dirty="0" smtClean="0"/>
              <a:t> </a:t>
            </a:r>
            <a:r>
              <a:rPr lang="ru-RU" sz="1800" b="1" dirty="0"/>
              <a:t>Добровольные народные дружины и районные (городские) штабы по охране общественного порядка действуют, руководствуясь утвержденным о них положением, и работают в контакте с административными </a:t>
            </a:r>
            <a:r>
              <a:rPr lang="ru-RU" sz="1800" b="1" dirty="0" smtClean="0"/>
              <a:t>органами</a:t>
            </a:r>
            <a:endParaRPr lang="ru-RU" sz="1800" b="1" dirty="0"/>
          </a:p>
          <a:p>
            <a:endParaRPr lang="ru-RU" sz="1800" dirty="0"/>
          </a:p>
        </p:txBody>
      </p:sp>
    </p:spTree>
    <p:extLst>
      <p:ext uri="{BB962C8B-B14F-4D97-AF65-F5344CB8AC3E}">
        <p14:creationId xmlns:p14="http://schemas.microsoft.com/office/powerpoint/2010/main" val="28041299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solidFill>
                  <a:srgbClr val="C00000"/>
                </a:solidFill>
              </a:rPr>
              <a:t>Проверка </a:t>
            </a:r>
            <a:r>
              <a:rPr lang="ru-RU" sz="2400" b="1" dirty="0">
                <a:solidFill>
                  <a:srgbClr val="C00000"/>
                </a:solidFill>
              </a:rPr>
              <a:t>требований к </a:t>
            </a:r>
            <a:r>
              <a:rPr lang="ru-RU" sz="2400" b="1" dirty="0" smtClean="0">
                <a:solidFill>
                  <a:srgbClr val="C00000"/>
                </a:solidFill>
              </a:rPr>
              <a:t>учредителям народной дружины, общественного объединения правоохранительной направленности </a:t>
            </a:r>
            <a:endParaRPr lang="ru-RU" sz="2400"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2000" b="1" dirty="0" smtClean="0"/>
              <a:t>Проверку соответствия учредителей народной дружины требованиям, установленным федеральным законом должен проводить территориальный орган МВД при включении в реестр, при этом приказ МВД РФ № 599 не содержит таких положений, поскольку согласно ч.4 ст.7 ФЗ № 44 сведения об учредителях народной дружины при включении в реестр не представляются</a:t>
            </a:r>
          </a:p>
          <a:p>
            <a:pPr algn="just"/>
            <a:r>
              <a:rPr lang="ru-RU" sz="2000" b="1" dirty="0" smtClean="0"/>
              <a:t>Проверка соответствия учредителей (участников) общественного объединения правоохранительной направленности проводится территориальным органом внутренних дел </a:t>
            </a:r>
          </a:p>
          <a:p>
            <a:pPr algn="just"/>
            <a:r>
              <a:rPr lang="ru-RU" sz="2000" b="1" dirty="0" smtClean="0"/>
              <a:t>Проверка членов народной дружины проводится органом, уполномоченным на выдачу удостоверения на основании материалов личного дела</a:t>
            </a:r>
          </a:p>
          <a:p>
            <a:pPr algn="just"/>
            <a:endParaRPr lang="ru-RU" sz="2000" dirty="0"/>
          </a:p>
        </p:txBody>
      </p:sp>
    </p:spTree>
    <p:extLst>
      <p:ext uri="{BB962C8B-B14F-4D97-AF65-F5344CB8AC3E}">
        <p14:creationId xmlns:p14="http://schemas.microsoft.com/office/powerpoint/2010/main" val="3921339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Правовая форма принятия уведомления, согласования кандидатуры командира</a:t>
            </a:r>
            <a:endParaRPr lang="ru-RU" sz="2400" b="1" dirty="0">
              <a:solidFill>
                <a:srgbClr val="C00000"/>
              </a:solidFill>
            </a:endParaRPr>
          </a:p>
        </p:txBody>
      </p:sp>
      <p:sp>
        <p:nvSpPr>
          <p:cNvPr id="3" name="Объект 2"/>
          <p:cNvSpPr>
            <a:spLocks noGrp="1"/>
          </p:cNvSpPr>
          <p:nvPr>
            <p:ph sz="quarter" idx="1"/>
          </p:nvPr>
        </p:nvSpPr>
        <p:spPr/>
        <p:txBody>
          <a:bodyPr>
            <a:normAutofit fontScale="92500" lnSpcReduction="20000"/>
          </a:bodyPr>
          <a:lstStyle/>
          <a:p>
            <a:pPr algn="just"/>
            <a:r>
              <a:rPr lang="ru-RU" b="1" dirty="0" smtClean="0"/>
              <a:t>Форму уведомления можно утвердить муниципальным правовым актом либо указать, что подается в произвольной форме</a:t>
            </a:r>
          </a:p>
          <a:p>
            <a:pPr algn="just"/>
            <a:r>
              <a:rPr lang="ru-RU" b="1" dirty="0" smtClean="0"/>
              <a:t>Срок для согласования кандидатуры командира народной дружины можно установить муниципальным правовым актом, но не позднее 30 дней со дня получения уведомления</a:t>
            </a:r>
          </a:p>
          <a:p>
            <a:pPr algn="just"/>
            <a:r>
              <a:rPr lang="ru-RU" b="1" dirty="0" smtClean="0"/>
              <a:t>Принятие уведомления и согласование кандидатуры командира может быть оформлено </a:t>
            </a:r>
            <a:r>
              <a:rPr lang="ru-RU" b="1" i="1" dirty="0" smtClean="0"/>
              <a:t>резолюцией</a:t>
            </a:r>
            <a:r>
              <a:rPr lang="ru-RU" b="1" dirty="0" smtClean="0"/>
              <a:t> руководителя исполнительно-распорядительного органа местного самоуправления или иного уполномоченного лица на уведомлении или </a:t>
            </a:r>
            <a:r>
              <a:rPr lang="ru-RU" b="1" i="1" dirty="0" smtClean="0"/>
              <a:t>информационным письмом</a:t>
            </a:r>
            <a:endParaRPr lang="ru-RU" b="1" i="1" dirty="0"/>
          </a:p>
        </p:txBody>
      </p:sp>
    </p:spTree>
    <p:extLst>
      <p:ext uri="{BB962C8B-B14F-4D97-AF65-F5344CB8AC3E}">
        <p14:creationId xmlns:p14="http://schemas.microsoft.com/office/powerpoint/2010/main" val="22421625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Отказ в принятии уведомления, согласования кандидатуры командира народной дружины</a:t>
            </a:r>
            <a:endParaRPr lang="ru-RU" sz="2400" b="1" dirty="0">
              <a:solidFill>
                <a:srgbClr val="C00000"/>
              </a:solidFill>
            </a:endParaRPr>
          </a:p>
        </p:txBody>
      </p:sp>
      <p:sp>
        <p:nvSpPr>
          <p:cNvPr id="3" name="Объект 2"/>
          <p:cNvSpPr>
            <a:spLocks noGrp="1"/>
          </p:cNvSpPr>
          <p:nvPr>
            <p:ph sz="quarter" idx="1"/>
          </p:nvPr>
        </p:nvSpPr>
        <p:spPr/>
        <p:txBody>
          <a:bodyPr>
            <a:normAutofit fontScale="92500" lnSpcReduction="20000"/>
          </a:bodyPr>
          <a:lstStyle/>
          <a:p>
            <a:pPr algn="just"/>
            <a:r>
              <a:rPr lang="ru-RU" sz="2000" b="1" dirty="0" smtClean="0"/>
              <a:t>Орган местного самоуправления отказывает в принятии или рассмотрении уведомления, если оно подано неуполномоченным лицом, если на территории муниципального образования уже функционирует включенная в реестр народная дружина либо если имеются сведения о том, что в числе учредителей дружины состоят лица, не отвечающие требованиям, установленным федеральным законом </a:t>
            </a:r>
          </a:p>
          <a:p>
            <a:pPr algn="just"/>
            <a:r>
              <a:rPr lang="ru-RU" sz="2000" b="1" dirty="0" smtClean="0"/>
              <a:t>Орган местного самоуправления отказывает в согласовании кандидатуры командира народной дружины в случае несоответствия предложенной кандидатуры установленным законом требованиям, если лицо уже является командиром внесенной в реестр другой народной дружины либо по иным причинам не способно эффективно взаимодействовать с органами местного самоуправления</a:t>
            </a:r>
          </a:p>
          <a:p>
            <a:pPr algn="just"/>
            <a:r>
              <a:rPr lang="ru-RU" sz="2000" b="1" dirty="0" smtClean="0"/>
              <a:t>Решение органа местного самоуправления оформляется информационным письмом (письмом-предостережением)   </a:t>
            </a:r>
            <a:endParaRPr lang="ru-RU" sz="2000" b="1" dirty="0"/>
          </a:p>
        </p:txBody>
      </p:sp>
    </p:spTree>
    <p:extLst>
      <p:ext uri="{BB962C8B-B14F-4D97-AF65-F5344CB8AC3E}">
        <p14:creationId xmlns:p14="http://schemas.microsoft.com/office/powerpoint/2010/main" val="422882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solidFill>
                  <a:srgbClr val="C00000"/>
                </a:solidFill>
              </a:rPr>
              <a:t>Установление границы </a:t>
            </a:r>
            <a:r>
              <a:rPr lang="ru-RU" sz="2400" b="1" dirty="0">
                <a:solidFill>
                  <a:srgbClr val="C00000"/>
                </a:solidFill>
              </a:rPr>
              <a:t>территории, на которой </a:t>
            </a:r>
            <a:r>
              <a:rPr lang="ru-RU" sz="2400" b="1" dirty="0" smtClean="0">
                <a:solidFill>
                  <a:srgbClr val="C00000"/>
                </a:solidFill>
              </a:rPr>
              <a:t>создается народная </a:t>
            </a:r>
            <a:r>
              <a:rPr lang="ru-RU" sz="2400" b="1" dirty="0">
                <a:solidFill>
                  <a:srgbClr val="C00000"/>
                </a:solidFill>
              </a:rPr>
              <a:t>дружина</a:t>
            </a:r>
            <a:br>
              <a:rPr lang="ru-RU" sz="2400" b="1" dirty="0">
                <a:solidFill>
                  <a:srgbClr val="C00000"/>
                </a:solidFill>
              </a:rPr>
            </a:br>
            <a:endParaRPr lang="ru-RU" sz="2400"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2000" b="1" dirty="0"/>
              <a:t>Границы территории, на которой создается народная дружина определяются решением представительного органа муниципального образования</a:t>
            </a:r>
          </a:p>
          <a:p>
            <a:pPr algn="just"/>
            <a:r>
              <a:rPr lang="ru-RU" sz="2000" b="1" dirty="0" smtClean="0"/>
              <a:t>Граница территории деятельности народной дружины может совпадать с границей территории муниципального образования </a:t>
            </a:r>
          </a:p>
          <a:p>
            <a:pPr algn="just"/>
            <a:r>
              <a:rPr lang="ru-RU" sz="2000" b="1" dirty="0" smtClean="0"/>
              <a:t>На территории муниципального образования (как правило, городского округа) могут быть образованы несколько территориальных границ деятельности народных дружин </a:t>
            </a:r>
          </a:p>
        </p:txBody>
      </p:sp>
    </p:spTree>
    <p:extLst>
      <p:ext uri="{BB962C8B-B14F-4D97-AF65-F5344CB8AC3E}">
        <p14:creationId xmlns:p14="http://schemas.microsoft.com/office/powerpoint/2010/main" val="5468263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Правовое положение координирующих органов (штабов)</a:t>
            </a:r>
            <a:endParaRPr lang="ru-RU" sz="2400" b="1" dirty="0">
              <a:solidFill>
                <a:srgbClr val="C00000"/>
              </a:solidFill>
            </a:endParaRPr>
          </a:p>
        </p:txBody>
      </p:sp>
      <p:sp>
        <p:nvSpPr>
          <p:cNvPr id="3" name="Объект 2"/>
          <p:cNvSpPr>
            <a:spLocks noGrp="1"/>
          </p:cNvSpPr>
          <p:nvPr>
            <p:ph sz="quarter" idx="1"/>
          </p:nvPr>
        </p:nvSpPr>
        <p:spPr/>
        <p:txBody>
          <a:bodyPr>
            <a:normAutofit fontScale="92500" lnSpcReduction="20000"/>
          </a:bodyPr>
          <a:lstStyle/>
          <a:p>
            <a:pPr algn="just"/>
            <a:r>
              <a:rPr lang="ru-RU" sz="2000" b="1" dirty="0" smtClean="0"/>
              <a:t>Координирующие органы (штабы) призваны обеспечить взаимодействие и координацию деятельности органов государственной власти, органов местного самоуправления, народных дружин, ООПН, органов внутренних дел (полиции), иных учреждений и организаций по обеспечению общественного порядка</a:t>
            </a:r>
          </a:p>
          <a:p>
            <a:pPr algn="just"/>
            <a:r>
              <a:rPr lang="ru-RU" sz="2000" b="1" dirty="0" smtClean="0"/>
              <a:t>Координирующий орган (штаб) должен участвовать в рассмотрении вопросов планирования деятельности, согласовании кадровых вопросов, реализации образовательных программ и т.п.</a:t>
            </a:r>
          </a:p>
          <a:p>
            <a:pPr algn="just"/>
            <a:r>
              <a:rPr lang="ru-RU" sz="2000" b="1" dirty="0" smtClean="0"/>
              <a:t>Координирующий орган должен выполнять мониторинг исполнения требований законодательства об участии граждан в охране общественного порядка</a:t>
            </a:r>
          </a:p>
          <a:p>
            <a:pPr algn="just"/>
            <a:r>
              <a:rPr lang="ru-RU" sz="2000" b="1" dirty="0" smtClean="0"/>
              <a:t>Координирующий орган не должен замыкаться только на вопросах деятельности народной дружины, а рассматривать и координировать взаимодействие всех форм участия граждан в охране общественного порядка на территории муниципального образования   </a:t>
            </a:r>
            <a:endParaRPr lang="ru-RU" sz="2000" b="1" dirty="0"/>
          </a:p>
        </p:txBody>
      </p:sp>
    </p:spTree>
    <p:extLst>
      <p:ext uri="{BB962C8B-B14F-4D97-AF65-F5344CB8AC3E}">
        <p14:creationId xmlns:p14="http://schemas.microsoft.com/office/powerpoint/2010/main" val="2776522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Согласование планов работы народных дружин</a:t>
            </a:r>
            <a:endParaRPr lang="ru-RU" sz="2400" b="1" dirty="0">
              <a:solidFill>
                <a:srgbClr val="C00000"/>
              </a:solidFill>
            </a:endParaRPr>
          </a:p>
        </p:txBody>
      </p:sp>
      <p:sp>
        <p:nvSpPr>
          <p:cNvPr id="3" name="Объект 2"/>
          <p:cNvSpPr>
            <a:spLocks noGrp="1"/>
          </p:cNvSpPr>
          <p:nvPr>
            <p:ph sz="quarter" idx="1"/>
          </p:nvPr>
        </p:nvSpPr>
        <p:spPr>
          <a:xfrm>
            <a:off x="914400" y="1447800"/>
            <a:ext cx="7772400" cy="5221560"/>
          </a:xfrm>
        </p:spPr>
        <p:txBody>
          <a:bodyPr>
            <a:normAutofit fontScale="85000" lnSpcReduction="10000"/>
          </a:bodyPr>
          <a:lstStyle/>
          <a:p>
            <a:pPr algn="just"/>
            <a:r>
              <a:rPr lang="ru-RU" sz="2000" b="1" dirty="0" smtClean="0"/>
              <a:t>Проект плана работы народной дружина на год с разбивкой по кварталам (месяцам) подлежит направлению в органы местного самоуправления</a:t>
            </a:r>
          </a:p>
          <a:p>
            <a:pPr algn="just"/>
            <a:r>
              <a:rPr lang="ru-RU" sz="2000" b="1" dirty="0" smtClean="0"/>
              <a:t>Проекты планов могут рассматриваться на заседаниях координирующих органов (штабов)</a:t>
            </a:r>
          </a:p>
          <a:p>
            <a:pPr algn="just"/>
            <a:r>
              <a:rPr lang="ru-RU" sz="2000" b="1" dirty="0" smtClean="0"/>
              <a:t>О согласовании плана, необходимости внесения в него изменений командир народной дружины информируется письмом </a:t>
            </a:r>
          </a:p>
          <a:p>
            <a:pPr algn="just"/>
            <a:r>
              <a:rPr lang="ru-RU" sz="2000" b="1" dirty="0" smtClean="0"/>
              <a:t>При необходимости в дальнейшем корректировки плана, этот вопрос рассматривается на заседаниях координирующего органа (штаба)</a:t>
            </a:r>
          </a:p>
          <a:p>
            <a:pPr algn="just"/>
            <a:r>
              <a:rPr lang="ru-RU" sz="2000" b="1" dirty="0" smtClean="0"/>
              <a:t>Согласование проведения отдельных оперативных мероприятий, не включенных в план производится в индивидуальном порядке – каждое оперативное мероприятие должно проводится только под контролем органов внутренних дел (полиции)</a:t>
            </a:r>
          </a:p>
          <a:p>
            <a:pPr algn="just"/>
            <a:r>
              <a:rPr lang="ru-RU" sz="2000" b="1" dirty="0" smtClean="0"/>
              <a:t>В отношении каждого оперативного мероприятия по охране общественного порядка органы местного самоуправления и ОВД (полиции) должны знать: время начало и окончания участия народных дружинников в охране общественного порядка, количество участвующих народных дружинников, конкретный перечень выполняемых функций, ответственное лицо, отвечающее за координацию деятельности, контактные данные </a:t>
            </a:r>
            <a:endParaRPr lang="ru-RU" sz="2000" b="1" dirty="0"/>
          </a:p>
        </p:txBody>
      </p:sp>
    </p:spTree>
    <p:extLst>
      <p:ext uri="{BB962C8B-B14F-4D97-AF65-F5344CB8AC3E}">
        <p14:creationId xmlns:p14="http://schemas.microsoft.com/office/powerpoint/2010/main" val="22804787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Организационно-структурная форма реализации полномочий органов местного самоуправления</a:t>
            </a: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2000" b="1" dirty="0" smtClean="0"/>
              <a:t>Возложение обязанностей по принятию решений на главу муниципального образования (руководителя исполнительно-распорядительного органа муниципального образования)</a:t>
            </a:r>
          </a:p>
          <a:p>
            <a:pPr algn="just"/>
            <a:r>
              <a:rPr lang="ru-RU" sz="2000" b="1" dirty="0" smtClean="0"/>
              <a:t>Возложение обязанности по принятию решений на структурное подразделение администрации муниципального образования</a:t>
            </a:r>
          </a:p>
          <a:p>
            <a:pPr algn="just"/>
            <a:r>
              <a:rPr lang="ru-RU" sz="2000" b="1" dirty="0" smtClean="0"/>
              <a:t>Возложение обязанности (передача полномочий) по принятию решений на муниципальное казенное учреждение</a:t>
            </a:r>
            <a:endParaRPr lang="ru-RU" sz="2000" b="1" dirty="0"/>
          </a:p>
        </p:txBody>
      </p:sp>
    </p:spTree>
    <p:extLst>
      <p:ext uri="{BB962C8B-B14F-4D97-AF65-F5344CB8AC3E}">
        <p14:creationId xmlns:p14="http://schemas.microsoft.com/office/powerpoint/2010/main" val="40968733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Издание муниципальных правовых актов по вопросам деятельности народных дружин</a:t>
            </a:r>
            <a:endParaRPr lang="ru-RU" sz="2400" b="1" dirty="0">
              <a:solidFill>
                <a:srgbClr val="C00000"/>
              </a:solidFill>
            </a:endParaRPr>
          </a:p>
        </p:txBody>
      </p:sp>
      <p:sp>
        <p:nvSpPr>
          <p:cNvPr id="3" name="Объект 2"/>
          <p:cNvSpPr>
            <a:spLocks noGrp="1"/>
          </p:cNvSpPr>
          <p:nvPr>
            <p:ph sz="quarter" idx="1"/>
          </p:nvPr>
        </p:nvSpPr>
        <p:spPr>
          <a:xfrm>
            <a:off x="914400" y="1447800"/>
            <a:ext cx="7772400" cy="4861520"/>
          </a:xfrm>
        </p:spPr>
        <p:txBody>
          <a:bodyPr>
            <a:normAutofit fontScale="92500" lnSpcReduction="20000"/>
          </a:bodyPr>
          <a:lstStyle/>
          <a:p>
            <a:pPr algn="just"/>
            <a:r>
              <a:rPr lang="ru-RU" sz="2000" dirty="0" smtClean="0"/>
              <a:t>Подготовка и издания муниципального правового акта о реализации отдельных положений Федерального закона № 44-ФЗ на территории муниципального образования</a:t>
            </a:r>
          </a:p>
          <a:p>
            <a:pPr algn="just"/>
            <a:r>
              <a:rPr lang="ru-RU" sz="2000" dirty="0" smtClean="0"/>
              <a:t>Издание муниципальных правовых актов о предоставлении финансовой поддержки, средств материально-технического обеспечения народным дружинам и общественным объединениям правоохранительной направленности</a:t>
            </a:r>
          </a:p>
          <a:p>
            <a:pPr algn="just"/>
            <a:r>
              <a:rPr lang="ru-RU" sz="2000" dirty="0" smtClean="0"/>
              <a:t>Подготовка и издание Положения об участии граждан в охране общественного порядка на территории муниципального образования</a:t>
            </a:r>
          </a:p>
          <a:p>
            <a:pPr algn="just"/>
            <a:r>
              <a:rPr lang="ru-RU" sz="2000" dirty="0" smtClean="0">
                <a:solidFill>
                  <a:srgbClr val="FF0000"/>
                </a:solidFill>
              </a:rPr>
              <a:t>Неправомерной является имеющаяся в других регионах практика:</a:t>
            </a:r>
          </a:p>
          <a:p>
            <a:pPr algn="just">
              <a:buFontTx/>
              <a:buChar char="-"/>
            </a:pPr>
            <a:r>
              <a:rPr lang="ru-RU" sz="2000" dirty="0" smtClean="0"/>
              <a:t>Утверждения положения о добровольной народной дружине</a:t>
            </a:r>
          </a:p>
          <a:p>
            <a:pPr algn="just">
              <a:buFontTx/>
              <a:buChar char="-"/>
            </a:pPr>
            <a:r>
              <a:rPr lang="ru-RU" sz="2000" dirty="0" smtClean="0"/>
              <a:t>Утверждения примерных положений о добровольных народных дружинах</a:t>
            </a:r>
          </a:p>
          <a:p>
            <a:pPr algn="just">
              <a:buFontTx/>
              <a:buChar char="-"/>
            </a:pPr>
            <a:r>
              <a:rPr lang="ru-RU" sz="2000" dirty="0" smtClean="0"/>
              <a:t>Создание народных дружин муниципальным правовым актом или при органах местного самоуправления </a:t>
            </a:r>
          </a:p>
          <a:p>
            <a:pPr algn="just">
              <a:buFontTx/>
              <a:buChar char="-"/>
            </a:pPr>
            <a:r>
              <a:rPr lang="ru-RU" sz="2000" dirty="0" smtClean="0"/>
              <a:t>Утверждение уставов народной дружины</a:t>
            </a:r>
            <a:endParaRPr lang="ru-RU" sz="2000" dirty="0"/>
          </a:p>
        </p:txBody>
      </p:sp>
    </p:spTree>
    <p:extLst>
      <p:ext uri="{BB962C8B-B14F-4D97-AF65-F5344CB8AC3E}">
        <p14:creationId xmlns:p14="http://schemas.microsoft.com/office/powerpoint/2010/main" val="3468992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Контроль за деятельностью народных дружин и ООПН со стороны органов местного самоуправления</a:t>
            </a: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2000" b="1" dirty="0" smtClean="0"/>
              <a:t>В статье 24 Федерального закона органы местного самоуправления не названы в качестве органов, осуществляющих контроль за деятельностью народных дружин и ООПН, поскольку закрепление такой функции требовало решать вопросы финансирования переданного отдельного государственного полномочия </a:t>
            </a:r>
          </a:p>
          <a:p>
            <a:pPr algn="just"/>
            <a:r>
              <a:rPr lang="ru-RU" sz="2000" b="1" dirty="0" smtClean="0"/>
              <a:t>Тем не менее, такой контроль органы местного самоуправления осуществляют при получении уведомления о создании народной дружины, при согласовании планов работы, при согласовании кандидатуры командира народной дружины, при утверждении порядка взаимодействия, в процессе работы координационного органа (штаба) </a:t>
            </a:r>
            <a:endParaRPr lang="ru-RU" sz="2000" b="1" dirty="0"/>
          </a:p>
        </p:txBody>
      </p:sp>
    </p:spTree>
    <p:extLst>
      <p:ext uri="{BB962C8B-B14F-4D97-AF65-F5344CB8AC3E}">
        <p14:creationId xmlns:p14="http://schemas.microsoft.com/office/powerpoint/2010/main" val="12342704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Правовой статус народных дружин</a:t>
            </a:r>
            <a:endParaRPr lang="ru-RU" sz="2400" b="1" dirty="0">
              <a:solidFill>
                <a:srgbClr val="C00000"/>
              </a:solidFill>
            </a:endParaRPr>
          </a:p>
        </p:txBody>
      </p:sp>
      <p:sp>
        <p:nvSpPr>
          <p:cNvPr id="3" name="Объект 2"/>
          <p:cNvSpPr>
            <a:spLocks noGrp="1"/>
          </p:cNvSpPr>
          <p:nvPr>
            <p:ph sz="quarter" idx="1"/>
          </p:nvPr>
        </p:nvSpPr>
        <p:spPr/>
        <p:txBody>
          <a:bodyPr>
            <a:normAutofit fontScale="85000" lnSpcReduction="10000"/>
          </a:bodyPr>
          <a:lstStyle/>
          <a:p>
            <a:pPr algn="just"/>
            <a:r>
              <a:rPr lang="ru-RU" sz="2000" dirty="0" smtClean="0"/>
              <a:t>Народные </a:t>
            </a:r>
            <a:r>
              <a:rPr lang="ru-RU" sz="2000" dirty="0"/>
              <a:t>дружины создаются по инициативе граждан Российской Федерации, изъявивших желание участвовать в охране общественного порядка, в форме общественной </a:t>
            </a:r>
            <a:r>
              <a:rPr lang="ru-RU" sz="2000" dirty="0" smtClean="0"/>
              <a:t>организации</a:t>
            </a:r>
          </a:p>
          <a:p>
            <a:pPr algn="just"/>
            <a:r>
              <a:rPr lang="ru-RU" sz="2000" dirty="0" smtClean="0"/>
              <a:t>Инициативная группа являющаяся учредителями общественной организации должна состоять </a:t>
            </a:r>
            <a:r>
              <a:rPr lang="ru-RU" sz="2000" b="1" dirty="0" smtClean="0"/>
              <a:t>не менее чем из трех физических лиц, </a:t>
            </a:r>
            <a:r>
              <a:rPr lang="ru-RU" sz="2000" dirty="0" smtClean="0"/>
              <a:t>граждан РФ, отвечающих требованиям, установленным ч.8 ст. 12 ФЗ № 44</a:t>
            </a:r>
          </a:p>
          <a:p>
            <a:pPr algn="just"/>
            <a:r>
              <a:rPr lang="ru-RU" sz="2000" dirty="0" smtClean="0"/>
              <a:t>Народные </a:t>
            </a:r>
            <a:r>
              <a:rPr lang="ru-RU" sz="2000" dirty="0"/>
              <a:t>дружины могут участвовать в охране общественного порядка только после внесения их в региональный реестр</a:t>
            </a:r>
          </a:p>
          <a:p>
            <a:pPr algn="just"/>
            <a:r>
              <a:rPr lang="ru-RU" sz="2000" dirty="0"/>
              <a:t> Народные дружины решают стоящие перед ними задачи во взаимодействии с органами государственной власти субъекта Российской Федерации, органами местного самоуправления, органами внутренних дел (полицией) и иными правоохранительными органами</a:t>
            </a:r>
          </a:p>
          <a:p>
            <a:pPr algn="just"/>
            <a:r>
              <a:rPr lang="ru-RU" sz="2000" dirty="0"/>
              <a:t> Создание народных дружин при политических партиях, религиозных объединениях, а также создание и деятельность политических партий и религиозных объединений в народных дружинах запрещены</a:t>
            </a:r>
          </a:p>
          <a:p>
            <a:endParaRPr lang="ru-RU" sz="2000" dirty="0"/>
          </a:p>
        </p:txBody>
      </p:sp>
    </p:spTree>
    <p:extLst>
      <p:ext uri="{BB962C8B-B14F-4D97-AF65-F5344CB8AC3E}">
        <p14:creationId xmlns:p14="http://schemas.microsoft.com/office/powerpoint/2010/main" val="3965865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dirty="0"/>
              <a:t/>
            </a:r>
            <a:br>
              <a:rPr lang="ru-RU" sz="2000" dirty="0"/>
            </a:br>
            <a:r>
              <a:rPr lang="ru-RU" sz="2000" dirty="0"/>
              <a:t> </a:t>
            </a:r>
            <a:br>
              <a:rPr lang="ru-RU" sz="2000" dirty="0"/>
            </a:br>
            <a:r>
              <a:rPr lang="ru-RU" sz="2000" b="1" dirty="0"/>
              <a:t>ПОЛОЖЕНИЕ</a:t>
            </a:r>
            <a:br>
              <a:rPr lang="ru-RU" sz="2000" b="1" dirty="0"/>
            </a:br>
            <a:r>
              <a:rPr lang="ru-RU" sz="2000" b="1" dirty="0"/>
              <a:t>О ДОБРОВОЛЬНЫХ НАРОДНЫХ ДРУЖИНАХ РСФСР</a:t>
            </a:r>
            <a:br>
              <a:rPr lang="ru-RU" sz="2000" b="1" dirty="0"/>
            </a:br>
            <a:r>
              <a:rPr lang="ru-RU" sz="2000" b="1" dirty="0"/>
              <a:t>ПО ОХРАНЕ ОБЩЕСТВЕННОГО ПОРЯДКА</a:t>
            </a:r>
            <a:br>
              <a:rPr lang="ru-RU" sz="2000" b="1" dirty="0"/>
            </a:br>
            <a:r>
              <a:rPr lang="ru-RU" sz="2000" dirty="0" smtClean="0"/>
              <a:t>Постановление Совета Министров РСФСР от 19 июля 1974 г. № 423</a:t>
            </a:r>
            <a:endParaRPr lang="ru-RU" sz="2000" dirty="0"/>
          </a:p>
        </p:txBody>
      </p:sp>
      <p:sp>
        <p:nvSpPr>
          <p:cNvPr id="3" name="Объект 2"/>
          <p:cNvSpPr>
            <a:spLocks noGrp="1"/>
          </p:cNvSpPr>
          <p:nvPr>
            <p:ph sz="quarter" idx="1"/>
          </p:nvPr>
        </p:nvSpPr>
        <p:spPr/>
        <p:txBody>
          <a:bodyPr>
            <a:normAutofit lnSpcReduction="10000"/>
          </a:bodyPr>
          <a:lstStyle/>
          <a:p>
            <a:pPr algn="just"/>
            <a:r>
              <a:rPr lang="ru-RU" sz="1600" b="1" dirty="0"/>
              <a:t>Добровольные народные дружины создаются коллективами трудящихся на предприятиях, в учреждениях, организациях, а также по месту жительства граждан для усиления охраны общественного порядка и борьбы с </a:t>
            </a:r>
            <a:r>
              <a:rPr lang="ru-RU" sz="1600" b="1" dirty="0" smtClean="0"/>
              <a:t>правонарушениями</a:t>
            </a:r>
          </a:p>
          <a:p>
            <a:pPr algn="just"/>
            <a:r>
              <a:rPr lang="ru-RU" sz="1600" b="1" dirty="0"/>
              <a:t>Народные дружины создаются по производственно-территориальному принципу на предприятиях, стройках, транспорте, в колхозах, совхозах, учреждениях, организациях, учебных заведениях, при жилищно-эксплуатационных конторах, домоуправлениях, общежитиях и т.д.</a:t>
            </a:r>
          </a:p>
          <a:p>
            <a:pPr algn="just"/>
            <a:r>
              <a:rPr lang="ru-RU" sz="1600" b="1" dirty="0" smtClean="0"/>
              <a:t>В </a:t>
            </a:r>
            <a:r>
              <a:rPr lang="ru-RU" sz="1600" b="1" dirty="0"/>
              <a:t>добровольные народные дружины принимаются граждане СССР, достигшие 18 лет, из числа передовых рабочих, колхозников, служащих, студентов, учащихся, пенсионеров, способных по своим деловым и морально-политическим качествам успешно выполнять поставленные перед дружиной </a:t>
            </a:r>
            <a:r>
              <a:rPr lang="ru-RU" sz="1600" b="1" dirty="0" smtClean="0"/>
              <a:t>задачи</a:t>
            </a:r>
          </a:p>
          <a:p>
            <a:pPr algn="just"/>
            <a:r>
              <a:rPr lang="ru-RU" sz="1600" b="1" dirty="0"/>
              <a:t>Основными задачами добровольных народных дружин являются охрана прав и законных интересов граждан, активное участие в предупреждении и пресечении правонарушений, охрана общественного порядка, социалистической собственности, участие в работе по воспитанию советских людей в духе уважения законов и правил социалистического общежития</a:t>
            </a:r>
          </a:p>
          <a:p>
            <a:endParaRPr lang="ru-RU" sz="1800" dirty="0"/>
          </a:p>
        </p:txBody>
      </p:sp>
    </p:spTree>
    <p:extLst>
      <p:ext uri="{BB962C8B-B14F-4D97-AF65-F5344CB8AC3E}">
        <p14:creationId xmlns:p14="http://schemas.microsoft.com/office/powerpoint/2010/main" val="5928187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Основные направления </a:t>
            </a:r>
            <a:r>
              <a:rPr lang="ru-RU" sz="2400" b="1" dirty="0">
                <a:solidFill>
                  <a:srgbClr val="C00000"/>
                </a:solidFill>
              </a:rPr>
              <a:t>деятельности народных дружин </a:t>
            </a:r>
          </a:p>
        </p:txBody>
      </p:sp>
      <p:sp>
        <p:nvSpPr>
          <p:cNvPr id="3" name="Объект 2"/>
          <p:cNvSpPr>
            <a:spLocks noGrp="1"/>
          </p:cNvSpPr>
          <p:nvPr>
            <p:ph sz="quarter" idx="1"/>
          </p:nvPr>
        </p:nvSpPr>
        <p:spPr/>
        <p:txBody>
          <a:bodyPr>
            <a:normAutofit/>
          </a:bodyPr>
          <a:lstStyle/>
          <a:p>
            <a:pPr algn="just"/>
            <a:r>
              <a:rPr lang="ru-RU" sz="1800" b="1" dirty="0" smtClean="0"/>
              <a:t>содействие </a:t>
            </a:r>
            <a:r>
              <a:rPr lang="ru-RU" sz="1800" b="1" dirty="0"/>
              <a:t>органам внутренних дел (полиции) и иным правоохранительным органам в охране общественного </a:t>
            </a:r>
            <a:r>
              <a:rPr lang="ru-RU" sz="1800" b="1" dirty="0" smtClean="0"/>
              <a:t>порядка</a:t>
            </a:r>
            <a:endParaRPr lang="ru-RU" sz="1800" b="1" dirty="0"/>
          </a:p>
          <a:p>
            <a:pPr algn="just"/>
            <a:r>
              <a:rPr lang="ru-RU" sz="1800" b="1" dirty="0" smtClean="0"/>
              <a:t>участие </a:t>
            </a:r>
            <a:r>
              <a:rPr lang="ru-RU" sz="1800" b="1" dirty="0"/>
              <a:t>в предупреждении и пресечении правонарушений на территории по месту создания народной </a:t>
            </a:r>
            <a:r>
              <a:rPr lang="ru-RU" sz="1800" b="1" dirty="0" smtClean="0"/>
              <a:t>дружины</a:t>
            </a:r>
            <a:endParaRPr lang="ru-RU" sz="1800" b="1" dirty="0"/>
          </a:p>
          <a:p>
            <a:pPr algn="just"/>
            <a:r>
              <a:rPr lang="ru-RU" sz="1800" b="1" dirty="0" smtClean="0"/>
              <a:t>участие </a:t>
            </a:r>
            <a:r>
              <a:rPr lang="ru-RU" sz="1800" b="1" dirty="0"/>
              <a:t>в охране общественного порядка в случаях возникновения чрезвычайных </a:t>
            </a:r>
            <a:r>
              <a:rPr lang="ru-RU" sz="1800" b="1" dirty="0" smtClean="0"/>
              <a:t>ситуаций</a:t>
            </a:r>
            <a:endParaRPr lang="ru-RU" sz="1800" b="1" dirty="0"/>
          </a:p>
          <a:p>
            <a:pPr algn="just"/>
            <a:r>
              <a:rPr lang="ru-RU" sz="1800" b="1" dirty="0" smtClean="0"/>
              <a:t>распространение </a:t>
            </a:r>
            <a:r>
              <a:rPr lang="ru-RU" sz="1800" b="1" dirty="0"/>
              <a:t>правовых знаний, разъяснение норм поведения в общественных </a:t>
            </a:r>
            <a:r>
              <a:rPr lang="ru-RU" sz="1800" b="1" dirty="0" smtClean="0"/>
              <a:t>местах</a:t>
            </a:r>
          </a:p>
          <a:p>
            <a:pPr algn="just"/>
            <a:endParaRPr lang="ru-RU" sz="1800" b="1" dirty="0"/>
          </a:p>
          <a:p>
            <a:endParaRPr lang="ru-RU" sz="1800" dirty="0"/>
          </a:p>
        </p:txBody>
      </p:sp>
    </p:spTree>
    <p:extLst>
      <p:ext uri="{BB962C8B-B14F-4D97-AF65-F5344CB8AC3E}">
        <p14:creationId xmlns:p14="http://schemas.microsoft.com/office/powerpoint/2010/main" val="2110400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Устав народной дружины</a:t>
            </a:r>
            <a:endParaRPr lang="ru-RU" sz="2400" b="1" dirty="0">
              <a:solidFill>
                <a:srgbClr val="C00000"/>
              </a:solidFill>
            </a:endParaRPr>
          </a:p>
        </p:txBody>
      </p:sp>
      <p:sp>
        <p:nvSpPr>
          <p:cNvPr id="3" name="Объект 2"/>
          <p:cNvSpPr>
            <a:spLocks noGrp="1"/>
          </p:cNvSpPr>
          <p:nvPr>
            <p:ph sz="quarter" idx="1"/>
          </p:nvPr>
        </p:nvSpPr>
        <p:spPr>
          <a:xfrm>
            <a:off x="914400" y="1447800"/>
            <a:ext cx="7772400" cy="5077544"/>
          </a:xfrm>
        </p:spPr>
        <p:txBody>
          <a:bodyPr>
            <a:normAutofit fontScale="77500" lnSpcReduction="20000"/>
          </a:bodyPr>
          <a:lstStyle/>
          <a:p>
            <a:pPr algn="just"/>
            <a:r>
              <a:rPr lang="ru-RU" sz="2000" b="1" dirty="0" smtClean="0"/>
              <a:t>Наименование общественной организации</a:t>
            </a:r>
          </a:p>
          <a:p>
            <a:pPr algn="just"/>
            <a:r>
              <a:rPr lang="ru-RU" sz="2000" b="1" dirty="0" smtClean="0"/>
              <a:t>Цель</a:t>
            </a:r>
            <a:r>
              <a:rPr lang="ru-RU" sz="2000" dirty="0" smtClean="0"/>
              <a:t> создания народной дружины – оказание содействия в охране общественного порядка, предупреждении и пресечении правонарушений на территории муниципального образования</a:t>
            </a:r>
          </a:p>
          <a:p>
            <a:pPr algn="just"/>
            <a:r>
              <a:rPr lang="ru-RU" sz="2000" b="1" dirty="0" smtClean="0"/>
              <a:t>Структура народной дружиной , ее состав</a:t>
            </a:r>
          </a:p>
          <a:p>
            <a:pPr algn="just"/>
            <a:r>
              <a:rPr lang="ru-RU" sz="2000" b="1" dirty="0" smtClean="0"/>
              <a:t>Руководящие органы народной дружины, их права и обязанности – </a:t>
            </a:r>
            <a:r>
              <a:rPr lang="ru-RU" sz="2000" b="1" dirty="0" smtClean="0">
                <a:solidFill>
                  <a:srgbClr val="FF0000"/>
                </a:solidFill>
              </a:rPr>
              <a:t>если приобретает статус юридического лица</a:t>
            </a:r>
            <a:r>
              <a:rPr lang="ru-RU" sz="2000" b="1" dirty="0" smtClean="0"/>
              <a:t> – контрольно-ревизионные органы</a:t>
            </a:r>
          </a:p>
          <a:p>
            <a:pPr algn="just"/>
            <a:r>
              <a:rPr lang="ru-RU" sz="2000" b="1" dirty="0" smtClean="0"/>
              <a:t>Порядок принятия в члены народной дружины и исключения из народной дружины</a:t>
            </a:r>
          </a:p>
          <a:p>
            <a:pPr algn="just"/>
            <a:r>
              <a:rPr lang="ru-RU" sz="2000" b="1" dirty="0" smtClean="0"/>
              <a:t>Права и обязанности членов народной дружины</a:t>
            </a:r>
          </a:p>
          <a:p>
            <a:pPr algn="just"/>
            <a:r>
              <a:rPr lang="ru-RU" sz="2000" b="1" dirty="0" smtClean="0"/>
              <a:t>Порядок использования символики народной дружины, форменной одежды, удостоверения народного дружинника</a:t>
            </a:r>
          </a:p>
          <a:p>
            <a:pPr algn="just"/>
            <a:r>
              <a:rPr lang="ru-RU" sz="2000" b="1" dirty="0" smtClean="0"/>
              <a:t>Порядок взаимодействия народной дружины с органами государственной власти, органами местного самоуправления, органами внутренних дел и иными правоохранительными органами, координационным органом (штабом)</a:t>
            </a:r>
          </a:p>
          <a:p>
            <a:pPr algn="just"/>
            <a:r>
              <a:rPr lang="ru-RU" sz="2000" b="1" dirty="0" smtClean="0"/>
              <a:t>Источники финансирования деятельности и материально-технические средства, используемые при осуществлении деятельности</a:t>
            </a:r>
          </a:p>
          <a:p>
            <a:pPr algn="just"/>
            <a:r>
              <a:rPr lang="ru-RU" sz="2000" b="1" dirty="0"/>
              <a:t>Порядок внесения изменений и дополнений в устав</a:t>
            </a:r>
          </a:p>
          <a:p>
            <a:pPr algn="just"/>
            <a:r>
              <a:rPr lang="ru-RU" sz="2000" b="1" dirty="0" smtClean="0"/>
              <a:t>Порядок реорганизации и ликвидации народной дружины</a:t>
            </a:r>
            <a:endParaRPr lang="ru-RU" sz="2000" b="1" dirty="0"/>
          </a:p>
        </p:txBody>
      </p:sp>
    </p:spTree>
    <p:extLst>
      <p:ext uri="{BB962C8B-B14F-4D97-AF65-F5344CB8AC3E}">
        <p14:creationId xmlns:p14="http://schemas.microsoft.com/office/powerpoint/2010/main" val="33541150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Ограничения, связанные с участием граждан в охране общественного порядка </a:t>
            </a:r>
            <a:endParaRPr lang="ru-RU" sz="2400" b="1" dirty="0">
              <a:solidFill>
                <a:srgbClr val="C00000"/>
              </a:solidFill>
            </a:endParaRPr>
          </a:p>
        </p:txBody>
      </p:sp>
      <p:sp>
        <p:nvSpPr>
          <p:cNvPr id="3" name="Объект 2"/>
          <p:cNvSpPr>
            <a:spLocks noGrp="1"/>
          </p:cNvSpPr>
          <p:nvPr>
            <p:ph sz="quarter" idx="1"/>
          </p:nvPr>
        </p:nvSpPr>
        <p:spPr>
          <a:xfrm>
            <a:off x="914400" y="1447800"/>
            <a:ext cx="7772400" cy="4933528"/>
          </a:xfrm>
        </p:spPr>
        <p:txBody>
          <a:bodyPr>
            <a:normAutofit fontScale="92500" lnSpcReduction="20000"/>
          </a:bodyPr>
          <a:lstStyle/>
          <a:p>
            <a:pPr marL="0" indent="0" algn="ctr">
              <a:buNone/>
            </a:pPr>
            <a:r>
              <a:rPr lang="ru-RU" sz="1800" b="1" dirty="0" smtClean="0">
                <a:solidFill>
                  <a:srgbClr val="FF0000"/>
                </a:solidFill>
              </a:rPr>
              <a:t>Не могут быть внештатными сотрудниками полиции, учредителями и участниками ООПН, учредителями и членами народных дружин граждане:</a:t>
            </a:r>
          </a:p>
          <a:p>
            <a:pPr marL="0" indent="0" algn="just">
              <a:buNone/>
            </a:pPr>
            <a:r>
              <a:rPr lang="ru-RU" sz="1800" dirty="0"/>
              <a:t>1</a:t>
            </a:r>
            <a:r>
              <a:rPr lang="ru-RU" sz="1800" b="1" dirty="0"/>
              <a:t>) имеющие неснятую или непогашенную </a:t>
            </a:r>
            <a:r>
              <a:rPr lang="ru-RU" sz="1800" b="1" dirty="0" smtClean="0"/>
              <a:t>судимость</a:t>
            </a:r>
            <a:endParaRPr lang="ru-RU" sz="1800" b="1" dirty="0"/>
          </a:p>
          <a:p>
            <a:pPr marL="0" indent="0" algn="just">
              <a:buNone/>
            </a:pPr>
            <a:r>
              <a:rPr lang="ru-RU" sz="1800" b="1" dirty="0"/>
              <a:t>2) в отношении которых осуществляется уголовное </a:t>
            </a:r>
            <a:r>
              <a:rPr lang="ru-RU" sz="1800" b="1" dirty="0" smtClean="0"/>
              <a:t>преследование</a:t>
            </a:r>
            <a:endParaRPr lang="ru-RU" sz="1800" b="1" dirty="0"/>
          </a:p>
          <a:p>
            <a:pPr marL="0" indent="0" algn="just">
              <a:buNone/>
            </a:pPr>
            <a:r>
              <a:rPr lang="ru-RU" sz="1800" b="1" dirty="0"/>
              <a:t>3) ранее осужденные за умышленные </a:t>
            </a:r>
            <a:r>
              <a:rPr lang="ru-RU" sz="1800" b="1" dirty="0" smtClean="0"/>
              <a:t>преступления</a:t>
            </a:r>
            <a:endParaRPr lang="ru-RU" sz="1800" b="1" dirty="0"/>
          </a:p>
          <a:p>
            <a:pPr marL="0" indent="0" algn="just">
              <a:buNone/>
            </a:pPr>
            <a:r>
              <a:rPr lang="ru-RU" sz="1800" b="1" dirty="0"/>
              <a:t>4) включенные в перечень организаций и физических лиц, в отношении которых имеются сведения об их причастности к экстремистской деятельности или терроризму</a:t>
            </a:r>
          </a:p>
          <a:p>
            <a:pPr marL="0" indent="0" algn="just">
              <a:buNone/>
            </a:pPr>
            <a:r>
              <a:rPr lang="ru-RU" sz="1800" b="1" dirty="0"/>
              <a:t>5) в отношении которых вступившим в законную силу решением суда установлено, что в их действиях содержатся признаки экстремистской </a:t>
            </a:r>
            <a:r>
              <a:rPr lang="ru-RU" sz="1800" b="1" dirty="0" smtClean="0"/>
              <a:t>деятельности</a:t>
            </a:r>
            <a:endParaRPr lang="ru-RU" sz="1800" b="1" dirty="0"/>
          </a:p>
          <a:p>
            <a:pPr marL="0" indent="0" algn="just">
              <a:buNone/>
            </a:pPr>
            <a:r>
              <a:rPr lang="ru-RU" sz="1800" b="1" dirty="0"/>
              <a:t>6) страдающие психическими расстройствами, больные наркоманией или </a:t>
            </a:r>
            <a:r>
              <a:rPr lang="ru-RU" sz="1800" b="1" dirty="0" smtClean="0"/>
              <a:t>алкоголизмом</a:t>
            </a:r>
            <a:endParaRPr lang="ru-RU" sz="1800" b="1" dirty="0"/>
          </a:p>
          <a:p>
            <a:pPr marL="0" indent="0" algn="just">
              <a:buNone/>
            </a:pPr>
            <a:r>
              <a:rPr lang="ru-RU" sz="1800" b="1" dirty="0"/>
              <a:t>7) признанные недееспособными или ограниченно дееспособными по решению суда, вступившему в законную </a:t>
            </a:r>
            <a:r>
              <a:rPr lang="ru-RU" sz="1800" b="1" dirty="0" smtClean="0"/>
              <a:t>силу</a:t>
            </a:r>
            <a:endParaRPr lang="ru-RU" sz="1800" b="1" dirty="0"/>
          </a:p>
          <a:p>
            <a:pPr marL="0" indent="0" algn="just">
              <a:buNone/>
            </a:pPr>
            <a:r>
              <a:rPr lang="ru-RU" sz="1800" b="1" dirty="0"/>
              <a:t>8) подвергнутые неоднократно в течение года, предшествовавшего дню принятия в народную дружину, в судебном порядке административному наказанию за совершенные административные </a:t>
            </a:r>
            <a:r>
              <a:rPr lang="ru-RU" sz="1800" b="1" dirty="0" smtClean="0"/>
              <a:t>правонарушения</a:t>
            </a:r>
            <a:endParaRPr lang="ru-RU" sz="1800" b="1" dirty="0"/>
          </a:p>
          <a:p>
            <a:pPr marL="0" indent="0" algn="just">
              <a:buNone/>
            </a:pPr>
            <a:r>
              <a:rPr lang="ru-RU" sz="1800" b="1" dirty="0"/>
              <a:t>9) имеющие гражданство (подданство) иностранного государства</a:t>
            </a:r>
          </a:p>
          <a:p>
            <a:pPr marL="0" indent="0" algn="just">
              <a:buNone/>
            </a:pPr>
            <a:endParaRPr lang="ru-RU" sz="1800" b="1" dirty="0">
              <a:solidFill>
                <a:srgbClr val="FF0000"/>
              </a:solidFill>
            </a:endParaRPr>
          </a:p>
        </p:txBody>
      </p:sp>
    </p:spTree>
    <p:extLst>
      <p:ext uri="{BB962C8B-B14F-4D97-AF65-F5344CB8AC3E}">
        <p14:creationId xmlns:p14="http://schemas.microsoft.com/office/powerpoint/2010/main" val="23543352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t> </a:t>
            </a:r>
            <a:r>
              <a:rPr lang="ru-RU" sz="2400" b="1" dirty="0">
                <a:solidFill>
                  <a:srgbClr val="C00000"/>
                </a:solidFill>
              </a:rPr>
              <a:t>Права народных дружинников</a:t>
            </a:r>
            <a:br>
              <a:rPr lang="ru-RU" sz="2400" b="1" dirty="0">
                <a:solidFill>
                  <a:srgbClr val="C00000"/>
                </a:solidFill>
              </a:rPr>
            </a:b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1800" b="1" dirty="0" smtClean="0"/>
              <a:t>требовать </a:t>
            </a:r>
            <a:r>
              <a:rPr lang="ru-RU" sz="1800" b="1" dirty="0"/>
              <a:t>от граждан и должностных лиц прекратить противоправные </a:t>
            </a:r>
            <a:r>
              <a:rPr lang="ru-RU" sz="1800" b="1" dirty="0" smtClean="0"/>
              <a:t>деяния</a:t>
            </a:r>
            <a:endParaRPr lang="ru-RU" sz="1800" b="1" dirty="0"/>
          </a:p>
          <a:p>
            <a:pPr algn="just"/>
            <a:r>
              <a:rPr lang="ru-RU" sz="1800" b="1" dirty="0" smtClean="0"/>
              <a:t>принимать </a:t>
            </a:r>
            <a:r>
              <a:rPr lang="ru-RU" sz="1800" b="1" dirty="0"/>
              <a:t>меры по охране места происшествия, а также по обеспечению сохранности вещественных доказательств совершения правонарушения с последующей передачей их сотрудникам </a:t>
            </a:r>
            <a:r>
              <a:rPr lang="ru-RU" sz="1800" b="1" dirty="0" smtClean="0"/>
              <a:t>полиции</a:t>
            </a:r>
            <a:endParaRPr lang="ru-RU" sz="1800" b="1" dirty="0"/>
          </a:p>
          <a:p>
            <a:pPr algn="just"/>
            <a:r>
              <a:rPr lang="ru-RU" sz="1800" b="1" dirty="0" smtClean="0"/>
              <a:t>оказывать </a:t>
            </a:r>
            <a:r>
              <a:rPr lang="ru-RU" sz="1800" b="1" dirty="0"/>
              <a:t>содействие полиции при выполнении возложенных на </a:t>
            </a:r>
            <a:r>
              <a:rPr lang="ru-RU" sz="1800" b="1" dirty="0" smtClean="0"/>
              <a:t>нее обязанностей </a:t>
            </a:r>
            <a:r>
              <a:rPr lang="ru-RU" sz="1800" b="1" dirty="0"/>
              <a:t>в сфере охраны общественного порядка</a:t>
            </a:r>
          </a:p>
          <a:p>
            <a:pPr algn="just"/>
            <a:r>
              <a:rPr lang="ru-RU" sz="1800" b="1" dirty="0"/>
              <a:t>применять физическую силу в случаях и порядке, предусмотренных </a:t>
            </a:r>
            <a:r>
              <a:rPr lang="ru-RU" sz="1800" b="1" dirty="0" smtClean="0"/>
              <a:t>федеральным законом, то есть в состоянии необходимой обороны или крайней необходимости</a:t>
            </a:r>
            <a:endParaRPr lang="ru-RU" sz="1800" b="1" dirty="0"/>
          </a:p>
          <a:p>
            <a:pPr algn="just"/>
            <a:r>
              <a:rPr lang="ru-RU" sz="1800" b="1" dirty="0"/>
              <a:t> </a:t>
            </a:r>
            <a:r>
              <a:rPr lang="ru-RU" sz="1800" b="1" dirty="0" smtClean="0"/>
              <a:t>народные </a:t>
            </a:r>
            <a:r>
              <a:rPr lang="ru-RU" sz="1800" b="1" dirty="0"/>
              <a:t>дружинники вправе отказаться от исполнения возложенных на них обязанностей в случае, если имеются достаточные основания полагать, что их жизнь и здоровье могут подвергнуться опасности</a:t>
            </a:r>
          </a:p>
          <a:p>
            <a:pPr algn="just"/>
            <a:endParaRPr lang="ru-RU" sz="1800" b="1" dirty="0"/>
          </a:p>
        </p:txBody>
      </p:sp>
    </p:spTree>
    <p:extLst>
      <p:ext uri="{BB962C8B-B14F-4D97-AF65-F5344CB8AC3E}">
        <p14:creationId xmlns:p14="http://schemas.microsoft.com/office/powerpoint/2010/main" val="12467551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srgbClr val="C00000"/>
                </a:solidFill>
              </a:rPr>
              <a:t>Обязанности народных дружинников</a:t>
            </a:r>
            <a:br>
              <a:rPr lang="ru-RU" sz="2400" b="1" dirty="0">
                <a:solidFill>
                  <a:srgbClr val="C00000"/>
                </a:solidFill>
              </a:rPr>
            </a:br>
            <a:endParaRPr lang="ru-RU" sz="2400" b="1" dirty="0">
              <a:solidFill>
                <a:srgbClr val="C00000"/>
              </a:solidFill>
            </a:endParaRPr>
          </a:p>
        </p:txBody>
      </p:sp>
      <p:sp>
        <p:nvSpPr>
          <p:cNvPr id="3" name="Объект 2"/>
          <p:cNvSpPr>
            <a:spLocks noGrp="1"/>
          </p:cNvSpPr>
          <p:nvPr>
            <p:ph sz="quarter" idx="1"/>
          </p:nvPr>
        </p:nvSpPr>
        <p:spPr/>
        <p:txBody>
          <a:bodyPr>
            <a:normAutofit fontScale="92500" lnSpcReduction="20000"/>
          </a:bodyPr>
          <a:lstStyle/>
          <a:p>
            <a:pPr algn="just"/>
            <a:r>
              <a:rPr lang="ru-RU" sz="1800" b="1" dirty="0"/>
              <a:t>знать и соблюдать требования законодательных и иных нормативных правовых актов в сфере охраны общественного </a:t>
            </a:r>
            <a:r>
              <a:rPr lang="ru-RU" sz="1800" b="1" dirty="0" smtClean="0"/>
              <a:t>порядка</a:t>
            </a:r>
            <a:endParaRPr lang="ru-RU" sz="1800" b="1" dirty="0"/>
          </a:p>
          <a:p>
            <a:pPr algn="just"/>
            <a:r>
              <a:rPr lang="ru-RU" sz="1800" b="1" dirty="0" smtClean="0"/>
              <a:t>при </a:t>
            </a:r>
            <a:r>
              <a:rPr lang="ru-RU" sz="1800" b="1" dirty="0"/>
              <a:t>объявлении сбора народной дружины прибывать к месту сбора в установленном </a:t>
            </a:r>
            <a:r>
              <a:rPr lang="ru-RU" sz="1800" b="1" dirty="0" smtClean="0"/>
              <a:t>порядке</a:t>
            </a:r>
            <a:endParaRPr lang="ru-RU" sz="1800" b="1" dirty="0"/>
          </a:p>
          <a:p>
            <a:pPr algn="just"/>
            <a:r>
              <a:rPr lang="ru-RU" sz="1800" b="1" dirty="0" smtClean="0"/>
              <a:t>соблюдать </a:t>
            </a:r>
            <a:r>
              <a:rPr lang="ru-RU" sz="1800" b="1" dirty="0"/>
              <a:t>права и законные интересы граждан, общественных объединений, религиозных и иных </a:t>
            </a:r>
            <a:r>
              <a:rPr lang="ru-RU" sz="1800" b="1" dirty="0" smtClean="0"/>
              <a:t>организаций</a:t>
            </a:r>
            <a:endParaRPr lang="ru-RU" sz="1800" b="1" dirty="0"/>
          </a:p>
          <a:p>
            <a:pPr algn="just"/>
            <a:r>
              <a:rPr lang="ru-RU" sz="1800" b="1" dirty="0" smtClean="0"/>
              <a:t>принимать </a:t>
            </a:r>
            <a:r>
              <a:rPr lang="ru-RU" sz="1800" b="1" dirty="0"/>
              <a:t>меры по предотвращению и пресечению </a:t>
            </a:r>
            <a:r>
              <a:rPr lang="ru-RU" sz="1800" b="1" dirty="0" smtClean="0"/>
              <a:t>правонарушений</a:t>
            </a:r>
            <a:endParaRPr lang="ru-RU" sz="1800" b="1" dirty="0"/>
          </a:p>
          <a:p>
            <a:pPr algn="just"/>
            <a:r>
              <a:rPr lang="ru-RU" sz="1800" b="1" dirty="0" smtClean="0"/>
              <a:t>выполнять </a:t>
            </a:r>
            <a:r>
              <a:rPr lang="ru-RU" sz="1800" b="1" dirty="0"/>
              <a:t>требования уполномоченных сотрудников органов внутренних дел (полиции) и иных правоохранительных органов, не противоречащие законодательству Российской </a:t>
            </a:r>
            <a:r>
              <a:rPr lang="ru-RU" sz="1800" b="1" dirty="0" smtClean="0"/>
              <a:t>Федерации</a:t>
            </a:r>
            <a:endParaRPr lang="ru-RU" sz="1800" b="1" dirty="0"/>
          </a:p>
          <a:p>
            <a:pPr algn="just"/>
            <a:r>
              <a:rPr lang="ru-RU" sz="1800" b="1" dirty="0" smtClean="0"/>
              <a:t>оказывать </a:t>
            </a:r>
            <a:r>
              <a:rPr lang="ru-RU" sz="1800" b="1" dirty="0"/>
              <a:t>первую помощь гражданам при несчастных случаях, травмах, отравлениях и других состояниях и заболеваниях, угрожающих их жизни и здоровью, при наличии соответствующей подготовки и (или) </a:t>
            </a:r>
            <a:r>
              <a:rPr lang="ru-RU" sz="1800" b="1" dirty="0" smtClean="0"/>
              <a:t>навыков</a:t>
            </a:r>
            <a:endParaRPr lang="ru-RU" sz="1800" b="1" dirty="0"/>
          </a:p>
          <a:p>
            <a:pPr algn="just"/>
            <a:r>
              <a:rPr lang="ru-RU" sz="1800" b="1" dirty="0" smtClean="0"/>
              <a:t>иметь </a:t>
            </a:r>
            <a:r>
              <a:rPr lang="ru-RU" sz="1800" b="1" dirty="0"/>
              <a:t>при себе и предъявлять гражданам, к которым обращено требование о прекращении противоправного деяния, удостоверение установленного образца</a:t>
            </a:r>
          </a:p>
          <a:p>
            <a:endParaRPr lang="ru-RU" sz="1800" dirty="0"/>
          </a:p>
        </p:txBody>
      </p:sp>
    </p:spTree>
    <p:extLst>
      <p:ext uri="{BB962C8B-B14F-4D97-AF65-F5344CB8AC3E}">
        <p14:creationId xmlns:p14="http://schemas.microsoft.com/office/powerpoint/2010/main" val="1323354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srgbClr val="C00000"/>
                </a:solidFill>
              </a:rPr>
              <a:t>Общие условия и пределы применения народными дружинниками физической силы</a:t>
            </a:r>
            <a:br>
              <a:rPr lang="ru-RU" sz="2400" b="1" dirty="0">
                <a:solidFill>
                  <a:srgbClr val="C00000"/>
                </a:solidFill>
              </a:rPr>
            </a:br>
            <a:endParaRPr lang="ru-RU" sz="2400" b="1" dirty="0">
              <a:solidFill>
                <a:srgbClr val="C00000"/>
              </a:solidFill>
            </a:endParaRPr>
          </a:p>
        </p:txBody>
      </p:sp>
      <p:sp>
        <p:nvSpPr>
          <p:cNvPr id="3" name="Объект 2"/>
          <p:cNvSpPr>
            <a:spLocks noGrp="1"/>
          </p:cNvSpPr>
          <p:nvPr>
            <p:ph sz="quarter" idx="1"/>
          </p:nvPr>
        </p:nvSpPr>
        <p:spPr>
          <a:xfrm>
            <a:off x="914400" y="1412776"/>
            <a:ext cx="7772400" cy="4968552"/>
          </a:xfrm>
        </p:spPr>
        <p:txBody>
          <a:bodyPr>
            <a:normAutofit fontScale="85000" lnSpcReduction="20000"/>
          </a:bodyPr>
          <a:lstStyle/>
          <a:p>
            <a:pPr algn="just"/>
            <a:r>
              <a:rPr lang="ru-RU" sz="2000" b="1" dirty="0"/>
              <a:t>Народные дружинники при участии в охране общественного порядка могут применять физическую силу для устранения опасности, непосредственно угрожающей им или иным лицам, в состоянии необходимой обороны или крайней необходимости в пределах, установленных законодательством Российской </a:t>
            </a:r>
            <a:r>
              <a:rPr lang="ru-RU" sz="2000" b="1" dirty="0" smtClean="0"/>
              <a:t>Федерации</a:t>
            </a:r>
            <a:endParaRPr lang="ru-RU" sz="2000" b="1" dirty="0"/>
          </a:p>
          <a:p>
            <a:pPr algn="just"/>
            <a:r>
              <a:rPr lang="ru-RU" sz="2000" b="1" dirty="0" smtClean="0"/>
              <a:t>Перед </a:t>
            </a:r>
            <a:r>
              <a:rPr lang="ru-RU" sz="2000" b="1" dirty="0"/>
              <a:t>применением физической силы народный дружинник обязан сообщить лицу, в отношении которого предполагается ее применение, что он является народным дружинником, предупредить о своем намерении и предоставить данному лицу возможность для прекращения действий, угрожающих жизни и здоровью народного дружинника или иных </a:t>
            </a:r>
            <a:r>
              <a:rPr lang="ru-RU" sz="2000" b="1" dirty="0" smtClean="0"/>
              <a:t>лиц</a:t>
            </a:r>
            <a:endParaRPr lang="ru-RU" sz="2000" b="1" dirty="0"/>
          </a:p>
          <a:p>
            <a:pPr algn="just"/>
            <a:r>
              <a:rPr lang="ru-RU" sz="2000" b="1" dirty="0" smtClean="0"/>
              <a:t>Народный </a:t>
            </a:r>
            <a:r>
              <a:rPr lang="ru-RU" sz="2000" b="1" dirty="0"/>
              <a:t>дружинник имеет право не предупреждать о своем намерении применить физическую силу, если промедление в ее применении создает непосредственную угрозу жизни и здоровью граждан или народного дружинника либо может повлечь иные тяжкие последствия</a:t>
            </a:r>
          </a:p>
          <a:p>
            <a:pPr algn="just"/>
            <a:r>
              <a:rPr lang="ru-RU" sz="2000" b="1" dirty="0" smtClean="0"/>
              <a:t>Народный </a:t>
            </a:r>
            <a:r>
              <a:rPr lang="ru-RU" sz="2000" b="1" dirty="0"/>
              <a:t>дружинник при применении физической силы действует с учетом создавшейся обстановки, характера и степени опасности действий лиц, в отношении которых применяется физическая сила, характера и силы оказываемого ими сопротивления</a:t>
            </a:r>
          </a:p>
          <a:p>
            <a:endParaRPr lang="ru-RU" sz="2000" dirty="0"/>
          </a:p>
        </p:txBody>
      </p:sp>
    </p:spTree>
    <p:extLst>
      <p:ext uri="{BB962C8B-B14F-4D97-AF65-F5344CB8AC3E}">
        <p14:creationId xmlns:p14="http://schemas.microsoft.com/office/powerpoint/2010/main" val="8568164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srgbClr val="C00000"/>
                </a:solidFill>
              </a:rPr>
              <a:t>Общие условия и пределы применения народными дружинниками физической </a:t>
            </a:r>
            <a:r>
              <a:rPr lang="ru-RU" sz="2400" b="1" dirty="0" smtClean="0">
                <a:solidFill>
                  <a:srgbClr val="C00000"/>
                </a:solidFill>
              </a:rPr>
              <a:t>силы (2)</a:t>
            </a:r>
            <a:r>
              <a:rPr lang="ru-RU" sz="2400" b="1" dirty="0">
                <a:solidFill>
                  <a:srgbClr val="C00000"/>
                </a:solidFill>
              </a:rPr>
              <a:t/>
            </a:r>
            <a:br>
              <a:rPr lang="ru-RU" sz="2400" b="1" dirty="0">
                <a:solidFill>
                  <a:srgbClr val="C00000"/>
                </a:solidFill>
              </a:rPr>
            </a:br>
            <a:endParaRPr lang="ru-RU" sz="2400" dirty="0">
              <a:solidFill>
                <a:srgbClr val="C00000"/>
              </a:solidFill>
            </a:endParaRPr>
          </a:p>
        </p:txBody>
      </p:sp>
      <p:sp>
        <p:nvSpPr>
          <p:cNvPr id="3" name="Объект 2"/>
          <p:cNvSpPr>
            <a:spLocks noGrp="1"/>
          </p:cNvSpPr>
          <p:nvPr>
            <p:ph sz="quarter" idx="1"/>
          </p:nvPr>
        </p:nvSpPr>
        <p:spPr>
          <a:xfrm>
            <a:off x="914400" y="1124744"/>
            <a:ext cx="7772400" cy="5256584"/>
          </a:xfrm>
        </p:spPr>
        <p:txBody>
          <a:bodyPr>
            <a:normAutofit fontScale="92500" lnSpcReduction="10000"/>
          </a:bodyPr>
          <a:lstStyle/>
          <a:p>
            <a:pPr algn="just"/>
            <a:r>
              <a:rPr lang="ru-RU" sz="1800" b="1" dirty="0"/>
              <a:t>Народный дружинник обязан оказать гражданину, получившему телесные повреждения в результате применения физической силы, первую помощь, а также в случае необходимости принять меры по обеспечению оказания ему медицинской помощи в возможно короткий </a:t>
            </a:r>
            <a:r>
              <a:rPr lang="ru-RU" sz="1800" b="1" dirty="0" smtClean="0"/>
              <a:t>срок</a:t>
            </a:r>
            <a:endParaRPr lang="ru-RU" sz="1800" b="1" dirty="0"/>
          </a:p>
          <a:p>
            <a:pPr algn="just"/>
            <a:r>
              <a:rPr lang="ru-RU" sz="1800" b="1" dirty="0" smtClean="0"/>
              <a:t>О </a:t>
            </a:r>
            <a:r>
              <a:rPr lang="ru-RU" sz="1800" b="1" dirty="0"/>
              <a:t>применении физической силы, в результате которого причинен вред здоровью гражданина, народный дружинник обязан незамедлительно уведомить командира народной дружины, который не позднее трех часов с момента ее применения информирует об этом соответствующий территориальный орган федерального органа исполнительной власти в сфере внутренних </a:t>
            </a:r>
            <a:r>
              <a:rPr lang="ru-RU" sz="1800" b="1" dirty="0" smtClean="0"/>
              <a:t>дел</a:t>
            </a:r>
            <a:endParaRPr lang="ru-RU" sz="1800" b="1" dirty="0"/>
          </a:p>
          <a:p>
            <a:pPr algn="just"/>
            <a:r>
              <a:rPr lang="ru-RU" sz="1800" b="1" dirty="0"/>
              <a:t> Народным дружинникам при участии в охране общественного порядка </a:t>
            </a:r>
            <a:r>
              <a:rPr lang="ru-RU" sz="1800" b="1" dirty="0">
                <a:solidFill>
                  <a:srgbClr val="FF0000"/>
                </a:solidFill>
              </a:rPr>
              <a:t>запрещается применять физическую силу для пресечения правонарушений</a:t>
            </a:r>
            <a:r>
              <a:rPr lang="ru-RU" sz="1800" b="1" dirty="0"/>
              <a:t>, за исключением </a:t>
            </a:r>
            <a:r>
              <a:rPr lang="ru-RU" sz="1800" b="1" dirty="0" smtClean="0"/>
              <a:t>случаев необходимой обороны или крайней необходимости, а </a:t>
            </a:r>
            <a:r>
              <a:rPr lang="ru-RU" sz="1800" b="1" dirty="0"/>
              <a:t>также в отношении женщин с видимыми признаками беременности, лиц с явными признаками инвалидности, несовершеннолетних, когда их возраст очевиден или известен, за исключением случаев совершения указанными лицами вооруженного либо группового нападения</a:t>
            </a:r>
          </a:p>
          <a:p>
            <a:endParaRPr lang="ru-RU" sz="1800" dirty="0"/>
          </a:p>
        </p:txBody>
      </p:sp>
    </p:spTree>
    <p:extLst>
      <p:ext uri="{BB962C8B-B14F-4D97-AF65-F5344CB8AC3E}">
        <p14:creationId xmlns:p14="http://schemas.microsoft.com/office/powerpoint/2010/main" val="26253918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Сложные вопросы реализации полномочий народными дружинниками</a:t>
            </a:r>
            <a:endParaRPr lang="ru-RU" sz="2400" b="1" dirty="0">
              <a:solidFill>
                <a:srgbClr val="C00000"/>
              </a:solidFill>
            </a:endParaRPr>
          </a:p>
        </p:txBody>
      </p:sp>
      <p:sp>
        <p:nvSpPr>
          <p:cNvPr id="3" name="Объект 2"/>
          <p:cNvSpPr>
            <a:spLocks noGrp="1"/>
          </p:cNvSpPr>
          <p:nvPr>
            <p:ph sz="quarter" idx="1"/>
          </p:nvPr>
        </p:nvSpPr>
        <p:spPr>
          <a:xfrm>
            <a:off x="914400" y="1447800"/>
            <a:ext cx="7772400" cy="4933528"/>
          </a:xfrm>
        </p:spPr>
        <p:txBody>
          <a:bodyPr>
            <a:normAutofit fontScale="77500" lnSpcReduction="20000"/>
          </a:bodyPr>
          <a:lstStyle/>
          <a:p>
            <a:pPr algn="just"/>
            <a:r>
              <a:rPr lang="ru-RU" sz="2000" b="1" dirty="0" smtClean="0"/>
              <a:t>Народные дружинники </a:t>
            </a:r>
            <a:r>
              <a:rPr lang="ru-RU" sz="2000" b="1" dirty="0" smtClean="0">
                <a:solidFill>
                  <a:srgbClr val="FF0000"/>
                </a:solidFill>
              </a:rPr>
              <a:t>не вправе задерживать и доставлять граждан</a:t>
            </a:r>
            <a:r>
              <a:rPr lang="ru-RU" sz="2000" b="1" dirty="0" smtClean="0"/>
              <a:t>, применять иные меры процессуального пресечения,  но могут оказывать содействие должностным лицам полиции без применения непосредственной физической силы, если не возникает состояние необходимой обороны или крайней необходимости </a:t>
            </a:r>
          </a:p>
          <a:p>
            <a:pPr algn="just"/>
            <a:r>
              <a:rPr lang="ru-RU" sz="2000" b="1" dirty="0" smtClean="0"/>
              <a:t>При охране общественного порядка народные дружинники </a:t>
            </a:r>
            <a:r>
              <a:rPr lang="ru-RU" sz="2000" b="1" dirty="0" smtClean="0">
                <a:solidFill>
                  <a:srgbClr val="FF0000"/>
                </a:solidFill>
              </a:rPr>
              <a:t>не должны использовать и применять специальные средства и оружие самообороны</a:t>
            </a:r>
            <a:r>
              <a:rPr lang="ru-RU" sz="2000" b="1" dirty="0" smtClean="0"/>
              <a:t>, даже при наличии у них разрешения на его хранение и ношение (проект ФЗ предусматривал прямой запрет, но это положение было исключено). В то же время, при необходимой обороне применение оружия самообороны будет признано законным, если не превышены пределы необходимой обороны</a:t>
            </a:r>
          </a:p>
          <a:p>
            <a:pPr algn="just"/>
            <a:r>
              <a:rPr lang="ru-RU" sz="2000" b="1" dirty="0" smtClean="0"/>
              <a:t>Народные дружинники, как правило, при обеспечении общественного порядка должны сопровождать сотрудников органов внутренних дел (полиции), оказывая им помощь в исполнении государственных полномочий – </a:t>
            </a:r>
            <a:r>
              <a:rPr lang="ru-RU" sz="2000" b="1" dirty="0" smtClean="0">
                <a:solidFill>
                  <a:srgbClr val="FF0000"/>
                </a:solidFill>
              </a:rPr>
              <a:t>несмотря на то, что в федеральном законе не закреплено положение о прямом подчинении народных дружинников должностным лицам ОВД (полиции) или прямом руководстве  деятельностью народных дружинников со стороны органов полиции, при проведении оперативных и иных специальных мероприятий народные дружинники обязаны выполнять все законные требования уполномоченных должностных лиц ОВД (полиции)</a:t>
            </a:r>
            <a:endParaRPr lang="ru-RU" sz="2000" b="1" dirty="0">
              <a:solidFill>
                <a:srgbClr val="FF0000"/>
              </a:solidFill>
            </a:endParaRPr>
          </a:p>
        </p:txBody>
      </p:sp>
    </p:spTree>
    <p:extLst>
      <p:ext uri="{BB962C8B-B14F-4D97-AF65-F5344CB8AC3E}">
        <p14:creationId xmlns:p14="http://schemas.microsoft.com/office/powerpoint/2010/main" val="40343611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Необходимая оборона (ст.37 УК РФ)</a:t>
            </a:r>
            <a:endParaRPr lang="ru-RU" sz="2400" b="1" dirty="0">
              <a:solidFill>
                <a:srgbClr val="C00000"/>
              </a:solidFill>
            </a:endParaRPr>
          </a:p>
        </p:txBody>
      </p:sp>
      <p:sp>
        <p:nvSpPr>
          <p:cNvPr id="3" name="Объект 2"/>
          <p:cNvSpPr>
            <a:spLocks noGrp="1"/>
          </p:cNvSpPr>
          <p:nvPr>
            <p:ph sz="quarter" idx="1"/>
          </p:nvPr>
        </p:nvSpPr>
        <p:spPr>
          <a:xfrm>
            <a:off x="914400" y="1447800"/>
            <a:ext cx="7772400" cy="4933528"/>
          </a:xfrm>
        </p:spPr>
        <p:txBody>
          <a:bodyPr>
            <a:normAutofit fontScale="85000" lnSpcReduction="20000"/>
          </a:bodyPr>
          <a:lstStyle/>
          <a:p>
            <a:pPr algn="just"/>
            <a:r>
              <a:rPr lang="ru-RU" sz="2100" b="1" dirty="0" smtClean="0"/>
              <a:t>Применение физической силы при </a:t>
            </a:r>
            <a:r>
              <a:rPr lang="ru-RU" sz="2100" b="1" dirty="0"/>
              <a:t>защите личности и прав обороняющегося или других лиц, охраняемых законом интересов общества или государства от общественно опасного посягательства, </a:t>
            </a:r>
            <a:r>
              <a:rPr lang="ru-RU" sz="2100" b="1" dirty="0">
                <a:solidFill>
                  <a:srgbClr val="FF0000"/>
                </a:solidFill>
              </a:rPr>
              <a:t>если это посягательство было сопряжено с насилием, опасным для жизни обороняющегося или другого лица, либо с непосредственной угрозой применения такого </a:t>
            </a:r>
            <a:r>
              <a:rPr lang="ru-RU" sz="2100" b="1" dirty="0" smtClean="0">
                <a:solidFill>
                  <a:srgbClr val="FF0000"/>
                </a:solidFill>
              </a:rPr>
              <a:t>насилия</a:t>
            </a:r>
          </a:p>
          <a:p>
            <a:pPr algn="just"/>
            <a:r>
              <a:rPr lang="ru-RU" sz="2100" b="1" dirty="0"/>
              <a:t>Защита от посягательства, </a:t>
            </a:r>
            <a:r>
              <a:rPr lang="ru-RU" sz="2100" b="1" dirty="0">
                <a:solidFill>
                  <a:srgbClr val="FF0000"/>
                </a:solidFill>
              </a:rPr>
              <a:t>не сопряженного с насилием, опасным для жизни обороняющегося или другого лица, либо с непосредственной угрозой применения такого насилия</a:t>
            </a:r>
            <a:r>
              <a:rPr lang="ru-RU" sz="2100" b="1" dirty="0"/>
              <a:t>, является правомерной, если при этом не было допущено превышения пределов необходимой обороны, то есть умышленных действий, явно не соответствующих характеру и опасности посягательства</a:t>
            </a:r>
          </a:p>
          <a:p>
            <a:pPr algn="just"/>
            <a:r>
              <a:rPr lang="ru-RU" sz="2100" b="1" dirty="0" smtClean="0"/>
              <a:t>Не </a:t>
            </a:r>
            <a:r>
              <a:rPr lang="ru-RU" sz="2100" b="1" dirty="0"/>
              <a:t>являются превышением пределов необходимой обороны действия обороняющегося лица, если это лицо вследствие неожиданности посягательства не могло объективно оценить степень и характер опасности </a:t>
            </a:r>
            <a:r>
              <a:rPr lang="ru-RU" sz="2100" b="1" dirty="0" smtClean="0"/>
              <a:t>нападения</a:t>
            </a:r>
          </a:p>
          <a:p>
            <a:pPr algn="just"/>
            <a:r>
              <a:rPr lang="ru-RU" sz="2100" b="1" dirty="0" smtClean="0">
                <a:solidFill>
                  <a:srgbClr val="FF0000"/>
                </a:solidFill>
              </a:rPr>
              <a:t>Применять физическую силу в условиях необходимой обороны могут все лица, независимо от их должностного или служебного положения, в том числе члены ООПН</a:t>
            </a:r>
            <a:endParaRPr lang="ru-RU" sz="2100" b="1" dirty="0">
              <a:solidFill>
                <a:srgbClr val="FF0000"/>
              </a:solidFill>
            </a:endParaRPr>
          </a:p>
          <a:p>
            <a:endParaRPr lang="ru-RU" sz="2000" dirty="0"/>
          </a:p>
        </p:txBody>
      </p:sp>
    </p:spTree>
    <p:extLst>
      <p:ext uri="{BB962C8B-B14F-4D97-AF65-F5344CB8AC3E}">
        <p14:creationId xmlns:p14="http://schemas.microsoft.com/office/powerpoint/2010/main" val="21102105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Действия в условиях посягательства, опасного для жизни </a:t>
            </a:r>
            <a:endParaRPr lang="ru-RU" sz="2400" b="1" dirty="0">
              <a:solidFill>
                <a:srgbClr val="C00000"/>
              </a:solidFill>
            </a:endParaRPr>
          </a:p>
        </p:txBody>
      </p:sp>
      <p:sp>
        <p:nvSpPr>
          <p:cNvPr id="3" name="Объект 2"/>
          <p:cNvSpPr>
            <a:spLocks noGrp="1"/>
          </p:cNvSpPr>
          <p:nvPr>
            <p:ph sz="quarter" idx="1"/>
          </p:nvPr>
        </p:nvSpPr>
        <p:spPr>
          <a:xfrm>
            <a:off x="914400" y="1484784"/>
            <a:ext cx="7772400" cy="5184576"/>
          </a:xfrm>
        </p:spPr>
        <p:txBody>
          <a:bodyPr>
            <a:normAutofit fontScale="85000" lnSpcReduction="10000"/>
          </a:bodyPr>
          <a:lstStyle/>
          <a:p>
            <a:pPr algn="just"/>
            <a:r>
              <a:rPr lang="ru-RU" sz="1800" b="1" dirty="0" smtClean="0"/>
              <a:t>Общественно </a:t>
            </a:r>
            <a:r>
              <a:rPr lang="ru-RU" sz="1800" b="1" dirty="0"/>
              <a:t>опасное посягательство, сопряженное с насилием, опасным для жизни обороняющегося или другого лица, представляет собой деяние, которое в момент его совершения создавало реальную опасность для жизни обороняющегося или другого </a:t>
            </a:r>
            <a:r>
              <a:rPr lang="ru-RU" sz="1800" b="1" dirty="0" smtClean="0"/>
              <a:t>лица</a:t>
            </a:r>
          </a:p>
          <a:p>
            <a:pPr algn="just"/>
            <a:r>
              <a:rPr lang="ru-RU" sz="1800" b="1" dirty="0" smtClean="0"/>
              <a:t>О </a:t>
            </a:r>
            <a:r>
              <a:rPr lang="ru-RU" sz="1800" b="1" dirty="0"/>
              <a:t>наличии такого посягательства могут свидетельствовать, в частности:</a:t>
            </a:r>
          </a:p>
          <a:p>
            <a:pPr marL="0" indent="0" algn="just">
              <a:buNone/>
            </a:pPr>
            <a:r>
              <a:rPr lang="ru-RU" sz="1800" b="1" dirty="0" smtClean="0"/>
              <a:t>    - причинение </a:t>
            </a:r>
            <a:r>
              <a:rPr lang="ru-RU" sz="1800" b="1" dirty="0"/>
              <a:t>вреда здоровью, создающего реальную угрозу для жизни обороняющегося или другого лица (например, ранения жизненно важных органов</a:t>
            </a:r>
            <a:r>
              <a:rPr lang="ru-RU" sz="1800" b="1" dirty="0" smtClean="0"/>
              <a:t>)</a:t>
            </a:r>
            <a:endParaRPr lang="ru-RU" sz="1800" b="1" dirty="0"/>
          </a:p>
          <a:p>
            <a:pPr marL="0" indent="0" algn="just">
              <a:buNone/>
            </a:pPr>
            <a:r>
              <a:rPr lang="ru-RU" sz="1800" b="1" dirty="0" smtClean="0"/>
              <a:t>    - применение </a:t>
            </a:r>
            <a:r>
              <a:rPr lang="ru-RU" sz="1800" b="1" dirty="0"/>
              <a:t>способа посягательства, создающего реальную угрозу для жизни обороняющегося или другого лица (применение оружия или предметов, используемых в качестве оружия, удушение, поджог и т.п.</a:t>
            </a:r>
          </a:p>
          <a:p>
            <a:pPr algn="just"/>
            <a:r>
              <a:rPr lang="ru-RU" sz="1800" b="1" dirty="0"/>
              <a:t>Непосредственная угроза применения насилия, опасного для жизни обороняющегося или другого лица, может выражаться, в частности, в высказываниях о намерении немедленно причинить обороняющемуся или другому лицу смерть или вред здоровью, опасный для жизни, демонстрации нападающим оружия или предметов, используемых в качестве оружия, взрывных устройств, если с учетом конкретной обстановки имелись основания опасаться осуществления этой </a:t>
            </a:r>
            <a:r>
              <a:rPr lang="ru-RU" sz="1800" b="1" dirty="0" smtClean="0"/>
              <a:t>угрозы</a:t>
            </a:r>
          </a:p>
          <a:p>
            <a:pPr algn="just"/>
            <a:r>
              <a:rPr lang="ru-RU" sz="1800" b="1" dirty="0" smtClean="0">
                <a:solidFill>
                  <a:srgbClr val="FF0000"/>
                </a:solidFill>
              </a:rPr>
              <a:t>При защите от посягательства, опасного для жизни, обороняющийся вправе причинить любой по характеру и объему вред нападавшему</a:t>
            </a:r>
            <a:endParaRPr lang="ru-RU" sz="1800" b="1" dirty="0">
              <a:solidFill>
                <a:srgbClr val="FF0000"/>
              </a:solidFill>
            </a:endParaRPr>
          </a:p>
          <a:p>
            <a:pPr algn="just"/>
            <a:endParaRPr lang="ru-RU" sz="1800" b="1" dirty="0"/>
          </a:p>
        </p:txBody>
      </p:sp>
    </p:spTree>
    <p:extLst>
      <p:ext uri="{BB962C8B-B14F-4D97-AF65-F5344CB8AC3E}">
        <p14:creationId xmlns:p14="http://schemas.microsoft.com/office/powerpoint/2010/main" val="3685998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b="1" dirty="0"/>
              <a:t>ПОЛОЖЕНИЕ</a:t>
            </a:r>
            <a:br>
              <a:rPr lang="ru-RU" sz="2000" b="1" dirty="0"/>
            </a:br>
            <a:r>
              <a:rPr lang="ru-RU" sz="2000" b="1" dirty="0"/>
              <a:t>О ДОБРОВОЛЬНЫХ НАРОДНЫХ ДРУЖИНАХ РСФСР</a:t>
            </a:r>
            <a:br>
              <a:rPr lang="ru-RU" sz="2000" b="1" dirty="0"/>
            </a:br>
            <a:r>
              <a:rPr lang="ru-RU" sz="2000" b="1" dirty="0"/>
              <a:t>ПО ОХРАНЕ ОБЩЕСТВЕННОГО ПОРЯДКА</a:t>
            </a:r>
            <a:br>
              <a:rPr lang="ru-RU" sz="2000" b="1" dirty="0"/>
            </a:br>
            <a:r>
              <a:rPr lang="ru-RU" sz="2000" dirty="0"/>
              <a:t>Постановление Совета Министров РСФСР от 19 июля 1974 г. № 423</a:t>
            </a:r>
          </a:p>
        </p:txBody>
      </p:sp>
      <p:sp>
        <p:nvSpPr>
          <p:cNvPr id="3" name="Объект 2"/>
          <p:cNvSpPr>
            <a:spLocks noGrp="1"/>
          </p:cNvSpPr>
          <p:nvPr>
            <p:ph sz="quarter" idx="1"/>
          </p:nvPr>
        </p:nvSpPr>
        <p:spPr>
          <a:xfrm>
            <a:off x="914400" y="1447800"/>
            <a:ext cx="7772400" cy="5149552"/>
          </a:xfrm>
        </p:spPr>
        <p:txBody>
          <a:bodyPr>
            <a:normAutofit fontScale="92500" lnSpcReduction="20000"/>
          </a:bodyPr>
          <a:lstStyle/>
          <a:p>
            <a:pPr marL="0" indent="0" algn="just">
              <a:buNone/>
            </a:pPr>
            <a:r>
              <a:rPr lang="ru-RU" sz="1400" b="1" dirty="0"/>
              <a:t>Добровольные народные дружины, выполняя возложенные на них </a:t>
            </a:r>
            <a:r>
              <a:rPr lang="ru-RU" sz="1400" b="1" dirty="0" smtClean="0"/>
              <a:t>задачи </a:t>
            </a:r>
            <a:r>
              <a:rPr lang="ru-RU" sz="1400" b="1" dirty="0"/>
              <a:t>и руководствуясь действующим законодательством:</a:t>
            </a:r>
          </a:p>
          <a:p>
            <a:pPr marL="0" indent="0" algn="just">
              <a:buNone/>
            </a:pPr>
            <a:r>
              <a:rPr lang="ru-RU" sz="1400" b="1" dirty="0"/>
              <a:t>а) участвуют в охране общественного порядка на улицах, площадях, в парках, на транспортных магистралях, вокзалах, пристанях, в аэропортах и других общественных местах, а также в поддержании порядка во время проведения различных массовых мероприятий;</a:t>
            </a:r>
          </a:p>
          <a:p>
            <a:pPr marL="0" indent="0" algn="just">
              <a:buNone/>
            </a:pPr>
            <a:r>
              <a:rPr lang="ru-RU" sz="1400" b="1" dirty="0"/>
              <a:t>б) оказывают содействие органам внутренних дел, прокуратуры, юстиции и судам в их деятельности по укреплению общественного порядка и борьбе с правонарушениями;</a:t>
            </a:r>
          </a:p>
          <a:p>
            <a:pPr marL="0" indent="0" algn="just">
              <a:buNone/>
            </a:pPr>
            <a:r>
              <a:rPr lang="ru-RU" sz="1400" b="1" dirty="0"/>
              <a:t>в) принимают участие в борьбе с хулиганством, пьянством, самогоноварением, хищениями государственного и общественного имущества, а также личного имущества граждан, с нарушениями правил торговли, со спекуляцией и другими правонарушениями;</a:t>
            </a:r>
          </a:p>
          <a:p>
            <a:pPr marL="0" indent="0" algn="just">
              <a:buNone/>
            </a:pPr>
            <a:r>
              <a:rPr lang="ru-RU" sz="1400" b="1" dirty="0"/>
              <a:t>г) принимают участие в проведении воспитательной работы в трудовых коллективах и среди населения по соблюдению правил социалистического общежития и предупреждению антиобщественных поступков;</a:t>
            </a:r>
          </a:p>
          <a:p>
            <a:pPr marL="0" indent="0" algn="just">
              <a:buNone/>
            </a:pPr>
            <a:r>
              <a:rPr lang="ru-RU" sz="1400" b="1" dirty="0"/>
              <a:t>д) участвуют в борьбе с детской безнадзорностью и правонарушениями несовершеннолетних;</a:t>
            </a:r>
          </a:p>
          <a:p>
            <a:pPr marL="0" indent="0" algn="just">
              <a:buNone/>
            </a:pPr>
            <a:r>
              <a:rPr lang="ru-RU" sz="1400" b="1" dirty="0"/>
              <a:t>е) участвуют в обеспечении безопасности движения транспорта и пешеходов и в предупреждении дорожно-транспортных происшествий;</a:t>
            </a:r>
          </a:p>
          <a:p>
            <a:pPr marL="0" indent="0" algn="just">
              <a:buNone/>
            </a:pPr>
            <a:r>
              <a:rPr lang="ru-RU" sz="1400" b="1" dirty="0"/>
              <a:t>ж) принимают меры по оказанию неотложной помощи лицам, пострадавшим от несчастных случаев или правонарушений, а также находящимся в общественных местах в беспомощном состоянии; участвуют в спасении людей, имущества и в поддержании общественного порядка при стихийных бедствиях и других чрезвычайных обстоятельствах;</a:t>
            </a:r>
          </a:p>
          <a:p>
            <a:pPr marL="0" indent="0" algn="just">
              <a:buNone/>
            </a:pPr>
            <a:r>
              <a:rPr lang="ru-RU" sz="1400" b="1" dirty="0"/>
              <a:t>з) оказывают помощь пограничным войскам в охране государственной границы СССР;</a:t>
            </a:r>
          </a:p>
          <a:p>
            <a:pPr marL="0" indent="0" algn="just">
              <a:buNone/>
            </a:pPr>
            <a:r>
              <a:rPr lang="ru-RU" sz="1400" b="1" dirty="0"/>
              <a:t>и) участвуют в проведении мероприятий по охране и защите природных богатств, борьбе с браконьерством и нарушениями правил охоты и рыболовства;</a:t>
            </a:r>
          </a:p>
          <a:p>
            <a:pPr marL="0" indent="0" algn="just">
              <a:buNone/>
            </a:pPr>
            <a:r>
              <a:rPr lang="ru-RU" sz="1400" b="1" dirty="0"/>
              <a:t>к) участвуют в проведении воспитательной работы с лицами, осужденными к мерам наказания, не связанным с лишением свободы, и условно досрочно освобожденными</a:t>
            </a:r>
          </a:p>
          <a:p>
            <a:endParaRPr lang="ru-RU" sz="1400" dirty="0"/>
          </a:p>
        </p:txBody>
      </p:sp>
    </p:spTree>
    <p:extLst>
      <p:ext uri="{BB962C8B-B14F-4D97-AF65-F5344CB8AC3E}">
        <p14:creationId xmlns:p14="http://schemas.microsoft.com/office/powerpoint/2010/main" val="2650731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srgbClr val="C00000"/>
                </a:solidFill>
              </a:rPr>
              <a:t>Действия в условиях </a:t>
            </a:r>
            <a:r>
              <a:rPr lang="ru-RU" sz="2400" b="1" dirty="0" smtClean="0">
                <a:solidFill>
                  <a:srgbClr val="C00000"/>
                </a:solidFill>
              </a:rPr>
              <a:t>посягательства, не опасного для жизни</a:t>
            </a:r>
            <a:endParaRPr lang="ru-RU" sz="2400"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1800" b="1" dirty="0" smtClean="0"/>
              <a:t>Под общественно опасными  деяниями, сопряженными  </a:t>
            </a:r>
            <a:r>
              <a:rPr lang="ru-RU" sz="1800" b="1" dirty="0"/>
              <a:t>с насилием, не опасным для жизни обороняющегося или другого лица </a:t>
            </a:r>
            <a:r>
              <a:rPr lang="ru-RU" sz="1800" b="1" dirty="0" smtClean="0"/>
              <a:t> понимаются, например</a:t>
            </a:r>
            <a:r>
              <a:rPr lang="ru-RU" sz="1800" b="1" dirty="0"/>
              <a:t>, </a:t>
            </a:r>
            <a:r>
              <a:rPr lang="ru-RU" sz="1800" b="1" dirty="0">
                <a:solidFill>
                  <a:srgbClr val="FF0000"/>
                </a:solidFill>
              </a:rPr>
              <a:t>побои, причинение легкого или средней тяжести вреда здоровью, грабеж, совершенный с применением насилия, не опасного для жизни или </a:t>
            </a:r>
            <a:r>
              <a:rPr lang="ru-RU" sz="1800" b="1" dirty="0" smtClean="0">
                <a:solidFill>
                  <a:srgbClr val="FF0000"/>
                </a:solidFill>
              </a:rPr>
              <a:t>здоровья</a:t>
            </a:r>
            <a:endParaRPr lang="ru-RU" sz="1800" b="1" dirty="0">
              <a:solidFill>
                <a:srgbClr val="FF0000"/>
              </a:solidFill>
            </a:endParaRPr>
          </a:p>
          <a:p>
            <a:pPr algn="just"/>
            <a:r>
              <a:rPr lang="ru-RU" sz="1800" b="1" dirty="0" smtClean="0"/>
              <a:t>К таким посягательствам относятся также </a:t>
            </a:r>
            <a:r>
              <a:rPr lang="ru-RU" sz="1800" b="1" dirty="0" smtClean="0">
                <a:solidFill>
                  <a:srgbClr val="FF0000"/>
                </a:solidFill>
              </a:rPr>
              <a:t>умышленное </a:t>
            </a:r>
            <a:r>
              <a:rPr lang="ru-RU" sz="1800" b="1" dirty="0">
                <a:solidFill>
                  <a:srgbClr val="FF0000"/>
                </a:solidFill>
              </a:rPr>
              <a:t>или неосторожное уничтожение или повреждение чужого имущества, приведение в негодность объектов жизнеобеспечения, транспортных средств или путей сообщения</a:t>
            </a:r>
          </a:p>
          <a:p>
            <a:pPr algn="just"/>
            <a:r>
              <a:rPr lang="ru-RU" sz="1800" b="1" dirty="0" smtClean="0"/>
              <a:t>Состояние </a:t>
            </a:r>
            <a:r>
              <a:rPr lang="ru-RU" sz="1800" b="1" dirty="0"/>
              <a:t>необходимой обороны возникает не только с момента начала общественно опасного посягательства, не сопряженного с насилием, опасным для жизни обороняющегося или другого лица, </a:t>
            </a:r>
            <a:r>
              <a:rPr lang="ru-RU" sz="1800" b="1" dirty="0">
                <a:solidFill>
                  <a:srgbClr val="FF0000"/>
                </a:solidFill>
              </a:rPr>
              <a:t>но и при наличии реальной угрозы такого посягательства</a:t>
            </a:r>
            <a:r>
              <a:rPr lang="ru-RU" sz="1800" b="1" dirty="0"/>
              <a:t>, то есть с того момента, когда посягающее лицо готово перейти к совершению соответствующего </a:t>
            </a:r>
            <a:r>
              <a:rPr lang="ru-RU" sz="1800" b="1" dirty="0" smtClean="0"/>
              <a:t>деяния</a:t>
            </a:r>
            <a:endParaRPr lang="ru-RU" sz="1800" b="1" dirty="0"/>
          </a:p>
        </p:txBody>
      </p:sp>
    </p:spTree>
    <p:extLst>
      <p:ext uri="{BB962C8B-B14F-4D97-AF65-F5344CB8AC3E}">
        <p14:creationId xmlns:p14="http://schemas.microsoft.com/office/powerpoint/2010/main" val="33081132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Отсутствие условий для необходимой обороны</a:t>
            </a:r>
            <a:endParaRPr lang="ru-RU" sz="2400" dirty="0">
              <a:solidFill>
                <a:srgbClr val="C00000"/>
              </a:solidFill>
            </a:endParaRPr>
          </a:p>
        </p:txBody>
      </p:sp>
      <p:sp>
        <p:nvSpPr>
          <p:cNvPr id="3" name="Объект 2"/>
          <p:cNvSpPr>
            <a:spLocks noGrp="1"/>
          </p:cNvSpPr>
          <p:nvPr>
            <p:ph sz="quarter" idx="1"/>
          </p:nvPr>
        </p:nvSpPr>
        <p:spPr/>
        <p:txBody>
          <a:bodyPr>
            <a:normAutofit fontScale="92500" lnSpcReduction="10000"/>
          </a:bodyPr>
          <a:lstStyle/>
          <a:p>
            <a:pPr algn="just"/>
            <a:r>
              <a:rPr lang="ru-RU" sz="1800" b="1" dirty="0"/>
              <a:t>Не может признаваться находившимся в состоянии необходимой обороны лицо, причинившее вред другому лицу в связи с совершением последним действий, хотя формально и содержащих признаки какого-либо деяния, предусмотренного </a:t>
            </a:r>
            <a:r>
              <a:rPr lang="ru-RU" sz="1800" b="1" dirty="0" smtClean="0"/>
              <a:t>УК РФ, </a:t>
            </a:r>
            <a:r>
              <a:rPr lang="ru-RU" sz="1800" b="1" dirty="0" smtClean="0">
                <a:solidFill>
                  <a:srgbClr val="FF0000"/>
                </a:solidFill>
              </a:rPr>
              <a:t>но </a:t>
            </a:r>
            <a:r>
              <a:rPr lang="ru-RU" sz="1800" b="1" dirty="0">
                <a:solidFill>
                  <a:srgbClr val="FF0000"/>
                </a:solidFill>
              </a:rPr>
              <a:t>заведомо для лица, причинившего вред, в силу малозначительности не представлявших общественной </a:t>
            </a:r>
            <a:r>
              <a:rPr lang="ru-RU" sz="1800" b="1" dirty="0" smtClean="0">
                <a:solidFill>
                  <a:srgbClr val="FF0000"/>
                </a:solidFill>
              </a:rPr>
              <a:t>опасности</a:t>
            </a:r>
          </a:p>
          <a:p>
            <a:pPr algn="just"/>
            <a:r>
              <a:rPr lang="ru-RU" sz="1800" b="1" dirty="0"/>
              <a:t>Действия не могут признаваться совершенными в состоянии необходимой обороны, </a:t>
            </a:r>
            <a:r>
              <a:rPr lang="ru-RU" sz="1800" b="1" dirty="0">
                <a:solidFill>
                  <a:srgbClr val="FF0000"/>
                </a:solidFill>
              </a:rPr>
              <a:t>если вред посягавшему лицу причинен после того, как посягательство было предотвращено, пресечено или окончено и в применении мер защиты явно отпала необходимость</a:t>
            </a:r>
            <a:r>
              <a:rPr lang="ru-RU" sz="1800" b="1" dirty="0"/>
              <a:t>, что осознавалось оборонявшимся лицом</a:t>
            </a:r>
          </a:p>
          <a:p>
            <a:pPr algn="just"/>
            <a:r>
              <a:rPr lang="ru-RU" sz="1800" b="1" dirty="0"/>
              <a:t>Не признается находившимся в состоянии необходимой обороны </a:t>
            </a:r>
            <a:r>
              <a:rPr lang="ru-RU" sz="1800" b="1" dirty="0">
                <a:solidFill>
                  <a:srgbClr val="FF0000"/>
                </a:solidFill>
              </a:rPr>
              <a:t>лицо, которое спровоцировало нападение, чтобы использовать его как повод для совершения противоправных действий </a:t>
            </a:r>
            <a:r>
              <a:rPr lang="ru-RU" sz="1800" b="1" dirty="0"/>
              <a:t>(для причинения вреда здоровью, хулиганских действий, сокрытия другого преступления и т.п</a:t>
            </a:r>
            <a:r>
              <a:rPr lang="ru-RU" sz="1800" b="1" dirty="0" smtClean="0"/>
              <a:t>.)</a:t>
            </a:r>
          </a:p>
          <a:p>
            <a:pPr algn="just"/>
            <a:r>
              <a:rPr lang="ru-RU" sz="1900" b="1" dirty="0">
                <a:solidFill>
                  <a:srgbClr val="FF0000"/>
                </a:solidFill>
              </a:rPr>
              <a:t>При необходимой </a:t>
            </a:r>
            <a:r>
              <a:rPr lang="ru-RU" sz="1900" b="1" dirty="0" smtClean="0">
                <a:solidFill>
                  <a:srgbClr val="FF0000"/>
                </a:solidFill>
              </a:rPr>
              <a:t>обороне  </a:t>
            </a:r>
            <a:r>
              <a:rPr lang="ru-RU" sz="1900" b="1" dirty="0">
                <a:solidFill>
                  <a:srgbClr val="FF0000"/>
                </a:solidFill>
              </a:rPr>
              <a:t>недопустимо причинение вреда третьим лицам</a:t>
            </a:r>
          </a:p>
          <a:p>
            <a:pPr algn="just"/>
            <a:endParaRPr lang="ru-RU" sz="1800" dirty="0"/>
          </a:p>
          <a:p>
            <a:pPr algn="just"/>
            <a:endParaRPr lang="ru-RU" sz="1800" b="1" dirty="0"/>
          </a:p>
          <a:p>
            <a:pPr algn="just"/>
            <a:endParaRPr lang="ru-RU" sz="1800" dirty="0"/>
          </a:p>
        </p:txBody>
      </p:sp>
    </p:spTree>
    <p:extLst>
      <p:ext uri="{BB962C8B-B14F-4D97-AF65-F5344CB8AC3E}">
        <p14:creationId xmlns:p14="http://schemas.microsoft.com/office/powerpoint/2010/main" val="17021565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Крайняя необходимость (ст.39 УК РФ)</a:t>
            </a:r>
            <a:endParaRPr lang="ru-RU" sz="2400" b="1" dirty="0">
              <a:solidFill>
                <a:srgbClr val="C00000"/>
              </a:solidFill>
            </a:endParaRPr>
          </a:p>
        </p:txBody>
      </p:sp>
      <p:sp>
        <p:nvSpPr>
          <p:cNvPr id="3" name="Объект 2"/>
          <p:cNvSpPr>
            <a:spLocks noGrp="1"/>
          </p:cNvSpPr>
          <p:nvPr>
            <p:ph sz="quarter" idx="1"/>
          </p:nvPr>
        </p:nvSpPr>
        <p:spPr/>
        <p:txBody>
          <a:bodyPr>
            <a:normAutofit fontScale="92500"/>
          </a:bodyPr>
          <a:lstStyle/>
          <a:p>
            <a:pPr algn="just"/>
            <a:r>
              <a:rPr lang="ru-RU" sz="2200" b="1" dirty="0" smtClean="0"/>
              <a:t>Причинение </a:t>
            </a:r>
            <a:r>
              <a:rPr lang="ru-RU" sz="2200" b="1" dirty="0"/>
              <a:t>вреда охраняемым уголовным законом </a:t>
            </a:r>
            <a:r>
              <a:rPr lang="ru-RU" sz="2200" b="1" dirty="0" smtClean="0"/>
              <a:t>интересам для </a:t>
            </a:r>
            <a:r>
              <a:rPr lang="ru-RU" sz="2200" b="1" dirty="0"/>
              <a:t>устранения опасности, непосредственно угрожающей личности и правам данного лица или иных лиц, охраняемым законом интересам общества или государства, </a:t>
            </a:r>
            <a:r>
              <a:rPr lang="ru-RU" sz="2200" b="1" dirty="0">
                <a:solidFill>
                  <a:srgbClr val="FF0000"/>
                </a:solidFill>
              </a:rPr>
              <a:t>если эта опасность не могла быть устранена иными средствами и при этом не </a:t>
            </a:r>
            <a:r>
              <a:rPr lang="ru-RU" sz="2200" b="1" dirty="0"/>
              <a:t>было допущено превышения пределов крайней необходимости</a:t>
            </a:r>
          </a:p>
          <a:p>
            <a:pPr algn="just"/>
            <a:r>
              <a:rPr lang="ru-RU" sz="2200" b="1" dirty="0"/>
              <a:t>Превышением пределов крайней необходимости признается причинение вреда, </a:t>
            </a:r>
            <a:r>
              <a:rPr lang="ru-RU" sz="2200" b="1" dirty="0">
                <a:solidFill>
                  <a:srgbClr val="FF0000"/>
                </a:solidFill>
              </a:rPr>
              <a:t>явно не соответствующего характеру и степени угрожавшей опасности и обстоятельствам, при которых опасность устранялась, когда указанным интересам был причинен вред равный или более значительный, чем предотвращенны</a:t>
            </a:r>
            <a:r>
              <a:rPr lang="ru-RU" sz="2200" b="1" dirty="0"/>
              <a:t>й</a:t>
            </a:r>
          </a:p>
          <a:p>
            <a:endParaRPr lang="ru-RU" dirty="0"/>
          </a:p>
        </p:txBody>
      </p:sp>
    </p:spTree>
    <p:extLst>
      <p:ext uri="{BB962C8B-B14F-4D97-AF65-F5344CB8AC3E}">
        <p14:creationId xmlns:p14="http://schemas.microsoft.com/office/powerpoint/2010/main" val="33851850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Правомерность причинения вреда в условиях крайней необходимости</a:t>
            </a:r>
            <a:endParaRPr lang="ru-RU" sz="2400" b="1" dirty="0">
              <a:solidFill>
                <a:srgbClr val="C00000"/>
              </a:solidFill>
            </a:endParaRPr>
          </a:p>
        </p:txBody>
      </p:sp>
      <p:sp>
        <p:nvSpPr>
          <p:cNvPr id="3" name="Объект 2"/>
          <p:cNvSpPr>
            <a:spLocks noGrp="1"/>
          </p:cNvSpPr>
          <p:nvPr>
            <p:ph sz="quarter" idx="1"/>
          </p:nvPr>
        </p:nvSpPr>
        <p:spPr/>
        <p:txBody>
          <a:bodyPr>
            <a:normAutofit lnSpcReduction="10000"/>
          </a:bodyPr>
          <a:lstStyle/>
          <a:p>
            <a:pPr algn="just"/>
            <a:r>
              <a:rPr lang="ru-RU" sz="2000" b="1" dirty="0" smtClean="0"/>
              <a:t>Причинением вреда </a:t>
            </a:r>
            <a:r>
              <a:rPr lang="ru-RU" sz="2000" b="1" dirty="0" smtClean="0">
                <a:solidFill>
                  <a:srgbClr val="FF0000"/>
                </a:solidFill>
              </a:rPr>
              <a:t>устраняется опасность</a:t>
            </a:r>
            <a:r>
              <a:rPr lang="ru-RU" sz="2000" b="1" dirty="0" smtClean="0"/>
              <a:t>, угрожающая личности, правам причиняющего вред или третьим лицам </a:t>
            </a:r>
          </a:p>
          <a:p>
            <a:pPr algn="just"/>
            <a:r>
              <a:rPr lang="ru-RU" sz="2000" b="1" dirty="0" smtClean="0"/>
              <a:t>Опасность должна быть </a:t>
            </a:r>
            <a:r>
              <a:rPr lang="ru-RU" sz="2000" b="1" dirty="0" smtClean="0">
                <a:solidFill>
                  <a:srgbClr val="FF0000"/>
                </a:solidFill>
              </a:rPr>
              <a:t>реальной и действительной</a:t>
            </a:r>
            <a:r>
              <a:rPr lang="ru-RU" sz="2000" b="1" dirty="0" smtClean="0"/>
              <a:t>, наступление вреда должно быть очевидным или неизбежным </a:t>
            </a:r>
          </a:p>
          <a:p>
            <a:pPr algn="just"/>
            <a:r>
              <a:rPr lang="ru-RU" sz="2000" b="1" dirty="0" smtClean="0"/>
              <a:t>Источником возникшей опасности могут быть различные явления и обстоятельства, за исключением одного – </a:t>
            </a:r>
            <a:r>
              <a:rPr lang="ru-RU" sz="2000" b="1" dirty="0" smtClean="0">
                <a:solidFill>
                  <a:srgbClr val="FF0000"/>
                </a:solidFill>
              </a:rPr>
              <a:t>нападения человека</a:t>
            </a:r>
            <a:r>
              <a:rPr lang="ru-RU" sz="2000" b="1" dirty="0" smtClean="0"/>
              <a:t>, поскольку в последнем случае возникает состояние необходимой обороны    </a:t>
            </a:r>
          </a:p>
          <a:p>
            <a:pPr algn="just"/>
            <a:r>
              <a:rPr lang="ru-RU" sz="2000" b="1" dirty="0" smtClean="0"/>
              <a:t>При крайней необходимости </a:t>
            </a:r>
            <a:r>
              <a:rPr lang="ru-RU" sz="2000" b="1" dirty="0" smtClean="0">
                <a:solidFill>
                  <a:srgbClr val="FF0000"/>
                </a:solidFill>
              </a:rPr>
              <a:t>физическая сила применяется для воздействия на имущество, транспортные средства, животных, то есть вред причиняется третьим лицам, а не нападающему лицу</a:t>
            </a:r>
          </a:p>
          <a:p>
            <a:pPr algn="just"/>
            <a:r>
              <a:rPr lang="ru-RU" sz="2000" b="1" dirty="0" smtClean="0"/>
              <a:t> Возникшую опасность </a:t>
            </a:r>
            <a:r>
              <a:rPr lang="ru-RU" sz="2000" b="1" dirty="0" smtClean="0">
                <a:solidFill>
                  <a:srgbClr val="FF0000"/>
                </a:solidFill>
              </a:rPr>
              <a:t>нельзя устранить иными средствам</a:t>
            </a:r>
            <a:r>
              <a:rPr lang="ru-RU" sz="2000" b="1" dirty="0" smtClean="0"/>
              <a:t>и, кроме как применением физической силы</a:t>
            </a:r>
          </a:p>
          <a:p>
            <a:pPr algn="just"/>
            <a:endParaRPr lang="ru-RU" sz="2000" dirty="0"/>
          </a:p>
        </p:txBody>
      </p:sp>
    </p:spTree>
    <p:extLst>
      <p:ext uri="{BB962C8B-B14F-4D97-AF65-F5344CB8AC3E}">
        <p14:creationId xmlns:p14="http://schemas.microsoft.com/office/powerpoint/2010/main" val="32715893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solidFill>
                  <a:srgbClr val="C00000"/>
                </a:solidFill>
              </a:rPr>
              <a:t>Ответственность за воспрепятствование законной деятельности народного дружинника или внештатного сотрудника полиции (ст.19.35 КоАП РФ)</a:t>
            </a:r>
            <a:endParaRPr lang="ru-RU" sz="2400" b="1" dirty="0">
              <a:solidFill>
                <a:srgbClr val="C00000"/>
              </a:solidFill>
            </a:endParaRPr>
          </a:p>
        </p:txBody>
      </p:sp>
      <p:sp>
        <p:nvSpPr>
          <p:cNvPr id="3" name="Объект 2"/>
          <p:cNvSpPr>
            <a:spLocks noGrp="1"/>
          </p:cNvSpPr>
          <p:nvPr>
            <p:ph sz="quarter" idx="1"/>
          </p:nvPr>
        </p:nvSpPr>
        <p:spPr>
          <a:xfrm>
            <a:off x="914400" y="1447800"/>
            <a:ext cx="7772400" cy="5005536"/>
          </a:xfrm>
        </p:spPr>
        <p:txBody>
          <a:bodyPr>
            <a:normAutofit fontScale="77500" lnSpcReduction="20000"/>
          </a:bodyPr>
          <a:lstStyle/>
          <a:p>
            <a:pPr algn="just"/>
            <a:r>
              <a:rPr lang="ru-RU" sz="1800" b="1" dirty="0" smtClean="0"/>
              <a:t>Воспрепятствование </a:t>
            </a:r>
            <a:r>
              <a:rPr lang="ru-RU" sz="1800" b="1" dirty="0"/>
              <a:t>осуществляемой на законном основании деятельности народного дружинника или внештатного сотрудника полиции в связи с их участием в охране общественного порядка либо невыполнение их законных требований о прекращении противоправных </a:t>
            </a:r>
            <a:r>
              <a:rPr lang="ru-RU" sz="1800" b="1" dirty="0" smtClean="0"/>
              <a:t>действий влечет </a:t>
            </a:r>
            <a:r>
              <a:rPr lang="ru-RU" sz="1800" b="1" dirty="0"/>
              <a:t>наложение административного штрафа в размере от пятисот до двух тысяч пятисот </a:t>
            </a:r>
            <a:r>
              <a:rPr lang="ru-RU" sz="1800" b="1" dirty="0" smtClean="0"/>
              <a:t>рублей</a:t>
            </a:r>
          </a:p>
          <a:p>
            <a:pPr algn="just"/>
            <a:r>
              <a:rPr lang="ru-RU" sz="1800" b="1" dirty="0" smtClean="0">
                <a:solidFill>
                  <a:srgbClr val="FF0000"/>
                </a:solidFill>
              </a:rPr>
              <a:t>Воспрепятствование может выражаться в попытках пройти за охраняемую территорию, создании препятствий для ознакомления с документами, удержании или порче удостоверения, форменной одежды, отличительной символики</a:t>
            </a:r>
          </a:p>
          <a:p>
            <a:pPr algn="just"/>
            <a:r>
              <a:rPr lang="ru-RU" sz="1800" b="1" dirty="0" smtClean="0"/>
              <a:t>Невыполнение законных требований о прекращении противоправных действий </a:t>
            </a:r>
            <a:r>
              <a:rPr lang="ru-RU" sz="1800" b="1" dirty="0" smtClean="0">
                <a:solidFill>
                  <a:srgbClr val="FF0000"/>
                </a:solidFill>
              </a:rPr>
              <a:t>выражается в отказе лица прекратить хулиганские действия, шум, распитие напитков, курение в запрещенных местах, самовольное нанесение надписей и рисунков, противоправное использование публичного имущества и т.п</a:t>
            </a:r>
            <a:r>
              <a:rPr lang="ru-RU" sz="1800" b="1" dirty="0" smtClean="0"/>
              <a:t>.  </a:t>
            </a:r>
          </a:p>
          <a:p>
            <a:pPr algn="just"/>
            <a:r>
              <a:rPr lang="ru-RU" sz="1800" b="1" dirty="0" smtClean="0"/>
              <a:t>Предъявляя требования народный дружинник должен соблюдать </a:t>
            </a:r>
            <a:r>
              <a:rPr lang="ru-RU" sz="1800" b="1" dirty="0" smtClean="0">
                <a:solidFill>
                  <a:srgbClr val="FF0000"/>
                </a:solidFill>
              </a:rPr>
              <a:t>установленный порядок исполнения полномочий, предъявить удостоверение, дать возможность убедиться, что находится при исполнении обязанностей по охране общественного порядка</a:t>
            </a:r>
          </a:p>
          <a:p>
            <a:pPr algn="just"/>
            <a:r>
              <a:rPr lang="ru-RU" sz="1800" b="1" dirty="0" smtClean="0"/>
              <a:t>Протокол об административном правонарушении составляется должностным лицом органа внутренних дел; дело может быть возбуждено прокурором</a:t>
            </a:r>
          </a:p>
          <a:p>
            <a:pPr algn="just"/>
            <a:r>
              <a:rPr lang="ru-RU" sz="1800" b="1" dirty="0" smtClean="0"/>
              <a:t>Народный дружинник непосредственно обращается к должностному лицу ОВД с заявлением о совершении правонарушения третьим лицом, при этом иные члены народной дружины, участвовавшие в охране общественного порядка могут выступать в качестве свидетелей по делу об административном правонарушении</a:t>
            </a:r>
          </a:p>
          <a:p>
            <a:pPr algn="just"/>
            <a:r>
              <a:rPr lang="ru-RU" sz="1800" b="1" dirty="0" smtClean="0"/>
              <a:t>Дело об административном правонарушении рассматривается мировым судьей</a:t>
            </a:r>
          </a:p>
          <a:p>
            <a:pPr algn="just"/>
            <a:r>
              <a:rPr lang="ru-RU" sz="1800" b="1" dirty="0" smtClean="0"/>
              <a:t>Срок давности привлечения к административной ответственности – </a:t>
            </a:r>
            <a:r>
              <a:rPr lang="ru-RU" sz="1800" b="1" dirty="0" smtClean="0">
                <a:solidFill>
                  <a:srgbClr val="FF0000"/>
                </a:solidFill>
              </a:rPr>
              <a:t>3 месяца со дня совершения административного правонарушения </a:t>
            </a:r>
            <a:endParaRPr lang="ru-RU" sz="1800" b="1" dirty="0">
              <a:solidFill>
                <a:srgbClr val="FF0000"/>
              </a:solidFill>
            </a:endParaRPr>
          </a:p>
          <a:p>
            <a:endParaRPr lang="ru-RU" dirty="0"/>
          </a:p>
        </p:txBody>
      </p:sp>
    </p:spTree>
    <p:extLst>
      <p:ext uri="{BB962C8B-B14F-4D97-AF65-F5344CB8AC3E}">
        <p14:creationId xmlns:p14="http://schemas.microsoft.com/office/powerpoint/2010/main" val="18381264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b="1" dirty="0">
                <a:solidFill>
                  <a:srgbClr val="C00000"/>
                </a:solidFill>
              </a:rPr>
              <a:t>Совершение народным дружинником или внештатным сотрудником полиции действий, нарушающих права и законные интересы граждан или </a:t>
            </a:r>
            <a:r>
              <a:rPr lang="ru-RU" sz="2000" b="1" dirty="0" smtClean="0">
                <a:solidFill>
                  <a:srgbClr val="C00000"/>
                </a:solidFill>
              </a:rPr>
              <a:t>организаций (ст.19.36 КоАП РФ)</a:t>
            </a:r>
            <a:r>
              <a:rPr lang="ru-RU" sz="2000" b="1" dirty="0">
                <a:solidFill>
                  <a:srgbClr val="C00000"/>
                </a:solidFill>
              </a:rPr>
              <a:t/>
            </a:r>
            <a:br>
              <a:rPr lang="ru-RU" sz="2000" b="1" dirty="0">
                <a:solidFill>
                  <a:srgbClr val="C00000"/>
                </a:solidFill>
              </a:rPr>
            </a:br>
            <a:endParaRPr lang="ru-RU" sz="2000" b="1" dirty="0">
              <a:solidFill>
                <a:srgbClr val="C00000"/>
              </a:solidFill>
            </a:endParaRPr>
          </a:p>
        </p:txBody>
      </p:sp>
      <p:sp>
        <p:nvSpPr>
          <p:cNvPr id="3" name="Объект 2"/>
          <p:cNvSpPr>
            <a:spLocks noGrp="1"/>
          </p:cNvSpPr>
          <p:nvPr>
            <p:ph sz="quarter" idx="1"/>
          </p:nvPr>
        </p:nvSpPr>
        <p:spPr/>
        <p:txBody>
          <a:bodyPr>
            <a:normAutofit fontScale="92500" lnSpcReduction="20000"/>
          </a:bodyPr>
          <a:lstStyle/>
          <a:p>
            <a:pPr algn="just"/>
            <a:r>
              <a:rPr lang="ru-RU" sz="1800" b="1" dirty="0"/>
              <a:t>Совершение народным дружинником или внештатным сотрудником полиции, участвующими в охране общественного </a:t>
            </a:r>
            <a:r>
              <a:rPr lang="ru-RU" sz="1800" b="1" dirty="0" smtClean="0"/>
              <a:t>порядка действий, повлекших </a:t>
            </a:r>
            <a:r>
              <a:rPr lang="ru-RU" sz="1800" b="1" dirty="0"/>
              <a:t>нарушение или незаконное ограничение прав и законных интересов граждан или организаций, если эти действия не содержат уголовно наказуемого деяния, </a:t>
            </a:r>
            <a:r>
              <a:rPr lang="ru-RU" sz="1800" b="1" dirty="0" smtClean="0"/>
              <a:t>влечет </a:t>
            </a:r>
            <a:r>
              <a:rPr lang="ru-RU" sz="1800" b="1" dirty="0"/>
              <a:t>наложение административного штрафа в размере от одной тысячи до трех тысяч рублей</a:t>
            </a:r>
          </a:p>
          <a:p>
            <a:pPr algn="just"/>
            <a:r>
              <a:rPr lang="ru-RU" sz="1800" b="1" dirty="0" smtClean="0">
                <a:solidFill>
                  <a:srgbClr val="FF0000"/>
                </a:solidFill>
              </a:rPr>
              <a:t>Незаконное изъятие имущества, документов граждан или организаций, создание препятствий для пользования имуществом, документами, составление процессуальных документов, повлекшее за собой ограничение прав, требование прекратить правомерные действия граждан или организаций (прекратить торговлю, убрать транспорт и т.п.)</a:t>
            </a:r>
          </a:p>
          <a:p>
            <a:pPr algn="just"/>
            <a:r>
              <a:rPr lang="ru-RU" sz="1800" b="1" dirty="0" smtClean="0"/>
              <a:t>  Протокол об административном правонарушении составляется должностным лицом органа внутренних дел (полиции); дело может быть возбуждено прокурором</a:t>
            </a:r>
          </a:p>
          <a:p>
            <a:pPr algn="just"/>
            <a:r>
              <a:rPr lang="ru-RU" sz="1800" b="1" dirty="0" smtClean="0"/>
              <a:t>Дело об административном правонарушении рассматривается мировым судьей</a:t>
            </a:r>
          </a:p>
          <a:p>
            <a:pPr algn="just"/>
            <a:r>
              <a:rPr lang="ru-RU" sz="1800" b="1" dirty="0" smtClean="0"/>
              <a:t>Срок давности привлечение к административной ответственности 3 месяца со дня совершения административного правонарушения </a:t>
            </a:r>
            <a:endParaRPr lang="ru-RU" sz="1800" b="1" dirty="0"/>
          </a:p>
        </p:txBody>
      </p:sp>
    </p:spTree>
    <p:extLst>
      <p:ext uri="{BB962C8B-B14F-4D97-AF65-F5344CB8AC3E}">
        <p14:creationId xmlns:p14="http://schemas.microsoft.com/office/powerpoint/2010/main" val="27262120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Основные задачи </a:t>
            </a:r>
            <a:r>
              <a:rPr lang="ru-RU" sz="2400" b="1" dirty="0">
                <a:solidFill>
                  <a:srgbClr val="C00000"/>
                </a:solidFill>
              </a:rPr>
              <a:t>подготовки народных дружинников </a:t>
            </a:r>
          </a:p>
        </p:txBody>
      </p:sp>
      <p:sp>
        <p:nvSpPr>
          <p:cNvPr id="3" name="Объект 2"/>
          <p:cNvSpPr>
            <a:spLocks noGrp="1"/>
          </p:cNvSpPr>
          <p:nvPr>
            <p:ph sz="quarter" idx="1"/>
          </p:nvPr>
        </p:nvSpPr>
        <p:spPr/>
        <p:txBody>
          <a:bodyPr>
            <a:normAutofit fontScale="92500" lnSpcReduction="10000"/>
          </a:bodyPr>
          <a:lstStyle/>
          <a:p>
            <a:pPr algn="just"/>
            <a:r>
              <a:rPr lang="ru-RU" sz="1600" b="1" dirty="0" smtClean="0"/>
              <a:t>изучение </a:t>
            </a:r>
            <a:r>
              <a:rPr lang="ru-RU" sz="1600" b="1" dirty="0"/>
              <a:t>законодательных и иных нормативных правовых актов Российской Федерации, нормативных правовых актов МВД России, регламентирующих деятельность народных дружинников, и их практическое применение при участии в охране общественного </a:t>
            </a:r>
            <a:r>
              <a:rPr lang="ru-RU" sz="1600" b="1" dirty="0" smtClean="0"/>
              <a:t>порядка</a:t>
            </a:r>
            <a:endParaRPr lang="ru-RU" sz="1600" b="1" dirty="0"/>
          </a:p>
          <a:p>
            <a:pPr algn="just"/>
            <a:r>
              <a:rPr lang="ru-RU" sz="1600" b="1" dirty="0"/>
              <a:t>обучение народных дружинников умелым и эффективным действиям при участии в охране общественного порядка, приемам самозащиты и </a:t>
            </a:r>
            <a:r>
              <a:rPr lang="ru-RU" sz="1600" b="1" dirty="0" smtClean="0"/>
              <a:t>самообороны</a:t>
            </a:r>
            <a:endParaRPr lang="ru-RU" sz="1600" b="1" dirty="0"/>
          </a:p>
          <a:p>
            <a:pPr algn="just"/>
            <a:r>
              <a:rPr lang="ru-RU" sz="1600" b="1" dirty="0"/>
              <a:t>формирование самосознания народных дружинников, чувства ответственности за свои действия, стремления к постоянному совершенствованию своего </a:t>
            </a:r>
            <a:r>
              <a:rPr lang="ru-RU" sz="1600" b="1" dirty="0" smtClean="0"/>
              <a:t>мастерства</a:t>
            </a:r>
            <a:endParaRPr lang="ru-RU" sz="1600" b="1" dirty="0"/>
          </a:p>
          <a:p>
            <a:pPr algn="just"/>
            <a:r>
              <a:rPr lang="ru-RU" sz="1600" b="1" dirty="0"/>
              <a:t>обучение народных дружинников приемам и способам обеспечения личной безопасности к действиям в условиях, связанных с применением физической силы, по оказанию первой </a:t>
            </a:r>
            <a:r>
              <a:rPr lang="ru-RU" sz="1600" b="1" dirty="0" smtClean="0"/>
              <a:t>помощи</a:t>
            </a:r>
            <a:endParaRPr lang="ru-RU" sz="1600" b="1" dirty="0"/>
          </a:p>
          <a:p>
            <a:pPr algn="just"/>
            <a:r>
              <a:rPr lang="ru-RU" sz="1600" b="1" dirty="0"/>
              <a:t>поддержание у народных дружинников постоянной готовности решительно и умело пресекать противоправные деяния, используя физическую </a:t>
            </a:r>
            <a:r>
              <a:rPr lang="ru-RU" sz="1600" b="1" dirty="0" smtClean="0"/>
              <a:t>силу</a:t>
            </a:r>
            <a:endParaRPr lang="ru-RU" sz="1600" b="1" dirty="0"/>
          </a:p>
          <a:p>
            <a:pPr algn="just"/>
            <a:r>
              <a:rPr lang="ru-RU" sz="1600" b="1" dirty="0"/>
              <a:t>формирование высокой психологической устойчивости личности, развитие наблюдательности, бдительности, памяти, мышления и других психологических качеств и </a:t>
            </a:r>
            <a:r>
              <a:rPr lang="ru-RU" sz="1600" b="1" dirty="0" smtClean="0"/>
              <a:t>навыков</a:t>
            </a:r>
            <a:endParaRPr lang="ru-RU" sz="1600" b="1" dirty="0"/>
          </a:p>
          <a:p>
            <a:endParaRPr lang="ru-RU" sz="1600" dirty="0"/>
          </a:p>
        </p:txBody>
      </p:sp>
    </p:spTree>
    <p:extLst>
      <p:ext uri="{BB962C8B-B14F-4D97-AF65-F5344CB8AC3E}">
        <p14:creationId xmlns:p14="http://schemas.microsoft.com/office/powerpoint/2010/main" val="19323066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Порядок подготовки народных дружинников</a:t>
            </a: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1800" b="1" dirty="0"/>
              <a:t>По результатам проведения подготовки </a:t>
            </a:r>
            <a:r>
              <a:rPr lang="ru-RU" sz="1800" b="1" dirty="0" smtClean="0"/>
              <a:t>в ОВД организуется </a:t>
            </a:r>
            <a:r>
              <a:rPr lang="ru-RU" sz="1800" b="1" dirty="0"/>
              <a:t>комиссионное принятие зачетов у народных </a:t>
            </a:r>
            <a:r>
              <a:rPr lang="ru-RU" sz="1800" b="1" dirty="0" smtClean="0"/>
              <a:t>дружинников</a:t>
            </a:r>
            <a:endParaRPr lang="ru-RU" sz="1800" b="1" dirty="0"/>
          </a:p>
          <a:p>
            <a:pPr algn="just"/>
            <a:r>
              <a:rPr lang="ru-RU" sz="1800" b="1" dirty="0"/>
              <a:t>Комиссии формируются распоряжением начальника </a:t>
            </a:r>
            <a:r>
              <a:rPr lang="ru-RU" sz="1800" b="1" dirty="0" smtClean="0"/>
              <a:t>территориального </a:t>
            </a:r>
            <a:r>
              <a:rPr lang="ru-RU" sz="1800" b="1" dirty="0"/>
              <a:t>органа МВД России на районном </a:t>
            </a:r>
            <a:r>
              <a:rPr lang="ru-RU" sz="1800" b="1" dirty="0" smtClean="0"/>
              <a:t>уровне</a:t>
            </a:r>
            <a:endParaRPr lang="ru-RU" sz="1800" b="1" dirty="0"/>
          </a:p>
          <a:p>
            <a:pPr algn="just"/>
            <a:r>
              <a:rPr lang="ru-RU" sz="1800" b="1" dirty="0" smtClean="0"/>
              <a:t>Народному </a:t>
            </a:r>
            <a:r>
              <a:rPr lang="ru-RU" sz="1800" b="1" dirty="0"/>
              <a:t>дружиннику, прошедшему соответствующую подготовку, выдается свидетельство о прохождении подготовки по основным направлениям деятельности народных дружин, к действиям в условиях, связанных с применением физической силы и по оказанию первой помощи</a:t>
            </a:r>
            <a:endParaRPr lang="ru-RU" sz="1800" b="1" dirty="0"/>
          </a:p>
          <a:p>
            <a:pPr algn="just"/>
            <a:r>
              <a:rPr lang="ru-RU" sz="1800" b="1" dirty="0" smtClean="0"/>
              <a:t>Подготовка осуществляется по следующим разделам – правовая подготовка, психологическая и физическая подготовка, медицинская подготовка</a:t>
            </a:r>
            <a:endParaRPr lang="ru-RU" sz="1800" b="1" dirty="0"/>
          </a:p>
        </p:txBody>
      </p:sp>
    </p:spTree>
    <p:extLst>
      <p:ext uri="{BB962C8B-B14F-4D97-AF65-F5344CB8AC3E}">
        <p14:creationId xmlns:p14="http://schemas.microsoft.com/office/powerpoint/2010/main" val="24856100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srgbClr val="C00000"/>
                </a:solidFill>
              </a:rPr>
              <a:t>Участие граждан в деятельности общественных объединений правоохранительной направленности</a:t>
            </a:r>
            <a:r>
              <a:rPr lang="ru-RU" sz="2000" dirty="0">
                <a:solidFill>
                  <a:srgbClr val="C00000"/>
                </a:solidFill>
              </a:rPr>
              <a:t/>
            </a:r>
            <a:br>
              <a:rPr lang="ru-RU" sz="2000" dirty="0">
                <a:solidFill>
                  <a:srgbClr val="C00000"/>
                </a:solidFill>
              </a:rPr>
            </a:br>
            <a:endParaRPr lang="ru-RU" sz="2000" dirty="0">
              <a:solidFill>
                <a:srgbClr val="C00000"/>
              </a:solidFill>
            </a:endParaRPr>
          </a:p>
        </p:txBody>
      </p:sp>
      <p:sp>
        <p:nvSpPr>
          <p:cNvPr id="3" name="Объект 2"/>
          <p:cNvSpPr>
            <a:spLocks noGrp="1"/>
          </p:cNvSpPr>
          <p:nvPr>
            <p:ph sz="quarter" idx="1"/>
          </p:nvPr>
        </p:nvSpPr>
        <p:spPr/>
        <p:txBody>
          <a:bodyPr>
            <a:normAutofit fontScale="92500"/>
          </a:bodyPr>
          <a:lstStyle/>
          <a:p>
            <a:pPr algn="just"/>
            <a:r>
              <a:rPr lang="ru-RU" sz="1800" b="1" dirty="0"/>
              <a:t>Граждане, достигшие возраста восемнадцати лет, вправе участвовать в деятельности общественных объединений правоохранительной направленности, создаваемых ими по месту жительства, нахождения собственности, работы или учебы в форме органа общественной самодеятельности без образования юридического лица</a:t>
            </a:r>
          </a:p>
          <a:p>
            <a:pPr algn="just"/>
            <a:r>
              <a:rPr lang="ru-RU" sz="1800" b="1" dirty="0"/>
              <a:t>Общественные объединения правоохранительной направленности могут участвовать в охране общественного порядка по месту их создания только после внесения в региональный реестр.</a:t>
            </a:r>
          </a:p>
          <a:p>
            <a:pPr algn="just"/>
            <a:r>
              <a:rPr lang="ru-RU" sz="1800" b="1" dirty="0" smtClean="0"/>
              <a:t>Основными </a:t>
            </a:r>
            <a:r>
              <a:rPr lang="ru-RU" sz="1800" b="1" dirty="0"/>
              <a:t>направлениями деятельности общественных объединений правоохранительной направленности являются:</a:t>
            </a:r>
          </a:p>
          <a:p>
            <a:pPr marL="0" indent="0" algn="just">
              <a:buNone/>
            </a:pPr>
            <a:r>
              <a:rPr lang="ru-RU" sz="1800" b="1" dirty="0"/>
              <a:t>1) содействие органам внутренних дел (полиции) и иным правоохранительным органам в охране общественного порядка;</a:t>
            </a:r>
          </a:p>
          <a:p>
            <a:pPr marL="0" indent="0" algn="just">
              <a:buNone/>
            </a:pPr>
            <a:r>
              <a:rPr lang="ru-RU" sz="1800" b="1" dirty="0"/>
              <a:t>2) участие в предупреждении и пресечении правонарушений;</a:t>
            </a:r>
          </a:p>
          <a:p>
            <a:pPr marL="0" indent="0" algn="just">
              <a:buNone/>
            </a:pPr>
            <a:r>
              <a:rPr lang="ru-RU" sz="1800" b="1" dirty="0"/>
              <a:t>3) распространение правовых знаний, разъяснение норм поведения в общественных местах</a:t>
            </a:r>
          </a:p>
          <a:p>
            <a:endParaRPr lang="ru-RU" sz="1800" dirty="0"/>
          </a:p>
        </p:txBody>
      </p:sp>
    </p:spTree>
    <p:extLst>
      <p:ext uri="{BB962C8B-B14F-4D97-AF65-F5344CB8AC3E}">
        <p14:creationId xmlns:p14="http://schemas.microsoft.com/office/powerpoint/2010/main" val="34522939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srgbClr val="C00000"/>
                </a:solidFill>
              </a:rPr>
              <a:t>Участие граждан в деятельности общественных объединений правоохранительной </a:t>
            </a:r>
            <a:r>
              <a:rPr lang="ru-RU" sz="2400" b="1" dirty="0" smtClean="0">
                <a:solidFill>
                  <a:srgbClr val="C00000"/>
                </a:solidFill>
              </a:rPr>
              <a:t>направленности (2)</a:t>
            </a:r>
            <a:r>
              <a:rPr lang="ru-RU" sz="2000" dirty="0">
                <a:solidFill>
                  <a:srgbClr val="C00000"/>
                </a:solidFill>
              </a:rPr>
              <a:t/>
            </a:r>
            <a:br>
              <a:rPr lang="ru-RU" sz="2000" dirty="0">
                <a:solidFill>
                  <a:srgbClr val="C00000"/>
                </a:solidFill>
              </a:rPr>
            </a:br>
            <a:endParaRPr lang="ru-RU" sz="2400" dirty="0">
              <a:solidFill>
                <a:srgbClr val="C00000"/>
              </a:solidFill>
            </a:endParaRPr>
          </a:p>
        </p:txBody>
      </p:sp>
      <p:sp>
        <p:nvSpPr>
          <p:cNvPr id="3" name="Объект 2"/>
          <p:cNvSpPr>
            <a:spLocks noGrp="1"/>
          </p:cNvSpPr>
          <p:nvPr>
            <p:ph sz="quarter" idx="1"/>
          </p:nvPr>
        </p:nvSpPr>
        <p:spPr>
          <a:xfrm>
            <a:off x="914400" y="1447800"/>
            <a:ext cx="7772400" cy="5005536"/>
          </a:xfrm>
        </p:spPr>
        <p:txBody>
          <a:bodyPr>
            <a:normAutofit fontScale="92500" lnSpcReduction="10000"/>
          </a:bodyPr>
          <a:lstStyle/>
          <a:p>
            <a:pPr algn="just"/>
            <a:r>
              <a:rPr lang="ru-RU" sz="1800" b="1" dirty="0"/>
              <a:t>Решения о создании общественных объединений правоохранительной направленности принимаются гражданами на общем собрании по месту жительства, нахождения собственности, работы или учебы с уведомлением органов местного самоуправления </a:t>
            </a:r>
            <a:r>
              <a:rPr lang="ru-RU" sz="1800" b="1" dirty="0" smtClean="0"/>
              <a:t>соответствующего </a:t>
            </a:r>
            <a:r>
              <a:rPr lang="ru-RU" sz="1800" b="1" dirty="0"/>
              <a:t>муниципального </a:t>
            </a:r>
            <a:r>
              <a:rPr lang="ru-RU" sz="1800" b="1" dirty="0" smtClean="0"/>
              <a:t>образования и территориального </a:t>
            </a:r>
            <a:r>
              <a:rPr lang="ru-RU" sz="1800" b="1" dirty="0"/>
              <a:t>органа федерального органа исполнительной власти в сфере внутренних дел</a:t>
            </a:r>
          </a:p>
          <a:p>
            <a:pPr algn="just"/>
            <a:r>
              <a:rPr lang="ru-RU" sz="1800" b="1" dirty="0"/>
              <a:t>Общественные объединения правоохранительной направленности при участии в охране общественного порядка имеют право в пределах территории, на которой они созданы:</a:t>
            </a:r>
          </a:p>
          <a:p>
            <a:pPr marL="0" indent="0" algn="just">
              <a:buNone/>
            </a:pPr>
            <a:r>
              <a:rPr lang="ru-RU" sz="1800" b="1" dirty="0"/>
              <a:t>1) информировать органы внутренних дел (полицию) и иные правоохранительные органы о правонарушениях и об угрозах общественному </a:t>
            </a:r>
            <a:r>
              <a:rPr lang="ru-RU" sz="1800" b="1" dirty="0" smtClean="0"/>
              <a:t>порядку</a:t>
            </a:r>
            <a:endParaRPr lang="ru-RU" sz="1800" b="1" dirty="0"/>
          </a:p>
          <a:p>
            <a:pPr marL="0" indent="0" algn="just">
              <a:buNone/>
            </a:pPr>
            <a:r>
              <a:rPr lang="ru-RU" sz="1800" b="1" dirty="0"/>
              <a:t>2) оказывать содействие органам внутренних дел (полиции) и иным правоохранительным органам при их обращении в мероприятиях по охране общественного </a:t>
            </a:r>
            <a:r>
              <a:rPr lang="ru-RU" sz="1800" b="1" dirty="0" smtClean="0"/>
              <a:t>порядка</a:t>
            </a:r>
            <a:endParaRPr lang="ru-RU" sz="1800" b="1" dirty="0"/>
          </a:p>
          <a:p>
            <a:pPr marL="0" indent="0" algn="just">
              <a:buNone/>
            </a:pPr>
            <a:r>
              <a:rPr lang="ru-RU" sz="1800" b="1" dirty="0"/>
              <a:t>3) осуществлять иные права, предусмотренные настоящим Федеральным законом, другими федеральными законами</a:t>
            </a:r>
          </a:p>
          <a:p>
            <a:pPr marL="0" indent="0">
              <a:buNone/>
            </a:pPr>
            <a:endParaRPr lang="ru-RU" sz="1800" dirty="0"/>
          </a:p>
        </p:txBody>
      </p:sp>
    </p:spTree>
    <p:extLst>
      <p:ext uri="{BB962C8B-B14F-4D97-AF65-F5344CB8AC3E}">
        <p14:creationId xmlns:p14="http://schemas.microsoft.com/office/powerpoint/2010/main" val="3277555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ЦЕЛИ ЗАКОНОДАТЕЛЬНОГО РЕГУЛИРОВАНИЯ УЧАСТИЯ ГРАЖДАН В ОХРАНЕ ОБЩЕСТВЕННОГО ПОРЯДКА</a:t>
            </a: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2000" b="1" dirty="0" smtClean="0"/>
              <a:t>Граждане </a:t>
            </a:r>
            <a:r>
              <a:rPr lang="ru-RU" sz="2000" b="1" dirty="0"/>
              <a:t>Российской Федерации имеют право участвовать в управлении делами государства как непосредственно, так и </a:t>
            </a:r>
            <a:r>
              <a:rPr lang="ru-RU" sz="2000" b="1" dirty="0" smtClean="0"/>
              <a:t>через </a:t>
            </a:r>
            <a:r>
              <a:rPr lang="ru-RU" sz="2000" b="1" dirty="0"/>
              <a:t>своих </a:t>
            </a:r>
            <a:r>
              <a:rPr lang="ru-RU" sz="2000" b="1" dirty="0" smtClean="0"/>
              <a:t>представителей – часть 1 статьи 32 Конституции РФ</a:t>
            </a:r>
          </a:p>
          <a:p>
            <a:pPr algn="just"/>
            <a:r>
              <a:rPr lang="ru-RU" sz="2000" b="1" dirty="0" smtClean="0"/>
              <a:t>Согласно статьи 30 Конституции РФ гарантируется свобода деятельности общественных объединений, в том числе правоохранительной направленности</a:t>
            </a:r>
          </a:p>
          <a:p>
            <a:pPr algn="just"/>
            <a:r>
              <a:rPr lang="ru-RU" sz="2000" b="1" dirty="0" smtClean="0"/>
              <a:t>Органы государственной власти и органы местного самоуправления обязаны создавать условия для реализации права граждан участвовать в выполнении отдельных публичных функций, в том числе путем создания условий для деятельности общественных объединений правоохранительной направленности</a:t>
            </a:r>
          </a:p>
        </p:txBody>
      </p:sp>
    </p:spTree>
    <p:extLst>
      <p:ext uri="{BB962C8B-B14F-4D97-AF65-F5344CB8AC3E}">
        <p14:creationId xmlns:p14="http://schemas.microsoft.com/office/powerpoint/2010/main" val="32120644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Недостатки Федерального закона при регулирования деятельности ООПН и статуса члена ООПН</a:t>
            </a: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2000" dirty="0" smtClean="0"/>
              <a:t>Не определяются индивидуальные права и обязанности члена ООПН</a:t>
            </a:r>
          </a:p>
          <a:p>
            <a:pPr algn="just"/>
            <a:r>
              <a:rPr lang="ru-RU" sz="2000" dirty="0" smtClean="0"/>
              <a:t>Не закрепляются порядок и условия применения физической силы</a:t>
            </a:r>
          </a:p>
          <a:p>
            <a:pPr algn="just"/>
            <a:r>
              <a:rPr lang="ru-RU" sz="2000" dirty="0" smtClean="0"/>
              <a:t>Не установлена ответственность за воспрепятствование законной деятельности члена ООПН</a:t>
            </a:r>
          </a:p>
          <a:p>
            <a:pPr algn="just"/>
            <a:r>
              <a:rPr lang="ru-RU" sz="2000" dirty="0" smtClean="0"/>
              <a:t>Не закреплены гарантии правовой защиты</a:t>
            </a:r>
          </a:p>
          <a:p>
            <a:pPr algn="just"/>
            <a:r>
              <a:rPr lang="ru-RU" sz="2000" dirty="0" smtClean="0"/>
              <a:t>Не закреплен механизм взаимодействия ООПН с органами местного самоуправления и органами внутренних дел (полиции) </a:t>
            </a:r>
          </a:p>
          <a:p>
            <a:pPr algn="just"/>
            <a:r>
              <a:rPr lang="ru-RU" sz="2000" dirty="0" smtClean="0"/>
              <a:t>Льготы и компенсации зависят от усмотрения руководителя организации, в которой создано общественное объединение</a:t>
            </a:r>
            <a:endParaRPr lang="ru-RU" sz="2000" dirty="0"/>
          </a:p>
        </p:txBody>
      </p:sp>
    </p:spTree>
    <p:extLst>
      <p:ext uri="{BB962C8B-B14F-4D97-AF65-F5344CB8AC3E}">
        <p14:creationId xmlns:p14="http://schemas.microsoft.com/office/powerpoint/2010/main" val="3033687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srgbClr val="C00000"/>
                </a:solidFill>
              </a:rPr>
              <a:t>Гарантии правовой защиты народных дружинников и внештатных сотрудников полиции</a:t>
            </a:r>
            <a:br>
              <a:rPr lang="ru-RU" sz="2400" b="1" dirty="0">
                <a:solidFill>
                  <a:srgbClr val="C00000"/>
                </a:solidFill>
              </a:rPr>
            </a:br>
            <a:endParaRPr lang="ru-RU" sz="2400" b="1" dirty="0">
              <a:solidFill>
                <a:srgbClr val="C00000"/>
              </a:solidFill>
            </a:endParaRPr>
          </a:p>
        </p:txBody>
      </p:sp>
      <p:sp>
        <p:nvSpPr>
          <p:cNvPr id="3" name="Объект 2"/>
          <p:cNvSpPr>
            <a:spLocks noGrp="1"/>
          </p:cNvSpPr>
          <p:nvPr>
            <p:ph sz="quarter" idx="1"/>
          </p:nvPr>
        </p:nvSpPr>
        <p:spPr/>
        <p:txBody>
          <a:bodyPr>
            <a:normAutofit fontScale="85000" lnSpcReduction="20000"/>
          </a:bodyPr>
          <a:lstStyle/>
          <a:p>
            <a:pPr algn="just"/>
            <a:r>
              <a:rPr lang="ru-RU" sz="2000" b="1" dirty="0"/>
              <a:t>Народные дружинники и внештатные сотрудники полиции при исполнении обязанностей народного дружинника или внештатного сотрудника полиции находятся под защитой государства. Их законные требования о прекращении противоправных действий обязательны для исполнения всеми гражданами и должностными </a:t>
            </a:r>
            <a:r>
              <a:rPr lang="ru-RU" sz="2000" b="1" dirty="0" smtClean="0"/>
              <a:t>лицами</a:t>
            </a:r>
            <a:endParaRPr lang="ru-RU" sz="2000" b="1" dirty="0"/>
          </a:p>
          <a:p>
            <a:pPr algn="just"/>
            <a:r>
              <a:rPr lang="ru-RU" sz="2000" b="1" dirty="0" smtClean="0"/>
              <a:t>Никто </a:t>
            </a:r>
            <a:r>
              <a:rPr lang="ru-RU" sz="2000" b="1" dirty="0"/>
              <a:t>не вправе принуждать народных дружинников или внештатных </a:t>
            </a:r>
            <a:r>
              <a:rPr lang="ru-RU" sz="2000" b="1" dirty="0" smtClean="0"/>
              <a:t>сотрудников </a:t>
            </a:r>
            <a:r>
              <a:rPr lang="ru-RU" sz="2000" b="1" dirty="0"/>
              <a:t>полиции исполнять обязанности, которые не возложены на них </a:t>
            </a:r>
            <a:r>
              <a:rPr lang="ru-RU" sz="2000" b="1" dirty="0" smtClean="0"/>
              <a:t>федеральным законом</a:t>
            </a:r>
          </a:p>
          <a:p>
            <a:pPr algn="just"/>
            <a:r>
              <a:rPr lang="ru-RU" sz="2000" b="1" dirty="0" smtClean="0"/>
              <a:t>При </a:t>
            </a:r>
            <a:r>
              <a:rPr lang="ru-RU" sz="2000" b="1" dirty="0"/>
              <a:t>получении указаний, противоречащих законодательству Российской Федерации, народные дружинники или внештатные сотрудники полиции обязаны руководствоваться </a:t>
            </a:r>
            <a:r>
              <a:rPr lang="ru-RU" sz="2000" b="1" dirty="0" smtClean="0"/>
              <a:t>федеральным законодательством</a:t>
            </a:r>
            <a:endParaRPr lang="ru-RU" sz="2000" b="1" dirty="0"/>
          </a:p>
          <a:p>
            <a:pPr algn="just"/>
            <a:r>
              <a:rPr lang="ru-RU" sz="2000" b="1" dirty="0" smtClean="0"/>
              <a:t>Воспрепятствование </a:t>
            </a:r>
            <a:r>
              <a:rPr lang="ru-RU" sz="2000" b="1" dirty="0"/>
              <a:t>осуществляемой на законном основании деятельности народного дружинника или внештатного сотрудника полиции в связи с их участием в охране общественного порядка либо невыполнение их законных требований о прекращении противоправных действий влечет ответственность в соответствии с законодательством Российской </a:t>
            </a:r>
            <a:r>
              <a:rPr lang="ru-RU" sz="2000" b="1" dirty="0" smtClean="0"/>
              <a:t>Федерации</a:t>
            </a:r>
            <a:endParaRPr lang="ru-RU" sz="2000" b="1" dirty="0"/>
          </a:p>
          <a:p>
            <a:endParaRPr lang="ru-RU" sz="2000" dirty="0"/>
          </a:p>
        </p:txBody>
      </p:sp>
    </p:spTree>
    <p:extLst>
      <p:ext uri="{BB962C8B-B14F-4D97-AF65-F5344CB8AC3E}">
        <p14:creationId xmlns:p14="http://schemas.microsoft.com/office/powerpoint/2010/main" val="1644391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srgbClr val="C00000"/>
                </a:solidFill>
              </a:rPr>
              <a:t>Материальное стимулирование, льготы и компенсации народных дружинников и внештатных сотрудников полиции</a:t>
            </a:r>
            <a:br>
              <a:rPr lang="ru-RU" sz="2400" b="1" dirty="0">
                <a:solidFill>
                  <a:srgbClr val="C00000"/>
                </a:solidFill>
              </a:rPr>
            </a:br>
            <a:endParaRPr lang="ru-RU" sz="2400" b="1" dirty="0">
              <a:solidFill>
                <a:srgbClr val="C00000"/>
              </a:solidFill>
            </a:endParaRPr>
          </a:p>
        </p:txBody>
      </p:sp>
      <p:sp>
        <p:nvSpPr>
          <p:cNvPr id="3" name="Объект 2"/>
          <p:cNvSpPr>
            <a:spLocks noGrp="1"/>
          </p:cNvSpPr>
          <p:nvPr>
            <p:ph sz="quarter" idx="1"/>
          </p:nvPr>
        </p:nvSpPr>
        <p:spPr/>
        <p:txBody>
          <a:bodyPr>
            <a:normAutofit fontScale="92500" lnSpcReduction="20000"/>
          </a:bodyPr>
          <a:lstStyle/>
          <a:p>
            <a:pPr algn="just"/>
            <a:r>
              <a:rPr lang="ru-RU" sz="2000" b="1" dirty="0"/>
              <a:t>Органы государственной власти и органы местного самоуправления за счет средств соответствующих бюджетов могут осуществлять </a:t>
            </a:r>
            <a:r>
              <a:rPr lang="ru-RU" sz="2000" b="1" dirty="0">
                <a:solidFill>
                  <a:srgbClr val="FF0000"/>
                </a:solidFill>
              </a:rPr>
              <a:t>материальное стимулирование деятельности</a:t>
            </a:r>
            <a:r>
              <a:rPr lang="ru-RU" sz="2000" b="1" dirty="0"/>
              <a:t> народных дружинников</a:t>
            </a:r>
          </a:p>
          <a:p>
            <a:pPr algn="just"/>
            <a:r>
              <a:rPr lang="ru-RU" sz="2000" b="1" dirty="0"/>
              <a:t>Органы государственной власти субъектов Российской Федерации и органы местного самоуправления могут предоставлять народным дружинникам во время исполнения обязанностей народного дружинника проездные билеты на все виды общественного транспорта городского, пригородного и местного сообщения (за исключением такси) в пределах территории муниципального </a:t>
            </a:r>
            <a:r>
              <a:rPr lang="ru-RU" sz="2000" b="1" dirty="0" smtClean="0"/>
              <a:t>образования</a:t>
            </a:r>
            <a:endParaRPr lang="ru-RU" sz="2000" b="1" dirty="0"/>
          </a:p>
          <a:p>
            <a:pPr algn="just"/>
            <a:r>
              <a:rPr lang="ru-RU" sz="2000" b="1" dirty="0" smtClean="0"/>
              <a:t>Народным </a:t>
            </a:r>
            <a:r>
              <a:rPr lang="ru-RU" sz="2000" b="1" dirty="0"/>
              <a:t>дружинникам и внештатным сотрудникам полиции по месту работы предоставляется ежегодный </a:t>
            </a:r>
            <a:r>
              <a:rPr lang="ru-RU" sz="2000" b="1" dirty="0">
                <a:solidFill>
                  <a:srgbClr val="FF0000"/>
                </a:solidFill>
              </a:rPr>
              <a:t>дополнительный отпуск без сохранения заработной платы продолжительностью до десяти календарных </a:t>
            </a:r>
            <a:r>
              <a:rPr lang="ru-RU" sz="2000" b="1" dirty="0" smtClean="0">
                <a:solidFill>
                  <a:srgbClr val="FF0000"/>
                </a:solidFill>
              </a:rPr>
              <a:t>дней</a:t>
            </a:r>
            <a:endParaRPr lang="ru-RU" sz="2000" b="1" dirty="0">
              <a:solidFill>
                <a:srgbClr val="FF0000"/>
              </a:solidFill>
            </a:endParaRPr>
          </a:p>
          <a:p>
            <a:pPr algn="just"/>
            <a:r>
              <a:rPr lang="ru-RU" sz="2000" b="1" dirty="0" smtClean="0"/>
              <a:t>Народным </a:t>
            </a:r>
            <a:r>
              <a:rPr lang="ru-RU" sz="2000" b="1" dirty="0"/>
              <a:t>дружинникам и внештатным сотрудникам полиции может выплачиваться вознаграждение за помощь в раскрытии преступлений и задержании лиц, их совершивших</a:t>
            </a:r>
          </a:p>
          <a:p>
            <a:endParaRPr lang="ru-RU" sz="2000" dirty="0"/>
          </a:p>
        </p:txBody>
      </p:sp>
    </p:spTree>
    <p:extLst>
      <p:ext uri="{BB962C8B-B14F-4D97-AF65-F5344CB8AC3E}">
        <p14:creationId xmlns:p14="http://schemas.microsoft.com/office/powerpoint/2010/main" val="266998699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solidFill>
                  <a:srgbClr val="C00000"/>
                </a:solidFill>
              </a:rPr>
              <a:t>Материальное стимулирование, льготы и компенсации народных дружинников </a:t>
            </a:r>
            <a:br>
              <a:rPr lang="ru-RU" sz="2400" b="1" dirty="0">
                <a:solidFill>
                  <a:srgbClr val="C00000"/>
                </a:solidFill>
              </a:rPr>
            </a:br>
            <a:endParaRPr lang="ru-RU" sz="2400" dirty="0"/>
          </a:p>
        </p:txBody>
      </p:sp>
      <p:sp>
        <p:nvSpPr>
          <p:cNvPr id="3" name="Объект 2"/>
          <p:cNvSpPr>
            <a:spLocks noGrp="1"/>
          </p:cNvSpPr>
          <p:nvPr>
            <p:ph sz="quarter" idx="1"/>
          </p:nvPr>
        </p:nvSpPr>
        <p:spPr>
          <a:xfrm>
            <a:off x="914400" y="1124744"/>
            <a:ext cx="7772400" cy="5184576"/>
          </a:xfrm>
        </p:spPr>
        <p:txBody>
          <a:bodyPr>
            <a:normAutofit fontScale="92500" lnSpcReduction="10000"/>
          </a:bodyPr>
          <a:lstStyle/>
          <a:p>
            <a:endParaRPr lang="ru-RU" sz="2000" dirty="0"/>
          </a:p>
          <a:p>
            <a:pPr marL="0" indent="0" algn="ctr">
              <a:buNone/>
            </a:pPr>
            <a:r>
              <a:rPr lang="ru-RU" sz="2000" b="1" dirty="0"/>
              <a:t>Органы государственной власти субъектов Российской Федерации и органы местного самоуправления </a:t>
            </a:r>
            <a:r>
              <a:rPr lang="ru-RU" sz="2000" b="1" dirty="0" smtClean="0"/>
              <a:t>вправе</a:t>
            </a:r>
            <a:r>
              <a:rPr lang="ru-RU" sz="2000" dirty="0" smtClean="0"/>
              <a:t>: </a:t>
            </a:r>
          </a:p>
          <a:p>
            <a:pPr algn="just"/>
            <a:r>
              <a:rPr lang="ru-RU" sz="2000" dirty="0" smtClean="0"/>
              <a:t>осуществлять </a:t>
            </a:r>
            <a:r>
              <a:rPr lang="ru-RU" sz="2000" dirty="0"/>
              <a:t>личное страхование народных дружинников на период их участия в проводимых органами внутренних дел (полицией) или иными правоохранительными органами мероприятиях по охране общественного </a:t>
            </a:r>
            <a:r>
              <a:rPr lang="ru-RU" sz="2000" dirty="0" smtClean="0"/>
              <a:t>порядка</a:t>
            </a:r>
          </a:p>
          <a:p>
            <a:pPr algn="just"/>
            <a:r>
              <a:rPr lang="ru-RU" sz="2000" dirty="0" smtClean="0"/>
              <a:t>устанавливать </a:t>
            </a:r>
            <a:r>
              <a:rPr lang="ru-RU" sz="2000" dirty="0"/>
              <a:t>дополнительные льготы и компенсации для народных </a:t>
            </a:r>
            <a:r>
              <a:rPr lang="ru-RU" sz="2000" dirty="0" smtClean="0"/>
              <a:t>дружинников</a:t>
            </a:r>
          </a:p>
          <a:p>
            <a:pPr algn="just"/>
            <a:r>
              <a:rPr lang="ru-RU" sz="2000" dirty="0" smtClean="0"/>
              <a:t>устанавливать гарантии </a:t>
            </a:r>
            <a:r>
              <a:rPr lang="ru-RU" sz="2000" dirty="0"/>
              <a:t>правовой и социальной защиты членов семей народных дружинников в случае гибели народного дружинника в период участия в проводимых органами внутренних дел (полицией) или иными правоохранительными органами мероприятиях по охране общественного </a:t>
            </a:r>
            <a:r>
              <a:rPr lang="ru-RU" sz="2000" dirty="0" smtClean="0"/>
              <a:t>порядка</a:t>
            </a:r>
          </a:p>
          <a:p>
            <a:pPr algn="just"/>
            <a:r>
              <a:rPr lang="ru-RU" sz="2000" dirty="0" smtClean="0"/>
              <a:t>использовать </a:t>
            </a:r>
            <a:r>
              <a:rPr lang="ru-RU" sz="2000" dirty="0"/>
              <a:t>иные формы их материальной заинтересованности и социальной защиты, не противоречащие законодательству Российской Федерации</a:t>
            </a:r>
          </a:p>
          <a:p>
            <a:pPr marL="0" indent="0" algn="just">
              <a:buNone/>
            </a:pPr>
            <a:endParaRPr lang="ru-RU" sz="2000" dirty="0"/>
          </a:p>
        </p:txBody>
      </p:sp>
    </p:spTree>
    <p:extLst>
      <p:ext uri="{BB962C8B-B14F-4D97-AF65-F5344CB8AC3E}">
        <p14:creationId xmlns:p14="http://schemas.microsoft.com/office/powerpoint/2010/main" val="3151735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srgbClr val="C00000"/>
                </a:solidFill>
              </a:rPr>
              <a:t>ЦЕЛИ ЗАКОНОДАТЕЛЬНОГО РЕГУЛИРОВАНИЯ УЧАСТИЯ ГРАЖДАН В ОХРАНЕ ОБЩЕСТВЕННОГО </a:t>
            </a:r>
            <a:r>
              <a:rPr lang="ru-RU" sz="2400" b="1" dirty="0" smtClean="0">
                <a:solidFill>
                  <a:srgbClr val="C00000"/>
                </a:solidFill>
              </a:rPr>
              <a:t>ПОРЯДКА (2</a:t>
            </a:r>
            <a:r>
              <a:rPr lang="ru-RU" sz="2400" b="1" dirty="0" smtClean="0"/>
              <a:t>)</a:t>
            </a:r>
            <a:endParaRPr lang="ru-RU" sz="2400" dirty="0"/>
          </a:p>
        </p:txBody>
      </p:sp>
      <p:sp>
        <p:nvSpPr>
          <p:cNvPr id="3" name="Объект 2"/>
          <p:cNvSpPr>
            <a:spLocks noGrp="1"/>
          </p:cNvSpPr>
          <p:nvPr>
            <p:ph sz="quarter" idx="1"/>
          </p:nvPr>
        </p:nvSpPr>
        <p:spPr/>
        <p:txBody>
          <a:bodyPr>
            <a:normAutofit lnSpcReduction="10000"/>
          </a:bodyPr>
          <a:lstStyle/>
          <a:p>
            <a:pPr algn="just"/>
            <a:r>
              <a:rPr lang="ru-RU" sz="2000" b="1" dirty="0" smtClean="0"/>
              <a:t>Создание условий для более </a:t>
            </a:r>
            <a:r>
              <a:rPr lang="ru-RU" sz="2000" b="1" dirty="0" smtClean="0">
                <a:solidFill>
                  <a:srgbClr val="FF0000"/>
                </a:solidFill>
              </a:rPr>
              <a:t>эффективного исполнения</a:t>
            </a:r>
            <a:r>
              <a:rPr lang="ru-RU" sz="2000" b="1" dirty="0" smtClean="0"/>
              <a:t> органами государственной власти и органами местного самоуправления публичных функций по защите прав и законных интересов граждан, охране правопорядка и обеспечения общественной безопасности   </a:t>
            </a:r>
          </a:p>
          <a:p>
            <a:pPr algn="just"/>
            <a:r>
              <a:rPr lang="ru-RU" sz="2000" b="1" dirty="0" smtClean="0"/>
              <a:t>Создание условий для </a:t>
            </a:r>
            <a:r>
              <a:rPr lang="ru-RU" sz="2000" b="1" dirty="0" smtClean="0">
                <a:solidFill>
                  <a:srgbClr val="FF0000"/>
                </a:solidFill>
              </a:rPr>
              <a:t>повышения уровня доверия населения</a:t>
            </a:r>
            <a:r>
              <a:rPr lang="ru-RU" sz="2000" b="1" dirty="0" smtClean="0"/>
              <a:t> к деятельности органов публичной власти, повышения качества сотрудничества органов публичной власти с институтами гражданского общества</a:t>
            </a:r>
          </a:p>
          <a:p>
            <a:pPr algn="just"/>
            <a:r>
              <a:rPr lang="ru-RU" sz="2000" b="1" dirty="0" smtClean="0">
                <a:solidFill>
                  <a:srgbClr val="FF0000"/>
                </a:solidFill>
              </a:rPr>
              <a:t>Повышение уровня правового сознания граждан</a:t>
            </a:r>
            <a:r>
              <a:rPr lang="ru-RU" sz="2000" b="1" dirty="0" smtClean="0"/>
              <a:t>, создание условий для изменения отношения отдельных граждан к противоправному поведению, изменение в положительную сторону общественного мнения о состоянии правопорядка в стране, регионе, муниципальном образовании </a:t>
            </a:r>
          </a:p>
          <a:p>
            <a:pPr algn="just"/>
            <a:endParaRPr lang="ru-RU" sz="2000" dirty="0"/>
          </a:p>
        </p:txBody>
      </p:sp>
    </p:spTree>
    <p:extLst>
      <p:ext uri="{BB962C8B-B14F-4D97-AF65-F5344CB8AC3E}">
        <p14:creationId xmlns:p14="http://schemas.microsoft.com/office/powerpoint/2010/main" val="4005704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solidFill>
                  <a:srgbClr val="C00000"/>
                </a:solidFill>
              </a:rPr>
              <a:t>Конституционные требования к правовому регулированию участия граждан в охране общественного порядка</a:t>
            </a:r>
            <a:endParaRPr lang="ru-RU" sz="2400" b="1" dirty="0">
              <a:solidFill>
                <a:srgbClr val="C00000"/>
              </a:solidFill>
            </a:endParaRPr>
          </a:p>
        </p:txBody>
      </p:sp>
      <p:sp>
        <p:nvSpPr>
          <p:cNvPr id="3" name="Объект 2"/>
          <p:cNvSpPr>
            <a:spLocks noGrp="1"/>
          </p:cNvSpPr>
          <p:nvPr>
            <p:ph sz="quarter" idx="1"/>
          </p:nvPr>
        </p:nvSpPr>
        <p:spPr/>
        <p:txBody>
          <a:bodyPr>
            <a:normAutofit/>
          </a:bodyPr>
          <a:lstStyle/>
          <a:p>
            <a:pPr algn="just"/>
            <a:r>
              <a:rPr lang="ru-RU" sz="2000" b="1" dirty="0" smtClean="0"/>
              <a:t>Соблюдение баланса публичных и частных интересов в обеспечении общественного порядка</a:t>
            </a:r>
          </a:p>
          <a:p>
            <a:pPr algn="just"/>
            <a:r>
              <a:rPr lang="ru-RU" sz="2000" b="1" dirty="0" smtClean="0"/>
              <a:t>Соразмерность ограничения прав и законных интересов граждан степени общественной опасности допускаемых противоправных действий</a:t>
            </a:r>
          </a:p>
          <a:p>
            <a:pPr algn="just"/>
            <a:r>
              <a:rPr lang="ru-RU" sz="2000" b="1" dirty="0" smtClean="0"/>
              <a:t>Равенство прав граждан РФ, отвечающих установленным требованиям на участие в деятельности по охране общественного порядка</a:t>
            </a:r>
          </a:p>
          <a:p>
            <a:pPr algn="just"/>
            <a:r>
              <a:rPr lang="ru-RU" sz="2000" b="1" dirty="0" smtClean="0"/>
              <a:t>Совместное ведение РФ и субъектов РФ по вопросам защиты </a:t>
            </a:r>
            <a:r>
              <a:rPr lang="ru-RU" sz="2000" b="1" dirty="0"/>
              <a:t>прав и свобод человека и </a:t>
            </a:r>
            <a:r>
              <a:rPr lang="ru-RU" sz="2000" b="1" dirty="0" smtClean="0"/>
              <a:t>гражданина, обеспечения </a:t>
            </a:r>
            <a:r>
              <a:rPr lang="ru-RU" sz="2000" b="1" dirty="0"/>
              <a:t>законности, правопорядка, общественной безопасности</a:t>
            </a:r>
          </a:p>
          <a:p>
            <a:pPr algn="just"/>
            <a:endParaRPr lang="ru-RU" sz="2000" b="1" dirty="0" smtClean="0"/>
          </a:p>
          <a:p>
            <a:pPr algn="just"/>
            <a:endParaRPr lang="ru-RU" sz="2000" b="1" dirty="0"/>
          </a:p>
        </p:txBody>
      </p:sp>
    </p:spTree>
    <p:extLst>
      <p:ext uri="{BB962C8B-B14F-4D97-AF65-F5344CB8AC3E}">
        <p14:creationId xmlns:p14="http://schemas.microsoft.com/office/powerpoint/2010/main" val="2282321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Общественный порядок как объект правового регулирования</a:t>
            </a:r>
            <a:endParaRPr lang="ru-RU" sz="2400" b="1" dirty="0">
              <a:solidFill>
                <a:srgbClr val="C00000"/>
              </a:solidFill>
            </a:endParaRPr>
          </a:p>
        </p:txBody>
      </p:sp>
      <p:sp>
        <p:nvSpPr>
          <p:cNvPr id="3" name="Объект 2"/>
          <p:cNvSpPr>
            <a:spLocks noGrp="1"/>
          </p:cNvSpPr>
          <p:nvPr>
            <p:ph sz="quarter" idx="1"/>
          </p:nvPr>
        </p:nvSpPr>
        <p:spPr>
          <a:xfrm>
            <a:off x="914400" y="1447800"/>
            <a:ext cx="7772400" cy="4717504"/>
          </a:xfrm>
        </p:spPr>
        <p:txBody>
          <a:bodyPr>
            <a:normAutofit fontScale="85000" lnSpcReduction="10000"/>
          </a:bodyPr>
          <a:lstStyle/>
          <a:p>
            <a:pPr algn="just"/>
            <a:r>
              <a:rPr lang="ru-RU" sz="2000" b="1" dirty="0" smtClean="0">
                <a:solidFill>
                  <a:srgbClr val="FF0000"/>
                </a:solidFill>
              </a:rPr>
              <a:t>Общественный порядок </a:t>
            </a:r>
            <a:r>
              <a:rPr lang="ru-RU" sz="2000" b="1" dirty="0" smtClean="0"/>
              <a:t>– это состояние общественных отношений в общественных местах, характеризующееся отсутствием правонарушений, посягающих на жизнь, здоровье, имущество граждан и организаций, нормальную организацию жизнедеятельности, функционирование инфраструктуры,  а также  своевременным предупреждением и пресечением таких правонарушений</a:t>
            </a:r>
          </a:p>
          <a:p>
            <a:pPr algn="just"/>
            <a:r>
              <a:rPr lang="ru-RU" sz="2000" b="1" dirty="0" smtClean="0">
                <a:solidFill>
                  <a:srgbClr val="FF0000"/>
                </a:solidFill>
              </a:rPr>
              <a:t>Охрана общественного порядка </a:t>
            </a:r>
            <a:r>
              <a:rPr lang="ru-RU" sz="2000" b="1" dirty="0" smtClean="0"/>
              <a:t>представляет собой комплекс правовых, организационных, информационных и иных мер, направленных на своевременное выявление, предупреждение и пресечение правонарушений, применяемых уполномоченными органами, организациями и их должностными лицами или представителями</a:t>
            </a:r>
          </a:p>
          <a:p>
            <a:pPr algn="just"/>
            <a:r>
              <a:rPr lang="ru-RU" sz="2000" b="1" dirty="0" smtClean="0"/>
              <a:t>Общественный порядок выступает в качестве </a:t>
            </a:r>
            <a:r>
              <a:rPr lang="ru-RU" sz="2000" b="1" dirty="0" smtClean="0">
                <a:solidFill>
                  <a:srgbClr val="FF0000"/>
                </a:solidFill>
              </a:rPr>
              <a:t>видового  и непосредственного объекта</a:t>
            </a:r>
            <a:r>
              <a:rPr lang="ru-RU" sz="2000" b="1" dirty="0" smtClean="0"/>
              <a:t> административных правонарушений (глава 20 КоАП РФ) и преступлений (раздел </a:t>
            </a:r>
            <a:r>
              <a:rPr lang="en-US" sz="2000" b="1" dirty="0" smtClean="0"/>
              <a:t>IX</a:t>
            </a:r>
            <a:r>
              <a:rPr lang="ru-RU" sz="2000" b="1" dirty="0" smtClean="0"/>
              <a:t> УК РФ)</a:t>
            </a:r>
          </a:p>
          <a:p>
            <a:pPr algn="just"/>
            <a:r>
              <a:rPr lang="ru-RU" sz="2000" b="1" dirty="0" smtClean="0"/>
              <a:t>Обеспечение общественного порядка – одна из </a:t>
            </a:r>
            <a:r>
              <a:rPr lang="ru-RU" sz="2000" b="1" dirty="0" smtClean="0">
                <a:solidFill>
                  <a:srgbClr val="FF0000"/>
                </a:solidFill>
              </a:rPr>
              <a:t>функций</a:t>
            </a:r>
            <a:r>
              <a:rPr lang="ru-RU" sz="2000" b="1" dirty="0" smtClean="0"/>
              <a:t> органов государственной власти и органов местного самоуправления  </a:t>
            </a:r>
            <a:endParaRPr lang="ru-RU" sz="2000" b="1" dirty="0"/>
          </a:p>
        </p:txBody>
      </p:sp>
    </p:spTree>
    <p:extLst>
      <p:ext uri="{BB962C8B-B14F-4D97-AF65-F5344CB8AC3E}">
        <p14:creationId xmlns:p14="http://schemas.microsoft.com/office/powerpoint/2010/main" val="726580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rgbClr val="C00000"/>
                </a:solidFill>
              </a:rPr>
              <a:t>Основные правовые средства охраны общественного порядка</a:t>
            </a:r>
            <a:endParaRPr lang="ru-RU" sz="2400" b="1" dirty="0">
              <a:solidFill>
                <a:srgbClr val="C00000"/>
              </a:solidFill>
            </a:endParaRPr>
          </a:p>
        </p:txBody>
      </p:sp>
      <p:sp>
        <p:nvSpPr>
          <p:cNvPr id="3" name="Объект 2"/>
          <p:cNvSpPr>
            <a:spLocks noGrp="1"/>
          </p:cNvSpPr>
          <p:nvPr>
            <p:ph sz="quarter" idx="1"/>
          </p:nvPr>
        </p:nvSpPr>
        <p:spPr/>
        <p:txBody>
          <a:bodyPr>
            <a:normAutofit lnSpcReduction="10000"/>
          </a:bodyPr>
          <a:lstStyle/>
          <a:p>
            <a:pPr algn="just"/>
            <a:r>
              <a:rPr lang="ru-RU" sz="2000" b="1" dirty="0" smtClean="0">
                <a:solidFill>
                  <a:srgbClr val="FF0000"/>
                </a:solidFill>
              </a:rPr>
              <a:t>Уголовно-правовые</a:t>
            </a:r>
            <a:r>
              <a:rPr lang="ru-RU" sz="2000" b="1" dirty="0" smtClean="0"/>
              <a:t> средства обеспечения общественного порядка</a:t>
            </a:r>
          </a:p>
          <a:p>
            <a:pPr algn="just"/>
            <a:r>
              <a:rPr lang="ru-RU" sz="2000" b="1" dirty="0" smtClean="0">
                <a:solidFill>
                  <a:srgbClr val="FF0000"/>
                </a:solidFill>
              </a:rPr>
              <a:t>Дисциплинарно-правовые</a:t>
            </a:r>
            <a:r>
              <a:rPr lang="ru-RU" sz="2000" b="1" dirty="0" smtClean="0"/>
              <a:t> средства обеспечения общественного порядка в организованных коллективах и иных организациях</a:t>
            </a:r>
          </a:p>
          <a:p>
            <a:pPr algn="just"/>
            <a:r>
              <a:rPr lang="ru-RU" sz="2000" b="1" dirty="0" smtClean="0">
                <a:solidFill>
                  <a:srgbClr val="FF0000"/>
                </a:solidFill>
              </a:rPr>
              <a:t>Административно-правовые</a:t>
            </a:r>
            <a:r>
              <a:rPr lang="ru-RU" sz="2000" b="1" dirty="0" smtClean="0"/>
              <a:t> средства обеспечения общественного порядка:</a:t>
            </a:r>
          </a:p>
          <a:p>
            <a:pPr algn="just">
              <a:buFontTx/>
              <a:buChar char="-"/>
            </a:pPr>
            <a:r>
              <a:rPr lang="ru-RU" sz="2000" b="1" dirty="0" smtClean="0"/>
              <a:t>установление общеобязательных правил поведения</a:t>
            </a:r>
          </a:p>
          <a:p>
            <a:pPr algn="just">
              <a:buFontTx/>
              <a:buChar char="-"/>
            </a:pPr>
            <a:r>
              <a:rPr lang="ru-RU" sz="2000" b="1" dirty="0" smtClean="0"/>
              <a:t>контроль и надзор в общественных местах</a:t>
            </a:r>
          </a:p>
          <a:p>
            <a:pPr algn="just">
              <a:buFontTx/>
              <a:buChar char="-"/>
            </a:pPr>
            <a:r>
              <a:rPr lang="ru-RU" sz="2000" b="1" dirty="0" smtClean="0"/>
              <a:t>организация работы  правоохранительных органов</a:t>
            </a:r>
          </a:p>
          <a:p>
            <a:pPr algn="just">
              <a:buFontTx/>
              <a:buChar char="-"/>
            </a:pPr>
            <a:r>
              <a:rPr lang="ru-RU" sz="2000" b="1" dirty="0" smtClean="0"/>
              <a:t>пресечение административных и иных правонарушений</a:t>
            </a:r>
          </a:p>
          <a:p>
            <a:pPr algn="just">
              <a:buFontTx/>
              <a:buChar char="-"/>
            </a:pPr>
            <a:r>
              <a:rPr lang="ru-RU" sz="2000" b="1" dirty="0" smtClean="0"/>
              <a:t>закрепление составов административных правонарушений и привлечение к административной ответственности</a:t>
            </a:r>
            <a:endParaRPr lang="ru-RU" sz="2000" b="1" dirty="0"/>
          </a:p>
        </p:txBody>
      </p:sp>
    </p:spTree>
    <p:extLst>
      <p:ext uri="{BB962C8B-B14F-4D97-AF65-F5344CB8AC3E}">
        <p14:creationId xmlns:p14="http://schemas.microsoft.com/office/powerpoint/2010/main" val="15393432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8721</TotalTime>
  <Words>5926</Words>
  <Application>Microsoft Office PowerPoint</Application>
  <PresentationFormat>Экран (4:3)</PresentationFormat>
  <Paragraphs>314</Paragraphs>
  <Slides>53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Справедливость</vt:lpstr>
      <vt:lpstr>МЕХАНИЗМЫ РЕАЛИЗАЦИИ ФЕДЕРАЛЬНОГО ЗАКОНА   «ОБ УЧАСТИИ ГРАЖДАН В ОХРАНЕ ОБЩЕСТВЕННОГО ПОРЯДКА» </vt:lpstr>
      <vt:lpstr>ОБ УЧАСТИИ ТРУДЯЩИХСЯ В ОХРАНЕ ОБЩЕСТВЕННОГО ПОРЯДКА В СТРАНЕ Постановление ЦК КПСС и Совета Министров СССР от 2 марта 1959 года № 218</vt:lpstr>
      <vt:lpstr>   ПОЛОЖЕНИЕ О ДОБРОВОЛЬНЫХ НАРОДНЫХ ДРУЖИНАХ РСФСР ПО ОХРАНЕ ОБЩЕСТВЕННОГО ПОРЯДКА Постановление Совета Министров РСФСР от 19 июля 1974 г. № 423</vt:lpstr>
      <vt:lpstr>ПОЛОЖЕНИЕ О ДОБРОВОЛЬНЫХ НАРОДНЫХ ДРУЖИНАХ РСФСР ПО ОХРАНЕ ОБЩЕСТВЕННОГО ПОРЯДКА Постановление Совета Министров РСФСР от 19 июля 1974 г. № 423</vt:lpstr>
      <vt:lpstr>ЦЕЛИ ЗАКОНОДАТЕЛЬНОГО РЕГУЛИРОВАНИЯ УЧАСТИЯ ГРАЖДАН В ОХРАНЕ ОБЩЕСТВЕННОГО ПОРЯДКА</vt:lpstr>
      <vt:lpstr>ЦЕЛИ ЗАКОНОДАТЕЛЬНОГО РЕГУЛИРОВАНИЯ УЧАСТИЯ ГРАЖДАН В ОХРАНЕ ОБЩЕСТВЕННОГО ПОРЯДКА (2)</vt:lpstr>
      <vt:lpstr>Конституционные требования к правовому регулированию участия граждан в охране общественного порядка</vt:lpstr>
      <vt:lpstr>Общественный порядок как объект правового регулирования</vt:lpstr>
      <vt:lpstr>Основные правовые средства охраны общественного порядка</vt:lpstr>
      <vt:lpstr> Участие граждан в охране общественного порядка </vt:lpstr>
      <vt:lpstr>Правовая основа участия граждан в охране общественного порядка </vt:lpstr>
      <vt:lpstr>Принципы участия граждан в охране общественного порядка </vt:lpstr>
      <vt:lpstr>Полномочия законодательного  (представительного) органа государственной власти субъекта РФ  в сфере регулирования участия граждан в охране общественного порядка</vt:lpstr>
      <vt:lpstr>Полномочия исполнительных органов государственной власти субъекта РФ в сфере регулирования участия граждан в охране общественного порядка </vt:lpstr>
      <vt:lpstr>Полномочия органов местного самоуправления по применению законодательства, регулирующего участие граждан в охране общественного порядка </vt:lpstr>
      <vt:lpstr>Полномочия органов местного самоуправления (2)</vt:lpstr>
      <vt:lpstr>Полномочия органов местного самоуправления (3)</vt:lpstr>
      <vt:lpstr>Полномочия органов местного самоуправления (4)</vt:lpstr>
      <vt:lpstr>Порядок получения уведомления о создании народной дружины, общественного объединения правоохранительной  направленности</vt:lpstr>
      <vt:lpstr>Проверка требований к учредителям народной дружины, общественного объединения правоохранительной направленности </vt:lpstr>
      <vt:lpstr>Правовая форма принятия уведомления, согласования кандидатуры командира</vt:lpstr>
      <vt:lpstr>Отказ в принятии уведомления, согласования кандидатуры командира народной дружины</vt:lpstr>
      <vt:lpstr>Установление границы территории, на которой создается народная дружина </vt:lpstr>
      <vt:lpstr>Правовое положение координирующих органов (штабов)</vt:lpstr>
      <vt:lpstr>Согласование планов работы народных дружин</vt:lpstr>
      <vt:lpstr>Организационно-структурная форма реализации полномочий органов местного самоуправления</vt:lpstr>
      <vt:lpstr>Издание муниципальных правовых актов по вопросам деятельности народных дружин</vt:lpstr>
      <vt:lpstr>Контроль за деятельностью народных дружин и ООПН со стороны органов местного самоуправления</vt:lpstr>
      <vt:lpstr>Правовой статус народных дружин</vt:lpstr>
      <vt:lpstr>Основные направления деятельности народных дружин </vt:lpstr>
      <vt:lpstr>Устав народной дружины</vt:lpstr>
      <vt:lpstr>Ограничения, связанные с участием граждан в охране общественного порядка </vt:lpstr>
      <vt:lpstr> Права народных дружинников </vt:lpstr>
      <vt:lpstr>Обязанности народных дружинников </vt:lpstr>
      <vt:lpstr>Общие условия и пределы применения народными дружинниками физической силы </vt:lpstr>
      <vt:lpstr>Общие условия и пределы применения народными дружинниками физической силы (2) </vt:lpstr>
      <vt:lpstr>Сложные вопросы реализации полномочий народными дружинниками</vt:lpstr>
      <vt:lpstr>Необходимая оборона (ст.37 УК РФ)</vt:lpstr>
      <vt:lpstr>Действия в условиях посягательства, опасного для жизни </vt:lpstr>
      <vt:lpstr>Действия в условиях посягательства, не опасного для жизни</vt:lpstr>
      <vt:lpstr>Отсутствие условий для необходимой обороны</vt:lpstr>
      <vt:lpstr>Крайняя необходимость (ст.39 УК РФ)</vt:lpstr>
      <vt:lpstr>Правомерность причинения вреда в условиях крайней необходимости</vt:lpstr>
      <vt:lpstr>Ответственность за воспрепятствование законной деятельности народного дружинника или внештатного сотрудника полиции (ст.19.35 КоАП РФ)</vt:lpstr>
      <vt:lpstr>Совершение народным дружинником или внештатным сотрудником полиции действий, нарушающих права и законные интересы граждан или организаций (ст.19.36 КоАП РФ) </vt:lpstr>
      <vt:lpstr>Основные задачи подготовки народных дружинников </vt:lpstr>
      <vt:lpstr>Порядок подготовки народных дружинников</vt:lpstr>
      <vt:lpstr>Участие граждан в деятельности общественных объединений правоохранительной направленности </vt:lpstr>
      <vt:lpstr>Участие граждан в деятельности общественных объединений правоохранительной направленности (2) </vt:lpstr>
      <vt:lpstr>Недостатки Федерального закона при регулирования деятельности ООПН и статуса члена ООПН</vt:lpstr>
      <vt:lpstr>Гарантии правовой защиты народных дружинников и внештатных сотрудников полиции </vt:lpstr>
      <vt:lpstr>Материальное стимулирование, льготы и компенсации народных дружинников и внештатных сотрудников полиции </vt:lpstr>
      <vt:lpstr>Материальное стимулирование, льготы и компенсации народных дружинников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МЕХАНИЗМЫ РЕАЛИЗАЦИИ ФЕДЕРАЛЬНОГО ЗАКОНА   «ОБ УЧАСТИИ ГРАЖДАН В ОХРАНЕ ОБЩЕСТВЕННОГО ПОРЯДКА»</dc:title>
  <dc:creator>dns</dc:creator>
  <cp:lastModifiedBy>dns</cp:lastModifiedBy>
  <cp:revision>82</cp:revision>
  <dcterms:created xsi:type="dcterms:W3CDTF">2014-09-23T05:13:25Z</dcterms:created>
  <dcterms:modified xsi:type="dcterms:W3CDTF">2014-09-29T06:34:32Z</dcterms:modified>
</cp:coreProperties>
</file>