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3399"/>
    <a:srgbClr val="009900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2" autoAdjust="0"/>
    <p:restoredTop sz="87037" autoAdjust="0"/>
  </p:normalViewPr>
  <p:slideViewPr>
    <p:cSldViewPr>
      <p:cViewPr varScale="1">
        <p:scale>
          <a:sx n="94" d="100"/>
          <a:sy n="94" d="100"/>
        </p:scale>
        <p:origin x="-4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5CBAC-674A-4D82-8900-A430274741FB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2C817-D3B6-4518-AC36-5A411AA53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257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DA5E6-D4A3-4F72-B913-70D92607F9FF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7658B-18E2-4325-958C-188244141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017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714356"/>
            <a:ext cx="8458200" cy="25717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Book Antiqua" pitchFamily="18" charset="0"/>
              </a:rPr>
              <a:t>"О проведении оценки регулирующего воздействия проектов муниципальных нормативных правовых актов администрации Кондинского района и Думы Кондинского района, экспертизы и оценки фактического воздействия принятых муниципальных нормативных правовых актов администрации Кондинского района и Думы Кондинского района, затрагивающих вопросы осуществления предпринимательской и инвестиционной деятельности в 2018 году"</a:t>
            </a:r>
            <a:endParaRPr lang="ru-RU" sz="2000" dirty="0">
              <a:solidFill>
                <a:srgbClr val="0000FF"/>
              </a:solidFill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929066"/>
            <a:ext cx="821537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i="1" dirty="0" smtClean="0">
                <a:latin typeface="Book Antiqua" pitchFamily="18" charset="0"/>
              </a:rPr>
              <a:t>Порядок</a:t>
            </a:r>
            <a:r>
              <a:rPr lang="ru-RU" sz="1500" i="1" dirty="0" smtClean="0">
                <a:latin typeface="Book Antiqua" pitchFamily="18" charset="0"/>
              </a:rPr>
              <a:t> проведения оценки регулирующего воздействия проектов муниципальных нормативных правовых актов администрации Кондинского района и Думы Кондинского района, экспертизы и оценки фактического воздействия принятых муниципальных нормативных правовых актов администрации Кондинского района и Думы Кондинского района, затрагивающих вопросы осуществления предпринимательской и инвестиционной деятельности </a:t>
            </a:r>
            <a:r>
              <a:rPr lang="ru-RU" sz="1500" b="1" i="1" dirty="0" smtClean="0">
                <a:latin typeface="Book Antiqua" pitchFamily="18" charset="0"/>
              </a:rPr>
              <a:t>утвержден</a:t>
            </a:r>
            <a:r>
              <a:rPr lang="ru-RU" sz="1500" i="1" dirty="0" smtClean="0">
                <a:latin typeface="Book Antiqua" pitchFamily="18" charset="0"/>
              </a:rPr>
              <a:t> постановлением администрации Кондинского района от 28 сентября 2015 года № 1213 </a:t>
            </a:r>
            <a:r>
              <a:rPr lang="ru-RU" sz="1500" b="1" i="1" u="sng" dirty="0" smtClean="0">
                <a:latin typeface="Book Antiqua" pitchFamily="18" charset="0"/>
              </a:rPr>
              <a:t>(с изменениями от 22 января 2018 года № 87)</a:t>
            </a:r>
            <a:endParaRPr lang="ru-RU" sz="1500" b="1" i="1" u="sng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500" b="1" dirty="0" smtClean="0">
                <a:latin typeface="Book Antiqua" pitchFamily="18" charset="0"/>
              </a:rPr>
              <a:t>Информация, которая включается в текст пояснительной записки</a:t>
            </a:r>
            <a:endParaRPr lang="ru-RU" sz="1500" b="1" dirty="0">
              <a:latin typeface="Book Antiqu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8751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Book Antiqua" pitchFamily="18" charset="0"/>
              </a:rPr>
              <a:t>«Проект не содержит положений: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устанавливающих новые или изменяющих ранее предусмотренные муниципальными нормативными правовыми актами обязанности для субъектов предпринимательской и инвестиционной деятельности; 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устанавливающих, изменяющих или отменяющих ранее установленную ответственность за нарушение муниципальных нормативных правовых актов, затрагивающих вопросы осуществления предпринимательской и инвестиционной деятельности.»</a:t>
            </a:r>
            <a:endParaRPr lang="ru-RU" sz="20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Book Antiqua" pitchFamily="18" charset="0"/>
              </a:rPr>
              <a:t>Степени регулирующего воздействия</a:t>
            </a:r>
            <a:endParaRPr lang="ru-RU" sz="18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30373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400" b="1" dirty="0" smtClean="0">
                <a:latin typeface="Book Antiqua" pitchFamily="18" charset="0"/>
              </a:rPr>
              <a:t>Высокая степень регулирующего воздействия </a:t>
            </a:r>
            <a:r>
              <a:rPr lang="ru-RU" sz="3400" dirty="0" smtClean="0">
                <a:latin typeface="Book Antiqua" pitchFamily="18" charset="0"/>
              </a:rPr>
              <a:t>- проект муниципального нормативного правового акта содержит положения, устанавливающие новые обязанности для субъектов предпринимательской и инвестиционной деятельности, а также устанавливающие ответственность за нарушение муниципальных нормативных правовых актов, затрагивающих вопросы осуществления предпринимательской и инвестиционной деятельности.</a:t>
            </a:r>
          </a:p>
          <a:p>
            <a:pPr algn="just"/>
            <a:r>
              <a:rPr lang="ru-RU" sz="3400" b="1" dirty="0" smtClean="0">
                <a:latin typeface="Book Antiqua" pitchFamily="18" charset="0"/>
              </a:rPr>
              <a:t>Средняя степень регулирующего воздействия </a:t>
            </a:r>
            <a:r>
              <a:rPr lang="ru-RU" sz="3400" dirty="0" smtClean="0">
                <a:latin typeface="Book Antiqua" pitchFamily="18" charset="0"/>
              </a:rPr>
              <a:t>- проект муниципального нормативного правового акта содержит положения, изменяющие ранее предусмотренные муниципальными нормативными правовыми актами обязанности для субъектов предпринимательской и инвестиционной деятельности, а также изменяющие ранее установленную ответственность за нарушение муниципальных нормативных правовых актов, затрагивающих вопросы осуществления предпринимательской и инвестиционной деятельности.</a:t>
            </a:r>
          </a:p>
          <a:p>
            <a:pPr algn="just"/>
            <a:r>
              <a:rPr lang="ru-RU" sz="3400" b="1" dirty="0" smtClean="0">
                <a:latin typeface="Book Antiqua" pitchFamily="18" charset="0"/>
              </a:rPr>
              <a:t>Низкая степень регулирующего воздействия </a:t>
            </a:r>
            <a:r>
              <a:rPr lang="ru-RU" sz="3400" dirty="0" smtClean="0">
                <a:latin typeface="Book Antiqua" pitchFamily="18" charset="0"/>
              </a:rPr>
              <a:t>- проект муниципального нормативного правового акта содержит положения, отменяющие ранее установленную ответственность за нарушение муниципальных нормативных правовых актов, затрагивающих вопросы осуществления предпринимательской и инвестиционной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14348" y="500042"/>
            <a:ext cx="7786742" cy="42862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 Antiqua" pitchFamily="18" charset="0"/>
              </a:rPr>
              <a:t>Требования к перечню документов, размещаемых на публичные консультации</a:t>
            </a:r>
          </a:p>
          <a:p>
            <a:pPr algn="ctr"/>
            <a:endParaRPr lang="ru-RU" sz="1400" dirty="0" smtClean="0">
              <a:latin typeface="Book Antiqu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161289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проект НПА</a:t>
            </a:r>
          </a:p>
          <a:p>
            <a:r>
              <a:rPr lang="ru-RU" sz="2000" dirty="0" smtClean="0">
                <a:latin typeface="Book Antiqua" pitchFamily="18" charset="0"/>
              </a:rPr>
              <a:t>уведомление</a:t>
            </a:r>
          </a:p>
          <a:p>
            <a:r>
              <a:rPr lang="ru-RU" sz="2000" dirty="0" smtClean="0">
                <a:latin typeface="Book Antiqua" pitchFamily="18" charset="0"/>
              </a:rPr>
              <a:t>опросный лист </a:t>
            </a:r>
          </a:p>
          <a:p>
            <a:r>
              <a:rPr lang="ru-RU" sz="2000" dirty="0" smtClean="0">
                <a:latin typeface="Book Antiqua" pitchFamily="18" charset="0"/>
              </a:rPr>
              <a:t>пояснительная записка</a:t>
            </a:r>
            <a:endParaRPr lang="ru-RU" sz="2000" dirty="0">
              <a:latin typeface="Book Antiqu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1827211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Book Antiqua" pitchFamily="18" charset="0"/>
              </a:rPr>
              <a:t>проект НПА</a:t>
            </a:r>
          </a:p>
          <a:p>
            <a:r>
              <a:rPr lang="ru-RU" sz="2000" dirty="0" smtClean="0">
                <a:latin typeface="Book Antiqua" pitchFamily="18" charset="0"/>
              </a:rPr>
              <a:t>уведомление</a:t>
            </a:r>
          </a:p>
          <a:p>
            <a:r>
              <a:rPr lang="ru-RU" sz="2000" dirty="0" smtClean="0">
                <a:latin typeface="Book Antiqua" pitchFamily="18" charset="0"/>
              </a:rPr>
              <a:t>опросный лист </a:t>
            </a:r>
          </a:p>
          <a:p>
            <a:r>
              <a:rPr lang="ru-RU" sz="2000" dirty="0" smtClean="0">
                <a:latin typeface="Book Antiqua" pitchFamily="18" charset="0"/>
              </a:rPr>
              <a:t> пояснительная записка</a:t>
            </a:r>
          </a:p>
          <a:p>
            <a:r>
              <a:rPr lang="ru-RU" sz="2000" b="1" dirty="0" smtClean="0">
                <a:latin typeface="Book Antiqua" pitchFamily="18" charset="0"/>
              </a:rPr>
              <a:t>сводный отчет</a:t>
            </a:r>
            <a:endParaRPr lang="ru-RU" sz="2000" b="1" dirty="0">
              <a:latin typeface="Book Antiqua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3214686"/>
          <a:ext cx="792961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18"/>
              </a:tblGrid>
              <a:tr h="307183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b="1" u="sng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СРОКИ проведения публичных консультаций: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Для проведения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ОРВ :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а) не менее 20 рабочих дней - для проектов НПА с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высокой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степенью регулирующего воздействия;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б) не менее 10 рабочих дней - для проектов НПА со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средней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степенью регулирующего воздействия;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в) не менее 5 рабочих дней - для проектов НПА с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низкой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степенью регулирующего воздействия.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Публичные консультации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по экспертизе НПА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проводятся в течение 25 рабочих дней.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Публичные консультации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по оценке фактического воздействия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не менее 20 рабочих дней.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596" y="928670"/>
          <a:ext cx="390525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6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Предыдущий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 Перечень</a:t>
                      </a:r>
                      <a:endParaRPr lang="ru-RU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572000" y="920100"/>
          <a:ext cx="41434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Новый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 Перечень</a:t>
                      </a:r>
                      <a:endParaRPr lang="ru-RU" b="1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Book Antiqua" pitchFamily="18" charset="0"/>
              </a:rPr>
              <a:t>Порядок дополнен новым разделом</a:t>
            </a:r>
            <a:endParaRPr lang="ru-RU" sz="2000" b="1" dirty="0">
              <a:latin typeface="Book Antiqu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Book Antiqua" pitchFamily="18" charset="0"/>
              </a:rPr>
              <a:t>     раздел 3 </a:t>
            </a:r>
            <a:r>
              <a:rPr lang="ru-RU" sz="2400" b="1" dirty="0" smtClean="0">
                <a:latin typeface="Book Antiqua" pitchFamily="18" charset="0"/>
              </a:rPr>
              <a:t>«Публичные консультации на этапе формирования концепции (идеи) предлагаемого правового регулирования»</a:t>
            </a:r>
          </a:p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1800" i="1" dirty="0" smtClean="0">
                <a:latin typeface="Book Antiqua" pitchFamily="18" charset="0"/>
              </a:rPr>
              <a:t>Такие публичные консультации проводятся в целях проведения качественного анализа альтернативных вариантов решения проблемы, выявленной в соответствующей сфере общественных отношений, в целях уточнения содержания имеющейся проблемы, определения вариантов ее решения, уточнения состава потенциальных адресатов предлагаемого правового регулирования и возможности возникновения у заинтересованных лиц необоснованных издержек в связи с его введением.</a:t>
            </a:r>
          </a:p>
          <a:p>
            <a:pPr algn="just">
              <a:buNone/>
            </a:pPr>
            <a:endParaRPr lang="ru-RU" sz="1800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Book Antiqua" pitchFamily="18" charset="0"/>
              </a:rPr>
              <a:t>      Проведение консультаций является </a:t>
            </a:r>
            <a:r>
              <a:rPr lang="ru-RU" sz="2000" b="1" dirty="0" smtClean="0">
                <a:latin typeface="Book Antiqua" pitchFamily="18" charset="0"/>
              </a:rPr>
              <a:t>ПРАВОМ </a:t>
            </a:r>
            <a:r>
              <a:rPr lang="ru-RU" sz="2000" dirty="0" smtClean="0">
                <a:latin typeface="Book Antiqua" pitchFamily="18" charset="0"/>
              </a:rPr>
              <a:t>регулирующего органа, </a:t>
            </a:r>
            <a:r>
              <a:rPr lang="ru-RU" sz="2000" b="1" dirty="0" smtClean="0">
                <a:latin typeface="Book Antiqua" pitchFamily="18" charset="0"/>
              </a:rPr>
              <a:t>а не ОБЯЗАННОСТЬЮ.</a:t>
            </a:r>
            <a:endParaRPr lang="ru-RU" sz="20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553480" cy="472282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400" b="1" dirty="0" smtClean="0">
                <a:latin typeface="Book Antiqua" pitchFamily="18" charset="0"/>
                <a:cs typeface="Arial" pitchFamily="34" charset="0"/>
              </a:rPr>
              <a:t>Оценка фактического воздействия  (ОФВ)</a:t>
            </a:r>
          </a:p>
          <a:p>
            <a:pPr>
              <a:buNone/>
            </a:pPr>
            <a:endParaRPr lang="ru-RU" sz="1600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Book Antiqua" pitchFamily="18" charset="0"/>
              </a:rPr>
              <a:t>   </a:t>
            </a:r>
            <a:r>
              <a:rPr lang="ru-RU" dirty="0" smtClean="0">
                <a:latin typeface="Book Antiqua" pitchFamily="18" charset="0"/>
              </a:rPr>
              <a:t> 		</a:t>
            </a:r>
            <a:r>
              <a:rPr lang="ru-RU" sz="2300" i="1" dirty="0" smtClean="0">
                <a:latin typeface="Book Antiqua" pitchFamily="18" charset="0"/>
              </a:rPr>
              <a:t>Цель </a:t>
            </a:r>
            <a:r>
              <a:rPr lang="ru-RU" sz="2300" i="1" dirty="0" smtClean="0">
                <a:latin typeface="Book Antiqua" pitchFamily="18" charset="0"/>
              </a:rPr>
              <a:t>ОФВ- анализ достижения целей регулирования, заявленных в сводном отчете о результатах проведения ОРВ, определение и оценка фактических положительных и отрицательных последствий принятия муниципальных нормативных правовых актов, а также выявление в них положений, необоснованно затрудняющих ведение предпринимательской и инвестиционной деятельности или приводящих к возникновению необоснованных расходов субъектов предпринимательской и инвестиционной деятельности и бюджета Кондинского района</a:t>
            </a:r>
            <a:r>
              <a:rPr lang="ru-RU" sz="2300" i="1" dirty="0" smtClean="0">
                <a:latin typeface="Book Antiqua" pitchFamily="18" charset="0"/>
              </a:rPr>
              <a:t>.</a:t>
            </a:r>
          </a:p>
          <a:p>
            <a:pPr algn="just">
              <a:buNone/>
            </a:pPr>
            <a:endParaRPr lang="ru-RU" sz="2300" i="1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ru-RU" sz="2300" dirty="0" smtClean="0"/>
              <a:t> </a:t>
            </a:r>
            <a:r>
              <a:rPr lang="ru-RU" sz="2300" dirty="0" smtClean="0"/>
              <a:t>     </a:t>
            </a:r>
            <a:r>
              <a:rPr lang="ru-RU" sz="2300" b="1" u="sng" dirty="0" smtClean="0">
                <a:latin typeface="Book Antiqua" pitchFamily="18" charset="0"/>
              </a:rPr>
              <a:t>О </a:t>
            </a:r>
            <a:r>
              <a:rPr lang="ru-RU" sz="2300" b="1" u="sng" dirty="0" smtClean="0">
                <a:latin typeface="Book Antiqua" pitchFamily="18" charset="0"/>
              </a:rPr>
              <a:t>проведении публичных консультаций извещаются </a:t>
            </a:r>
            <a:r>
              <a:rPr lang="ru-RU" sz="2300" b="1" u="sng" dirty="0" smtClean="0">
                <a:latin typeface="Book Antiqua" pitchFamily="18" charset="0"/>
              </a:rPr>
              <a:t>организации </a:t>
            </a:r>
            <a:r>
              <a:rPr lang="ru-RU" sz="2300" b="1" u="sng" dirty="0" smtClean="0">
                <a:latin typeface="Book Antiqua" pitchFamily="18" charset="0"/>
              </a:rPr>
              <a:t>и лица, которые ранее информировались о проведении публичных консультаций при проведении ОРВ проекта указанного муниципального нормативного правового акта.</a:t>
            </a:r>
          </a:p>
          <a:p>
            <a:pPr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  </a:t>
            </a:r>
            <a:r>
              <a:rPr lang="ru-RU" sz="2300" dirty="0" smtClean="0"/>
              <a:t>    </a:t>
            </a:r>
            <a:r>
              <a:rPr lang="ru-RU" sz="2300" dirty="0" smtClean="0">
                <a:latin typeface="Book Antiqua" pitchFamily="18" charset="0"/>
              </a:rPr>
              <a:t>Перечень муниципальных нормативных правовых актов, подлежащих ОФВ, определяется планом, утвержденным распоряжением администрации Кондинского района от 15 января 2018 года № 40-р</a:t>
            </a:r>
            <a:endParaRPr lang="ru-RU" sz="23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Book Antiqua" pitchFamily="18" charset="0"/>
              </a:rPr>
              <a:t>        Экспертиза НПА</a:t>
            </a:r>
            <a:endParaRPr lang="ru-RU" sz="24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i="1" dirty="0" smtClean="0">
                <a:latin typeface="Book Antiqua" pitchFamily="18" charset="0"/>
              </a:rPr>
              <a:t>     </a:t>
            </a:r>
            <a:r>
              <a:rPr lang="ru-RU" sz="2000" i="1" dirty="0" smtClean="0">
                <a:latin typeface="Book Antiqua" pitchFamily="18" charset="0"/>
              </a:rPr>
              <a:t>Основная цель экспертизы НПА </a:t>
            </a:r>
            <a:r>
              <a:rPr lang="ru-RU" sz="2000" dirty="0" smtClean="0">
                <a:latin typeface="Book Antiqua" pitchFamily="18" charset="0"/>
              </a:rPr>
              <a:t>— выявление в действующих нормативных правовых актах положений, необоснованно затрудняющих ведение предпринимательской и инвестиционной деятельности. </a:t>
            </a:r>
          </a:p>
          <a:p>
            <a:pPr algn="just">
              <a:buNone/>
            </a:pPr>
            <a:r>
              <a:rPr lang="ru-RU" sz="2000" b="1" dirty="0" smtClean="0">
                <a:latin typeface="Book Antiqua" pitchFamily="18" charset="0"/>
              </a:rPr>
              <a:t>     </a:t>
            </a:r>
            <a:r>
              <a:rPr lang="ru-RU" sz="2000" dirty="0" smtClean="0">
                <a:latin typeface="Book Antiqua" pitchFamily="18" charset="0"/>
              </a:rPr>
              <a:t>Заключение об экспертизе нормативного правового акта может являться основанием для изменения данного регулирования</a:t>
            </a:r>
            <a:r>
              <a:rPr lang="ru-RU" sz="2400" dirty="0" smtClean="0">
                <a:latin typeface="Book Antiqua" pitchFamily="18" charset="0"/>
              </a:rPr>
              <a:t>. </a:t>
            </a:r>
          </a:p>
          <a:p>
            <a:pPr algn="just">
              <a:buNone/>
            </a:pPr>
            <a:endParaRPr lang="ru-RU" sz="2400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Book Antiqua" pitchFamily="18" charset="0"/>
              </a:rPr>
              <a:t>    </a:t>
            </a:r>
            <a:r>
              <a:rPr lang="ru-RU" sz="2400" b="1" dirty="0" smtClean="0">
                <a:latin typeface="Book Antiqua" pitchFamily="18" charset="0"/>
              </a:rPr>
              <a:t>Перечень муниципальных нормативных правовых актов, подлежащих экспертизе, определяется планом, утвержденным распоряжением администрации Кондинского района от 29 декабря 2017 года № 804-р</a:t>
            </a:r>
            <a:endParaRPr lang="ru-RU" sz="24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3692</TotalTime>
  <Words>511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Информация, которая включается в текст пояснительной записки</vt:lpstr>
      <vt:lpstr>Степени регулирующего воздействия</vt:lpstr>
      <vt:lpstr>Слайд 4</vt:lpstr>
      <vt:lpstr>Порядок дополнен новым разделом</vt:lpstr>
      <vt:lpstr>Слайд 6</vt:lpstr>
      <vt:lpstr>        Экспертиза НПА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Предоставление государственных и муниципальных услуг  в электронном виде</dc:title>
  <dc:creator>Ирина Скину Николаевна</dc:creator>
  <cp:lastModifiedBy>021702 Каландадзе </cp:lastModifiedBy>
  <cp:revision>483</cp:revision>
  <dcterms:created xsi:type="dcterms:W3CDTF">2016-05-12T08:08:43Z</dcterms:created>
  <dcterms:modified xsi:type="dcterms:W3CDTF">2018-03-27T04:20:27Z</dcterms:modified>
</cp:coreProperties>
</file>