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7DCFD-97BF-453F-B628-D61B5170D99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D08B6E1-F774-402C-B94F-6FA461184FF4}">
      <dgm:prSet phldrT="[Текст]"/>
      <dgm:spPr/>
      <dgm:t>
        <a:bodyPr/>
        <a:lstStyle/>
        <a:p>
          <a:pPr algn="ctr"/>
          <a:r>
            <a:rPr lang="ru-RU" b="1" dirty="0" smtClean="0"/>
            <a:t>Бюджет поселения </a:t>
          </a:r>
        </a:p>
        <a:p>
          <a:pPr algn="ctr"/>
          <a:r>
            <a:rPr lang="ru-RU" b="1" dirty="0" smtClean="0"/>
            <a:t>98 700,00 рублей</a:t>
          </a:r>
          <a:endParaRPr lang="ru-RU" b="1" dirty="0"/>
        </a:p>
      </dgm:t>
    </dgm:pt>
    <dgm:pt modelId="{3F9EA95E-C229-4F1E-A2BD-5D4DF28E0BB7}" type="parTrans" cxnId="{725EB9CF-411B-4535-9714-9D1112507739}">
      <dgm:prSet/>
      <dgm:spPr/>
      <dgm:t>
        <a:bodyPr/>
        <a:lstStyle/>
        <a:p>
          <a:endParaRPr lang="ru-RU"/>
        </a:p>
      </dgm:t>
    </dgm:pt>
    <dgm:pt modelId="{70ACEBB5-A067-413F-ACA6-0342D155FA58}" type="sibTrans" cxnId="{725EB9CF-411B-4535-9714-9D1112507739}">
      <dgm:prSet/>
      <dgm:spPr/>
      <dgm:t>
        <a:bodyPr/>
        <a:lstStyle/>
        <a:p>
          <a:endParaRPr lang="ru-RU"/>
        </a:p>
      </dgm:t>
    </dgm:pt>
    <dgm:pt modelId="{641316C6-81FE-480A-A4C1-58802EAF9D09}">
      <dgm:prSet phldrT="[Текст]"/>
      <dgm:spPr/>
      <dgm:t>
        <a:bodyPr/>
        <a:lstStyle/>
        <a:p>
          <a:r>
            <a:rPr lang="ru-RU" b="1" dirty="0" smtClean="0"/>
            <a:t>Вклад населения 5 000,00 рублей</a:t>
          </a:r>
          <a:endParaRPr lang="ru-RU" b="1" dirty="0"/>
        </a:p>
      </dgm:t>
    </dgm:pt>
    <dgm:pt modelId="{57B75CE8-2845-4686-B431-93B80EE69699}" type="parTrans" cxnId="{559D72AC-288F-47BF-9BB5-A7EAA157579B}">
      <dgm:prSet/>
      <dgm:spPr/>
      <dgm:t>
        <a:bodyPr/>
        <a:lstStyle/>
        <a:p>
          <a:endParaRPr lang="ru-RU"/>
        </a:p>
      </dgm:t>
    </dgm:pt>
    <dgm:pt modelId="{8982E0D5-E33F-448C-ACC1-E6E678F6B042}" type="sibTrans" cxnId="{559D72AC-288F-47BF-9BB5-A7EAA157579B}">
      <dgm:prSet/>
      <dgm:spPr/>
      <dgm:t>
        <a:bodyPr/>
        <a:lstStyle/>
        <a:p>
          <a:endParaRPr lang="ru-RU"/>
        </a:p>
      </dgm:t>
    </dgm:pt>
    <dgm:pt modelId="{45F676E4-1516-4BF6-870D-E2B6EA3CE8E8}" type="pres">
      <dgm:prSet presAssocID="{9227DCFD-97BF-453F-B628-D61B5170D990}" presName="compositeShape" presStyleCnt="0">
        <dgm:presLayoutVars>
          <dgm:chMax val="7"/>
          <dgm:dir/>
          <dgm:resizeHandles val="exact"/>
        </dgm:presLayoutVars>
      </dgm:prSet>
      <dgm:spPr/>
    </dgm:pt>
    <dgm:pt modelId="{6ED75A3C-928D-4DDF-9016-9F465280C07C}" type="pres">
      <dgm:prSet presAssocID="{CD08B6E1-F774-402C-B94F-6FA461184FF4}" presName="circ1" presStyleLbl="vennNode1" presStyleIdx="0" presStyleCnt="2" custLinFactNeighborX="4625" custLinFactNeighborY="-12990"/>
      <dgm:spPr/>
    </dgm:pt>
    <dgm:pt modelId="{8F059F12-D552-45CD-B61D-49AACDD5D210}" type="pres">
      <dgm:prSet presAssocID="{CD08B6E1-F774-402C-B94F-6FA461184F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6E4BD07-FDB8-4E75-AB56-FF78B3843DF9}" type="pres">
      <dgm:prSet presAssocID="{641316C6-81FE-480A-A4C1-58802EAF9D09}" presName="circ2" presStyleLbl="vennNode1" presStyleIdx="1" presStyleCnt="2" custScaleX="68702" custScaleY="49987" custLinFactNeighborX="-15908" custLinFactNeighborY="-1203"/>
      <dgm:spPr/>
    </dgm:pt>
    <dgm:pt modelId="{5F5B112C-D425-482A-B2EE-3E93819C9239}" type="pres">
      <dgm:prSet presAssocID="{641316C6-81FE-480A-A4C1-58802EAF9D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BA85F31-E5F0-45C9-8606-4E145AAC51F0}" type="presOf" srcId="{CD08B6E1-F774-402C-B94F-6FA461184FF4}" destId="{8F059F12-D552-45CD-B61D-49AACDD5D210}" srcOrd="1" destOrd="0" presId="urn:microsoft.com/office/officeart/2005/8/layout/venn1"/>
    <dgm:cxn modelId="{EA68AC7B-8F89-40A6-82AC-E727908A4F6B}" type="presOf" srcId="{9227DCFD-97BF-453F-B628-D61B5170D990}" destId="{45F676E4-1516-4BF6-870D-E2B6EA3CE8E8}" srcOrd="0" destOrd="0" presId="urn:microsoft.com/office/officeart/2005/8/layout/venn1"/>
    <dgm:cxn modelId="{FA36D59D-7B81-4393-AE43-6ED50D62017B}" type="presOf" srcId="{CD08B6E1-F774-402C-B94F-6FA461184FF4}" destId="{6ED75A3C-928D-4DDF-9016-9F465280C07C}" srcOrd="0" destOrd="0" presId="urn:microsoft.com/office/officeart/2005/8/layout/venn1"/>
    <dgm:cxn modelId="{558E52EF-5FC4-4687-99F0-E9DD715EF8EC}" type="presOf" srcId="{641316C6-81FE-480A-A4C1-58802EAF9D09}" destId="{5F5B112C-D425-482A-B2EE-3E93819C9239}" srcOrd="1" destOrd="0" presId="urn:microsoft.com/office/officeart/2005/8/layout/venn1"/>
    <dgm:cxn modelId="{559D72AC-288F-47BF-9BB5-A7EAA157579B}" srcId="{9227DCFD-97BF-453F-B628-D61B5170D990}" destId="{641316C6-81FE-480A-A4C1-58802EAF9D09}" srcOrd="1" destOrd="0" parTransId="{57B75CE8-2845-4686-B431-93B80EE69699}" sibTransId="{8982E0D5-E33F-448C-ACC1-E6E678F6B042}"/>
    <dgm:cxn modelId="{725EB9CF-411B-4535-9714-9D1112507739}" srcId="{9227DCFD-97BF-453F-B628-D61B5170D990}" destId="{CD08B6E1-F774-402C-B94F-6FA461184FF4}" srcOrd="0" destOrd="0" parTransId="{3F9EA95E-C229-4F1E-A2BD-5D4DF28E0BB7}" sibTransId="{70ACEBB5-A067-413F-ACA6-0342D155FA58}"/>
    <dgm:cxn modelId="{33FE3890-C714-4F1D-81C4-AD522837B2B7}" type="presOf" srcId="{641316C6-81FE-480A-A4C1-58802EAF9D09}" destId="{36E4BD07-FDB8-4E75-AB56-FF78B3843DF9}" srcOrd="0" destOrd="0" presId="urn:microsoft.com/office/officeart/2005/8/layout/venn1"/>
    <dgm:cxn modelId="{3F2FB972-6441-4DBD-BDF7-8C8032B8AA18}" type="presParOf" srcId="{45F676E4-1516-4BF6-870D-E2B6EA3CE8E8}" destId="{6ED75A3C-928D-4DDF-9016-9F465280C07C}" srcOrd="0" destOrd="0" presId="urn:microsoft.com/office/officeart/2005/8/layout/venn1"/>
    <dgm:cxn modelId="{45776D5E-DEA9-4DD5-ACB0-FD9859480EC8}" type="presParOf" srcId="{45F676E4-1516-4BF6-870D-E2B6EA3CE8E8}" destId="{8F059F12-D552-45CD-B61D-49AACDD5D210}" srcOrd="1" destOrd="0" presId="urn:microsoft.com/office/officeart/2005/8/layout/venn1"/>
    <dgm:cxn modelId="{FB9F8107-BFD1-4E60-8E0E-15293BB3C74D}" type="presParOf" srcId="{45F676E4-1516-4BF6-870D-E2B6EA3CE8E8}" destId="{36E4BD07-FDB8-4E75-AB56-FF78B3843DF9}" srcOrd="2" destOrd="0" presId="urn:microsoft.com/office/officeart/2005/8/layout/venn1"/>
    <dgm:cxn modelId="{56127B21-3142-4708-B978-7269C846CF53}" type="presParOf" srcId="{45F676E4-1516-4BF6-870D-E2B6EA3CE8E8}" destId="{5F5B112C-D425-482A-B2EE-3E93819C923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D75A3C-928D-4DDF-9016-9F465280C07C}">
      <dsp:nvSpPr>
        <dsp:cNvPr id="0" name=""/>
        <dsp:cNvSpPr/>
      </dsp:nvSpPr>
      <dsp:spPr>
        <a:xfrm>
          <a:off x="753787" y="0"/>
          <a:ext cx="4567428" cy="45674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Бюджет поселения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98 700,00 рублей</a:t>
          </a:r>
          <a:endParaRPr lang="ru-RU" sz="2400" b="1" kern="1200" dirty="0"/>
        </a:p>
      </dsp:txBody>
      <dsp:txXfrm>
        <a:off x="1391581" y="538597"/>
        <a:ext cx="2633472" cy="3490232"/>
      </dsp:txXfrm>
    </dsp:sp>
    <dsp:sp modelId="{36E4BD07-FDB8-4E75-AB56-FF78B3843DF9}">
      <dsp:nvSpPr>
        <dsp:cNvPr id="0" name=""/>
        <dsp:cNvSpPr/>
      </dsp:nvSpPr>
      <dsp:spPr>
        <a:xfrm>
          <a:off x="3822554" y="1388687"/>
          <a:ext cx="3137914" cy="2283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Вклад населения 5 000,00 рублей</a:t>
          </a:r>
          <a:endParaRPr lang="ru-RU" sz="2400" b="1" kern="1200" dirty="0"/>
        </a:p>
      </dsp:txBody>
      <dsp:txXfrm>
        <a:off x="4713043" y="1657916"/>
        <a:ext cx="1809247" cy="1744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52601"/>
            <a:ext cx="8568952" cy="1829761"/>
          </a:xfrm>
        </p:spPr>
        <p:txBody>
          <a:bodyPr>
            <a:noAutofit/>
          </a:bodyPr>
          <a:lstStyle/>
          <a:p>
            <a:pPr algn="ctr"/>
            <a:r>
              <a:rPr lang="ru-RU" sz="5800" dirty="0" smtClean="0">
                <a:solidFill>
                  <a:schemeClr val="accent3">
                    <a:lumMod val="50000"/>
                  </a:schemeClr>
                </a:solidFill>
              </a:rPr>
              <a:t>«А у нас на районе…» </a:t>
            </a:r>
            <a:endParaRPr lang="ru-RU" sz="5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В </a:t>
            </a:r>
            <a:r>
              <a:rPr lang="ru-RU" sz="2200" dirty="0" err="1" smtClean="0"/>
              <a:t>пгт</a:t>
            </a:r>
            <a:r>
              <a:rPr lang="ru-RU" sz="2200" dirty="0" smtClean="0"/>
              <a:t>. Междуреченский существует маршрут автобуса №4 (ул. </a:t>
            </a:r>
            <a:r>
              <a:rPr lang="ru-RU" sz="2200" dirty="0" err="1" smtClean="0"/>
              <a:t>Локомативная</a:t>
            </a:r>
            <a:r>
              <a:rPr lang="ru-RU" sz="2200" dirty="0" smtClean="0"/>
              <a:t> – детский сад «Родничок»). Конечная остановка на ул. Локомотивная не имеет оборудованной остановки, что не удобно для жителей, которые пользуются общественным транспортом.</a:t>
            </a:r>
          </a:p>
          <a:p>
            <a:pPr algn="just"/>
            <a:r>
              <a:rPr lang="ru-RU" sz="2200" dirty="0" smtClean="0"/>
              <a:t>Оборудованная остановка:</a:t>
            </a:r>
          </a:p>
          <a:p>
            <a:pPr algn="just"/>
            <a:r>
              <a:rPr lang="ru-RU" sz="2200" dirty="0" smtClean="0"/>
              <a:t>- позволяет гражданам ориентироваться в пространстве и понимать где останавливается автобус;</a:t>
            </a:r>
          </a:p>
          <a:p>
            <a:pPr algn="just"/>
            <a:r>
              <a:rPr lang="ru-RU" sz="2200" dirty="0" smtClean="0"/>
              <a:t>- защищает людей при ожидании автобуса от осадков (ветра, снега);</a:t>
            </a:r>
          </a:p>
          <a:p>
            <a:pPr algn="just"/>
            <a:r>
              <a:rPr lang="ru-RU" sz="2200" dirty="0" smtClean="0"/>
              <a:t>-  обеспечивает информирование о расписании движения автобуса и позволяет разместить на оборудованных местах рекламу, информационные  сообщения</a:t>
            </a:r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yColl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Y:\Общая\Архитектура\2. Соколова\Комфин\с втавк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точечный рисунок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3"/>
            <a:ext cx="9144000" cy="5527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30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4827984"/>
                <a:gridCol w="2743200"/>
              </a:tblGrid>
              <a:tr h="80421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работ (услуг)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 (рублей)</a:t>
                      </a:r>
                      <a:endParaRPr lang="ru-RU" dirty="0"/>
                    </a:p>
                  </a:txBody>
                  <a:tcPr/>
                </a:tc>
              </a:tr>
              <a:tr h="46593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Остановочный</a:t>
                      </a:r>
                      <a:r>
                        <a:rPr lang="ru-RU" baseline="0" dirty="0" smtClean="0"/>
                        <a:t> павильон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78 700,00</a:t>
                      </a:r>
                      <a:endParaRPr lang="ru-RU" dirty="0"/>
                    </a:p>
                  </a:txBody>
                  <a:tcPr/>
                </a:tc>
              </a:tr>
              <a:tr h="46593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10 000,00</a:t>
                      </a:r>
                      <a:endParaRPr lang="ru-RU" dirty="0"/>
                    </a:p>
                  </a:txBody>
                  <a:tcPr/>
                </a:tc>
              </a:tr>
              <a:tr h="46593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10 000,00</a:t>
                      </a:r>
                      <a:endParaRPr lang="ru-RU" dirty="0"/>
                    </a:p>
                  </a:txBody>
                  <a:tcPr/>
                </a:tc>
              </a:tr>
              <a:tr h="46593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площадки под установку (трудовое участие населения)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5 000,00</a:t>
                      </a:r>
                      <a:endParaRPr lang="ru-RU" dirty="0"/>
                    </a:p>
                  </a:txBody>
                  <a:tcPr/>
                </a:tc>
              </a:tr>
              <a:tr h="465932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103 </a:t>
                      </a:r>
                      <a:r>
                        <a:rPr lang="ru-RU" b="1" dirty="0" smtClean="0"/>
                        <a:t>700,00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Смета расходов </a:t>
            </a:r>
            <a:br>
              <a:rPr lang="ru-RU" dirty="0" smtClean="0"/>
            </a:br>
            <a:r>
              <a:rPr lang="ru-RU" dirty="0" smtClean="0"/>
              <a:t>на реализацию проекта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2132856"/>
            <a:ext cx="6984776" cy="3874435"/>
          </a:xfrm>
        </p:spPr>
        <p:txBody>
          <a:bodyPr/>
          <a:lstStyle/>
          <a:p>
            <a:pPr algn="just"/>
            <a:r>
              <a:rPr lang="ru-RU" dirty="0" smtClean="0"/>
              <a:t>Площадку для установки павильона жители микрорайона</a:t>
            </a:r>
            <a:r>
              <a:rPr lang="ru-RU" dirty="0" smtClean="0"/>
              <a:t> ж/</a:t>
            </a:r>
            <a:r>
              <a:rPr lang="ru-RU" dirty="0" err="1" smtClean="0"/>
              <a:t>д</a:t>
            </a:r>
            <a:r>
              <a:rPr lang="ru-RU" dirty="0" smtClean="0"/>
              <a:t> станции</a:t>
            </a:r>
            <a:r>
              <a:rPr lang="ru-RU" dirty="0" smtClean="0"/>
              <a:t> и волонтеры поселения проведут субботник и расчистят территорию от кустарников и травы.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Трудовое участие населения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17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</TotalTime>
  <Words>166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«А у нас на районе…» </vt:lpstr>
      <vt:lpstr>Слайд 2</vt:lpstr>
      <vt:lpstr>Слайд 3</vt:lpstr>
      <vt:lpstr>Слайд 4</vt:lpstr>
      <vt:lpstr>Слайд 5</vt:lpstr>
      <vt:lpstr>Смета расходов  на реализацию проекта</vt:lpstr>
      <vt:lpstr>Трудовое участие населения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022219</dc:creator>
  <cp:lastModifiedBy>022219</cp:lastModifiedBy>
  <cp:revision>19</cp:revision>
  <dcterms:created xsi:type="dcterms:W3CDTF">2019-09-20T09:32:32Z</dcterms:created>
  <dcterms:modified xsi:type="dcterms:W3CDTF">2019-09-20T11:43:38Z</dcterms:modified>
</cp:coreProperties>
</file>