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4C21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6BFE8-493D-44FB-82EC-F2B9C9D5A1C9}" type="doc">
      <dgm:prSet loTypeId="urn:microsoft.com/office/officeart/2005/8/layout/funnel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3C8F44-A422-42E6-AB44-B046416A34F8}">
      <dgm:prSet phldrT="[Текст]"/>
      <dgm:spPr/>
      <dgm:t>
        <a:bodyPr/>
        <a:lstStyle/>
        <a:p>
          <a:r>
            <a:rPr lang="ru-RU" dirty="0" smtClean="0"/>
            <a:t>Бюджет района </a:t>
          </a:r>
        </a:p>
        <a:p>
          <a:r>
            <a:rPr lang="ru-RU" dirty="0" smtClean="0"/>
            <a:t>42 750,00 рублей</a:t>
          </a:r>
          <a:endParaRPr lang="ru-RU" dirty="0"/>
        </a:p>
      </dgm:t>
    </dgm:pt>
    <dgm:pt modelId="{EA7FC416-F5A3-43EB-A95B-85A6FACF8890}" type="parTrans" cxnId="{24345C06-D600-4CCB-9809-5F07A01D74F6}">
      <dgm:prSet/>
      <dgm:spPr/>
      <dgm:t>
        <a:bodyPr/>
        <a:lstStyle/>
        <a:p>
          <a:endParaRPr lang="ru-RU"/>
        </a:p>
      </dgm:t>
    </dgm:pt>
    <dgm:pt modelId="{581EAB1D-2165-4EE5-B8BD-22B0A6C117CF}" type="sibTrans" cxnId="{24345C06-D600-4CCB-9809-5F07A01D74F6}">
      <dgm:prSet/>
      <dgm:spPr/>
      <dgm:t>
        <a:bodyPr/>
        <a:lstStyle/>
        <a:p>
          <a:endParaRPr lang="ru-RU"/>
        </a:p>
      </dgm:t>
    </dgm:pt>
    <dgm:pt modelId="{21D26475-3829-4531-B503-DE9DD3FC29DA}">
      <dgm:prSet phldrT="[Текст]"/>
      <dgm:spPr/>
      <dgm:t>
        <a:bodyPr/>
        <a:lstStyle/>
        <a:p>
          <a:r>
            <a:rPr lang="ru-RU" dirty="0" smtClean="0"/>
            <a:t>Средства граждан </a:t>
          </a:r>
        </a:p>
        <a:p>
          <a:r>
            <a:rPr lang="ru-RU" smtClean="0"/>
            <a:t>1 000,00 </a:t>
          </a:r>
          <a:r>
            <a:rPr lang="ru-RU" dirty="0" smtClean="0"/>
            <a:t>рублей</a:t>
          </a:r>
          <a:endParaRPr lang="ru-RU" dirty="0"/>
        </a:p>
      </dgm:t>
    </dgm:pt>
    <dgm:pt modelId="{AC4185F6-5F3F-4C93-9C86-BABDD9BF06BC}" type="parTrans" cxnId="{0A355395-9CE5-4770-9A4C-322F3EBF3B5E}">
      <dgm:prSet/>
      <dgm:spPr/>
      <dgm:t>
        <a:bodyPr/>
        <a:lstStyle/>
        <a:p>
          <a:endParaRPr lang="ru-RU"/>
        </a:p>
      </dgm:t>
    </dgm:pt>
    <dgm:pt modelId="{2A127CA0-49CB-4F05-A190-4B91B6412FCB}" type="sibTrans" cxnId="{0A355395-9CE5-4770-9A4C-322F3EBF3B5E}">
      <dgm:prSet/>
      <dgm:spPr/>
      <dgm:t>
        <a:bodyPr/>
        <a:lstStyle/>
        <a:p>
          <a:endParaRPr lang="ru-RU"/>
        </a:p>
      </dgm:t>
    </dgm:pt>
    <dgm:pt modelId="{A4FCE86E-8C6E-4EBC-8EAA-E51CC53B9405}">
      <dgm:prSet phldrT="[Текст]" phldr="1"/>
      <dgm:spPr/>
      <dgm:t>
        <a:bodyPr/>
        <a:lstStyle/>
        <a:p>
          <a:endParaRPr lang="ru-RU"/>
        </a:p>
      </dgm:t>
    </dgm:pt>
    <dgm:pt modelId="{C4A84B56-86A6-4384-8A64-4A4659425AE3}" type="parTrans" cxnId="{8850EBFA-B9C6-434B-8F8C-8F8D88A85468}">
      <dgm:prSet/>
      <dgm:spPr/>
      <dgm:t>
        <a:bodyPr/>
        <a:lstStyle/>
        <a:p>
          <a:endParaRPr lang="ru-RU"/>
        </a:p>
      </dgm:t>
    </dgm:pt>
    <dgm:pt modelId="{736D7602-7D50-4155-908B-2F8D4EB3DB52}" type="sibTrans" cxnId="{8850EBFA-B9C6-434B-8F8C-8F8D88A85468}">
      <dgm:prSet/>
      <dgm:spPr/>
      <dgm:t>
        <a:bodyPr/>
        <a:lstStyle/>
        <a:p>
          <a:endParaRPr lang="ru-RU"/>
        </a:p>
      </dgm:t>
    </dgm:pt>
    <dgm:pt modelId="{01C2BED2-B332-4E07-98ED-8D2481D3CF61}">
      <dgm:prSet phldrT="[Текст]" custT="1"/>
      <dgm:spPr/>
      <dgm:t>
        <a:bodyPr/>
        <a:lstStyle/>
        <a:p>
          <a:r>
            <a:rPr lang="ru-RU" sz="2600" b="1" dirty="0" smtClean="0">
              <a:solidFill>
                <a:srgbClr val="3A1953"/>
              </a:solidFill>
              <a:latin typeface="Century" pitchFamily="18" charset="0"/>
            </a:rPr>
            <a:t>Приобретение и установка дорожного зеркала</a:t>
          </a:r>
          <a:endParaRPr lang="ru-RU" sz="2600" b="1" dirty="0">
            <a:solidFill>
              <a:srgbClr val="3A1953"/>
            </a:solidFill>
            <a:latin typeface="Century" pitchFamily="18" charset="0"/>
          </a:endParaRPr>
        </a:p>
      </dgm:t>
    </dgm:pt>
    <dgm:pt modelId="{E87FFE53-95DA-430E-BBD7-AB435E238CCC}" type="parTrans" cxnId="{300230E1-A95D-4883-9053-91FA8BB4C2D2}">
      <dgm:prSet/>
      <dgm:spPr/>
      <dgm:t>
        <a:bodyPr/>
        <a:lstStyle/>
        <a:p>
          <a:endParaRPr lang="ru-RU"/>
        </a:p>
      </dgm:t>
    </dgm:pt>
    <dgm:pt modelId="{609E08D8-B835-498B-AA20-D1A93AE5273F}" type="sibTrans" cxnId="{300230E1-A95D-4883-9053-91FA8BB4C2D2}">
      <dgm:prSet/>
      <dgm:spPr/>
      <dgm:t>
        <a:bodyPr/>
        <a:lstStyle/>
        <a:p>
          <a:endParaRPr lang="ru-RU"/>
        </a:p>
      </dgm:t>
    </dgm:pt>
    <dgm:pt modelId="{928EEDF6-1B95-45BB-877B-12B747ECB275}" type="pres">
      <dgm:prSet presAssocID="{6CA6BFE8-493D-44FB-82EC-F2B9C9D5A1C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62ABC5-C2F4-49B1-B66A-47A8A6942959}" type="pres">
      <dgm:prSet presAssocID="{6CA6BFE8-493D-44FB-82EC-F2B9C9D5A1C9}" presName="ellipse" presStyleLbl="trBgShp" presStyleIdx="0" presStyleCnt="1"/>
      <dgm:spPr/>
    </dgm:pt>
    <dgm:pt modelId="{4B9BB50C-1DD2-4A1F-8E3A-38B120DB9292}" type="pres">
      <dgm:prSet presAssocID="{6CA6BFE8-493D-44FB-82EC-F2B9C9D5A1C9}" presName="arrow1" presStyleLbl="fgShp" presStyleIdx="0" presStyleCnt="1"/>
      <dgm:spPr/>
    </dgm:pt>
    <dgm:pt modelId="{A6FB40B0-4008-4F57-BB45-69EE4447F743}" type="pres">
      <dgm:prSet presAssocID="{6CA6BFE8-493D-44FB-82EC-F2B9C9D5A1C9}" presName="rectangle" presStyleLbl="revTx" presStyleIdx="0" presStyleCnt="1" custScaleX="178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25D31-BC45-4BB0-9552-1F3109526121}" type="pres">
      <dgm:prSet presAssocID="{21D26475-3829-4531-B503-DE9DD3FC29D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E44C1-654E-428C-8E93-D735041566B6}" type="pres">
      <dgm:prSet presAssocID="{A4FCE86E-8C6E-4EBC-8EAA-E51CC53B9405}" presName="item2" presStyleLbl="node1" presStyleIdx="1" presStyleCnt="3" custLinFactNeighborX="-7683" custLinFactNeighborY="-10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35D24-7111-40FC-82B5-E9851D2723A5}" type="pres">
      <dgm:prSet presAssocID="{01C2BED2-B332-4E07-98ED-8D2481D3CF61}" presName="item3" presStyleLbl="node1" presStyleIdx="2" presStyleCnt="3" custLinFactNeighborX="8889" custLinFactNeighborY="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618DA-E286-4E75-BBCF-92AE16CFA560}" type="pres">
      <dgm:prSet presAssocID="{6CA6BFE8-493D-44FB-82EC-F2B9C9D5A1C9}" presName="funnel" presStyleLbl="trAlignAcc1" presStyleIdx="0" presStyleCnt="1" custLinFactNeighborX="-912" custLinFactNeighborY="2283"/>
      <dgm:spPr/>
    </dgm:pt>
  </dgm:ptLst>
  <dgm:cxnLst>
    <dgm:cxn modelId="{39832294-CEBF-4002-A1AD-BB2D95D1ECD6}" type="presOf" srcId="{B83C8F44-A422-42E6-AB44-B046416A34F8}" destId="{1E935D24-7111-40FC-82B5-E9851D2723A5}" srcOrd="0" destOrd="0" presId="urn:microsoft.com/office/officeart/2005/8/layout/funnel1"/>
    <dgm:cxn modelId="{300230E1-A95D-4883-9053-91FA8BB4C2D2}" srcId="{6CA6BFE8-493D-44FB-82EC-F2B9C9D5A1C9}" destId="{01C2BED2-B332-4E07-98ED-8D2481D3CF61}" srcOrd="3" destOrd="0" parTransId="{E87FFE53-95DA-430E-BBD7-AB435E238CCC}" sibTransId="{609E08D8-B835-498B-AA20-D1A93AE5273F}"/>
    <dgm:cxn modelId="{FB9733E3-9A99-4379-BEFF-3A625D4E52D8}" type="presOf" srcId="{6CA6BFE8-493D-44FB-82EC-F2B9C9D5A1C9}" destId="{928EEDF6-1B95-45BB-877B-12B747ECB275}" srcOrd="0" destOrd="0" presId="urn:microsoft.com/office/officeart/2005/8/layout/funnel1"/>
    <dgm:cxn modelId="{806CB8FB-5CDB-4764-964D-57DE74CED7C8}" type="presOf" srcId="{01C2BED2-B332-4E07-98ED-8D2481D3CF61}" destId="{A6FB40B0-4008-4F57-BB45-69EE4447F743}" srcOrd="0" destOrd="0" presId="urn:microsoft.com/office/officeart/2005/8/layout/funnel1"/>
    <dgm:cxn modelId="{8850EBFA-B9C6-434B-8F8C-8F8D88A85468}" srcId="{6CA6BFE8-493D-44FB-82EC-F2B9C9D5A1C9}" destId="{A4FCE86E-8C6E-4EBC-8EAA-E51CC53B9405}" srcOrd="2" destOrd="0" parTransId="{C4A84B56-86A6-4384-8A64-4A4659425AE3}" sibTransId="{736D7602-7D50-4155-908B-2F8D4EB3DB52}"/>
    <dgm:cxn modelId="{4C74D2B0-775D-41F6-AD01-7906E7FA4EA9}" type="presOf" srcId="{21D26475-3829-4531-B503-DE9DD3FC29DA}" destId="{10CE44C1-654E-428C-8E93-D735041566B6}" srcOrd="0" destOrd="0" presId="urn:microsoft.com/office/officeart/2005/8/layout/funnel1"/>
    <dgm:cxn modelId="{C0C0E4C1-3410-4673-B708-9631980B64E0}" type="presOf" srcId="{A4FCE86E-8C6E-4EBC-8EAA-E51CC53B9405}" destId="{67C25D31-BC45-4BB0-9552-1F3109526121}" srcOrd="0" destOrd="0" presId="urn:microsoft.com/office/officeart/2005/8/layout/funnel1"/>
    <dgm:cxn modelId="{0A355395-9CE5-4770-9A4C-322F3EBF3B5E}" srcId="{6CA6BFE8-493D-44FB-82EC-F2B9C9D5A1C9}" destId="{21D26475-3829-4531-B503-DE9DD3FC29DA}" srcOrd="1" destOrd="0" parTransId="{AC4185F6-5F3F-4C93-9C86-BABDD9BF06BC}" sibTransId="{2A127CA0-49CB-4F05-A190-4B91B6412FCB}"/>
    <dgm:cxn modelId="{24345C06-D600-4CCB-9809-5F07A01D74F6}" srcId="{6CA6BFE8-493D-44FB-82EC-F2B9C9D5A1C9}" destId="{B83C8F44-A422-42E6-AB44-B046416A34F8}" srcOrd="0" destOrd="0" parTransId="{EA7FC416-F5A3-43EB-A95B-85A6FACF8890}" sibTransId="{581EAB1D-2165-4EE5-B8BD-22B0A6C117CF}"/>
    <dgm:cxn modelId="{83A55284-A760-48B6-BBE8-686D296C466F}" type="presParOf" srcId="{928EEDF6-1B95-45BB-877B-12B747ECB275}" destId="{2C62ABC5-C2F4-49B1-B66A-47A8A6942959}" srcOrd="0" destOrd="0" presId="urn:microsoft.com/office/officeart/2005/8/layout/funnel1"/>
    <dgm:cxn modelId="{A0EFD8B4-8927-4BCE-810F-6C4C3E6D8BFC}" type="presParOf" srcId="{928EEDF6-1B95-45BB-877B-12B747ECB275}" destId="{4B9BB50C-1DD2-4A1F-8E3A-38B120DB9292}" srcOrd="1" destOrd="0" presId="urn:microsoft.com/office/officeart/2005/8/layout/funnel1"/>
    <dgm:cxn modelId="{367F5D1A-5F19-4164-96E7-1EDA659DCC61}" type="presParOf" srcId="{928EEDF6-1B95-45BB-877B-12B747ECB275}" destId="{A6FB40B0-4008-4F57-BB45-69EE4447F743}" srcOrd="2" destOrd="0" presId="urn:microsoft.com/office/officeart/2005/8/layout/funnel1"/>
    <dgm:cxn modelId="{83E6C34E-6416-4844-8FF9-CC024824D955}" type="presParOf" srcId="{928EEDF6-1B95-45BB-877B-12B747ECB275}" destId="{67C25D31-BC45-4BB0-9552-1F3109526121}" srcOrd="3" destOrd="0" presId="urn:microsoft.com/office/officeart/2005/8/layout/funnel1"/>
    <dgm:cxn modelId="{FF12FCED-8588-47FD-A6FA-0BE6437553B5}" type="presParOf" srcId="{928EEDF6-1B95-45BB-877B-12B747ECB275}" destId="{10CE44C1-654E-428C-8E93-D735041566B6}" srcOrd="4" destOrd="0" presId="urn:microsoft.com/office/officeart/2005/8/layout/funnel1"/>
    <dgm:cxn modelId="{E53149ED-2D79-4330-8650-7DF9C4AE7C01}" type="presParOf" srcId="{928EEDF6-1B95-45BB-877B-12B747ECB275}" destId="{1E935D24-7111-40FC-82B5-E9851D2723A5}" srcOrd="5" destOrd="0" presId="urn:microsoft.com/office/officeart/2005/8/layout/funnel1"/>
    <dgm:cxn modelId="{9245E54B-64CB-4D7D-9B48-DCB73B001F9B}" type="presParOf" srcId="{928EEDF6-1B95-45BB-877B-12B747ECB275}" destId="{1AB618DA-E286-4E75-BBCF-92AE16CFA56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62ABC5-C2F4-49B1-B66A-47A8A6942959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BB50C-1DD2-4A1F-8E3A-38B120DB9292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B40B0-4008-4F57-BB45-69EE4447F743}">
      <dsp:nvSpPr>
        <dsp:cNvPr id="0" name=""/>
        <dsp:cNvSpPr/>
      </dsp:nvSpPr>
      <dsp:spPr>
        <a:xfrm>
          <a:off x="1090461" y="3649057"/>
          <a:ext cx="6048677" cy="8486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3A1953"/>
              </a:solidFill>
              <a:latin typeface="Century" pitchFamily="18" charset="0"/>
            </a:rPr>
            <a:t>Приобретение и установка дорожного зеркала</a:t>
          </a:r>
          <a:endParaRPr lang="ru-RU" sz="2600" b="1" kern="1200" dirty="0">
            <a:solidFill>
              <a:srgbClr val="3A1953"/>
            </a:solidFill>
            <a:latin typeface="Century" pitchFamily="18" charset="0"/>
          </a:endParaRPr>
        </a:p>
      </dsp:txBody>
      <dsp:txXfrm>
        <a:off x="1090461" y="3649057"/>
        <a:ext cx="6048677" cy="848618"/>
      </dsp:txXfrm>
    </dsp:sp>
    <dsp:sp modelId="{67C25D31-BC45-4BB0-9552-1F3109526121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11286" y="1549010"/>
        <a:ext cx="1272927" cy="1272927"/>
      </dsp:txXfrm>
    </dsp:sp>
    <dsp:sp modelId="{10CE44C1-654E-428C-8E93-D735041566B6}">
      <dsp:nvSpPr>
        <dsp:cNvPr id="0" name=""/>
        <dsp:cNvSpPr/>
      </dsp:nvSpPr>
      <dsp:spPr>
        <a:xfrm>
          <a:off x="2602637" y="460642"/>
          <a:ext cx="1272927" cy="127292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Средства граждан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1 000,00 </a:t>
          </a:r>
          <a:r>
            <a:rPr lang="ru-RU" sz="1400" kern="1200" dirty="0" smtClean="0"/>
            <a:t>рублей</a:t>
          </a:r>
          <a:endParaRPr lang="ru-RU" sz="1400" kern="1200" dirty="0"/>
        </a:p>
      </dsp:txBody>
      <dsp:txXfrm>
        <a:off x="2602637" y="460642"/>
        <a:ext cx="1272927" cy="1272927"/>
      </dsp:txXfrm>
    </dsp:sp>
    <dsp:sp modelId="{1E935D24-7111-40FC-82B5-E9851D2723A5}">
      <dsp:nvSpPr>
        <dsp:cNvPr id="0" name=""/>
        <dsp:cNvSpPr/>
      </dsp:nvSpPr>
      <dsp:spPr>
        <a:xfrm>
          <a:off x="4114801" y="316626"/>
          <a:ext cx="1272927" cy="127292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 района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42 750,00 рублей</a:t>
          </a:r>
          <a:endParaRPr lang="ru-RU" sz="1400" kern="1200" dirty="0"/>
        </a:p>
      </dsp:txBody>
      <dsp:txXfrm>
        <a:off x="4114801" y="316626"/>
        <a:ext cx="1272927" cy="1272927"/>
      </dsp:txXfrm>
    </dsp:sp>
    <dsp:sp modelId="{1AB618DA-E286-4E75-BBCF-92AE16CFA560}">
      <dsp:nvSpPr>
        <dsp:cNvPr id="0" name=""/>
        <dsp:cNvSpPr/>
      </dsp:nvSpPr>
      <dsp:spPr>
        <a:xfrm>
          <a:off x="2098574" y="100616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9228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4C216D"/>
                </a:solidFill>
                <a:latin typeface="Century" pitchFamily="18" charset="0"/>
              </a:rPr>
              <a:t>Безопасность </a:t>
            </a:r>
            <a:br>
              <a:rPr lang="ru-RU" b="1" dirty="0" smtClean="0">
                <a:solidFill>
                  <a:srgbClr val="4C216D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4C216D"/>
                </a:solidFill>
                <a:latin typeface="Century" pitchFamily="18" charset="0"/>
              </a:rPr>
              <a:t>на дорогах </a:t>
            </a:r>
            <a:br>
              <a:rPr lang="ru-RU" b="1" dirty="0" smtClean="0">
                <a:solidFill>
                  <a:srgbClr val="4C216D"/>
                </a:solidFill>
                <a:latin typeface="Century" pitchFamily="18" charset="0"/>
              </a:rPr>
            </a:br>
            <a:r>
              <a:rPr lang="ru-RU" b="1" dirty="0" err="1" smtClean="0">
                <a:solidFill>
                  <a:srgbClr val="4C216D"/>
                </a:solidFill>
                <a:latin typeface="Century" pitchFamily="18" charset="0"/>
              </a:rPr>
              <a:t>пгт</a:t>
            </a:r>
            <a:r>
              <a:rPr lang="ru-RU" b="1" dirty="0" smtClean="0">
                <a:solidFill>
                  <a:srgbClr val="4C216D"/>
                </a:solidFill>
                <a:latin typeface="Century" pitchFamily="18" charset="0"/>
              </a:rPr>
              <a:t>. Междуреченский</a:t>
            </a:r>
            <a:endParaRPr lang="ru-RU" b="1" dirty="0">
              <a:solidFill>
                <a:srgbClr val="4C216D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A1953"/>
                </a:solidFill>
                <a:latin typeface="Century" pitchFamily="18" charset="0"/>
              </a:rPr>
              <a:t>Перекресток </a:t>
            </a:r>
            <a:br>
              <a:rPr lang="ru-RU" b="1" dirty="0" smtClean="0">
                <a:solidFill>
                  <a:srgbClr val="3A1953"/>
                </a:solidFill>
                <a:latin typeface="Century" pitchFamily="18" charset="0"/>
              </a:rPr>
            </a:br>
            <a:r>
              <a:rPr lang="ru-RU" b="1" dirty="0" smtClean="0">
                <a:solidFill>
                  <a:srgbClr val="3A1953"/>
                </a:solidFill>
                <a:latin typeface="Century" pitchFamily="18" charset="0"/>
              </a:rPr>
              <a:t>ул. Гагарина и ул. Толстого является «слепым», на перекрестке нет  светофора, для поворота на ул. Гагарина необходимо выезжать на пешеходный переход, чтобы быть уверенным в маневре.</a:t>
            </a:r>
            <a:endParaRPr lang="ru-RU" b="1" dirty="0">
              <a:solidFill>
                <a:srgbClr val="3A1953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336704" cy="4954562"/>
          </a:xfrm>
        </p:spPr>
        <p:txBody>
          <a:bodyPr/>
          <a:lstStyle/>
          <a:p>
            <a:r>
              <a:rPr lang="ru-RU" b="1" dirty="0" smtClean="0">
                <a:solidFill>
                  <a:srgbClr val="3A1953"/>
                </a:solidFill>
                <a:latin typeface="Century" pitchFamily="18" charset="0"/>
              </a:rPr>
              <a:t>Для обеспечения видимости на перекрестке можно установить дорожное сферическое зеркало</a:t>
            </a:r>
            <a:endParaRPr lang="ru-RU" b="1" dirty="0">
              <a:solidFill>
                <a:srgbClr val="3A1953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yColl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A1953"/>
                </a:solidFill>
                <a:latin typeface="Century" pitchFamily="18" charset="0"/>
              </a:rPr>
              <a:t>Смета расходов </a:t>
            </a:r>
            <a:br>
              <a:rPr lang="ru-RU" sz="3200" b="1" dirty="0" smtClean="0">
                <a:solidFill>
                  <a:srgbClr val="3A1953"/>
                </a:solidFill>
                <a:latin typeface="Century" pitchFamily="18" charset="0"/>
              </a:rPr>
            </a:br>
            <a:r>
              <a:rPr lang="ru-RU" sz="3200" b="1" dirty="0" smtClean="0">
                <a:solidFill>
                  <a:srgbClr val="3A1953"/>
                </a:solidFill>
                <a:latin typeface="Century" pitchFamily="18" charset="0"/>
              </a:rPr>
              <a:t>на приобретение и установку зеркала</a:t>
            </a:r>
            <a:endParaRPr lang="ru-RU" sz="3200" b="1" dirty="0">
              <a:solidFill>
                <a:srgbClr val="3A1953"/>
              </a:solidFill>
              <a:latin typeface="Century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7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6408"/>
                <a:gridCol w="4899992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Стоимость </a:t>
                      </a:r>
                    </a:p>
                    <a:p>
                      <a:pPr algn="ctr"/>
                      <a:r>
                        <a:rPr lang="ru-RU" dirty="0" smtClean="0"/>
                        <a:t>(рублей)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itchFamily="18" charset="0"/>
                        </a:rPr>
                        <a:t>1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" pitchFamily="18" charset="0"/>
                        </a:rPr>
                        <a:t>D-600мм Зеркало дорожное с устройством </a:t>
                      </a:r>
                      <a:r>
                        <a:rPr lang="ru-RU" sz="1800" kern="1200" dirty="0" err="1" smtClean="0">
                          <a:latin typeface="Century" pitchFamily="18" charset="0"/>
                        </a:rPr>
                        <a:t>электрообогрева</a:t>
                      </a:r>
                      <a:r>
                        <a:rPr lang="ru-RU" sz="1800" kern="1200" dirty="0" smtClean="0">
                          <a:latin typeface="Century" pitchFamily="18" charset="0"/>
                        </a:rPr>
                        <a:t> и козырьком (круглое)</a:t>
                      </a:r>
                      <a:endParaRPr lang="ru-RU" b="0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itchFamily="18" charset="0"/>
                        </a:rPr>
                        <a:t>28 400,00*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itchFamily="18" charset="0"/>
                        </a:rPr>
                        <a:t>2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Century" pitchFamily="18" charset="0"/>
                        </a:rPr>
                        <a:t>Кронштейн для крепления зеркала дорожного к стене d600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Century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itchFamily="18" charset="0"/>
                        </a:rPr>
                        <a:t>1 350,00*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itchFamily="18" charset="0"/>
                        </a:rPr>
                        <a:t>3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itchFamily="18" charset="0"/>
                        </a:rPr>
                        <a:t>Доставка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itchFamily="18" charset="0"/>
                        </a:rPr>
                        <a:t>4 000,00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itchFamily="18" charset="0"/>
                        </a:rPr>
                        <a:t>4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" pitchFamily="18" charset="0"/>
                        </a:rPr>
                        <a:t>Работы</a:t>
                      </a:r>
                      <a:r>
                        <a:rPr lang="ru-RU" baseline="0" dirty="0" smtClean="0">
                          <a:latin typeface="Century" pitchFamily="18" charset="0"/>
                        </a:rPr>
                        <a:t> по установке и подключению зеркала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" pitchFamily="18" charset="0"/>
                        </a:rPr>
                        <a:t>10 000,00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Century" pitchFamily="18" charset="0"/>
                        </a:rPr>
                        <a:t>Итого</a:t>
                      </a:r>
                      <a:endParaRPr lang="ru-RU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entury" pitchFamily="18" charset="0"/>
                        </a:rPr>
                        <a:t>43 750,00</a:t>
                      </a:r>
                      <a:endParaRPr lang="ru-RU" b="1" dirty="0">
                        <a:latin typeface="Century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latin typeface="Century" pitchFamily="18" charset="0"/>
                        </a:rPr>
                        <a:t>*</a:t>
                      </a:r>
                      <a:r>
                        <a:rPr lang="en-US" dirty="0" smtClean="0">
                          <a:latin typeface="Century" pitchFamily="18" charset="0"/>
                        </a:rPr>
                        <a:t>www.dor.expert</a:t>
                      </a:r>
                      <a:r>
                        <a:rPr lang="ru-RU" dirty="0" smtClean="0">
                          <a:latin typeface="Century" pitchFamily="18" charset="0"/>
                        </a:rPr>
                        <a:t>.</a:t>
                      </a:r>
                      <a:r>
                        <a:rPr lang="en-US" dirty="0" err="1" smtClean="0">
                          <a:latin typeface="Century" pitchFamily="18" charset="0"/>
                        </a:rPr>
                        <a:t>ru</a:t>
                      </a:r>
                      <a:endParaRPr lang="ru-RU" dirty="0">
                        <a:latin typeface="Century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A1953"/>
                </a:solidFill>
                <a:latin typeface="Century" pitchFamily="18" charset="0"/>
              </a:rPr>
              <a:t>Финансирование проекта</a:t>
            </a:r>
            <a:endParaRPr lang="ru-RU" b="1" dirty="0">
              <a:solidFill>
                <a:srgbClr val="3A1953"/>
              </a:solidFill>
              <a:latin typeface="Century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85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Безопасность  на дорогах  пгт. Междуреченский</vt:lpstr>
      <vt:lpstr>Перекресток  ул. Гагарина и ул. Толстого является «слепым», на перекрестке нет  светофора, для поворота на ул. Гагарина необходимо выезжать на пешеходный переход, чтобы быть уверенным в маневре.</vt:lpstr>
      <vt:lpstr>Для обеспечения видимости на перекрестке можно установить дорожное сферическое зеркало</vt:lpstr>
      <vt:lpstr>Слайд 4</vt:lpstr>
      <vt:lpstr>Смета расходов  на приобретение и установку зеркала</vt:lpstr>
      <vt:lpstr>Финансирование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 на улицах  пгт. Междуреченский</dc:title>
  <dc:creator>022219</dc:creator>
  <cp:lastModifiedBy>022219</cp:lastModifiedBy>
  <cp:revision>16</cp:revision>
  <dcterms:created xsi:type="dcterms:W3CDTF">2019-09-02T04:31:54Z</dcterms:created>
  <dcterms:modified xsi:type="dcterms:W3CDTF">2019-09-20T06:55:43Z</dcterms:modified>
</cp:coreProperties>
</file>