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Forum" panose="020B0604020202020204" charset="0"/>
      <p:regular r:id="rId9"/>
    </p:embeddedFont>
    <p:embeddedFont>
      <p:font typeface="Open Sans Ligh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91156" y="2839231"/>
            <a:ext cx="7713031" cy="4931454"/>
            <a:chOff x="0" y="0"/>
            <a:chExt cx="10284042" cy="657527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761" b="4761"/>
            <a:stretch>
              <a:fillRect/>
            </a:stretch>
          </p:blipFill>
          <p:spPr>
            <a:xfrm>
              <a:off x="0" y="0"/>
              <a:ext cx="10284042" cy="657527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658051" y="4339907"/>
            <a:ext cx="2501797" cy="2232264"/>
            <a:chOff x="0" y="0"/>
            <a:chExt cx="3335729" cy="2976352"/>
          </a:xfrm>
        </p:grpSpPr>
        <p:sp>
          <p:nvSpPr>
            <p:cNvPr id="5" name="TextBox 5"/>
            <p:cNvSpPr txBox="1"/>
            <p:nvPr/>
          </p:nvSpPr>
          <p:spPr>
            <a:xfrm>
              <a:off x="0" y="827441"/>
              <a:ext cx="3335729" cy="1315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4"/>
                </a:lnSpc>
              </a:pPr>
              <a:r>
                <a:rPr lang="en-US" sz="2874">
                  <a:solidFill>
                    <a:srgbClr val="000000"/>
                  </a:solidFill>
                  <a:latin typeface="HK Grotesk Light Bold"/>
                </a:rPr>
                <a:t>Инициативный проект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069596" y="0"/>
              <a:ext cx="1196537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1069596" y="2950952"/>
              <a:ext cx="1196537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3312857" y="4595812"/>
            <a:ext cx="3270212" cy="1681636"/>
            <a:chOff x="0" y="0"/>
            <a:chExt cx="4360283" cy="2242181"/>
          </a:xfrm>
        </p:grpSpPr>
        <p:sp>
          <p:nvSpPr>
            <p:cNvPr id="9" name="TextBox 9"/>
            <p:cNvSpPr txBox="1"/>
            <p:nvPr/>
          </p:nvSpPr>
          <p:spPr>
            <a:xfrm>
              <a:off x="0" y="438588"/>
              <a:ext cx="4360283" cy="1357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5"/>
                </a:lnSpc>
              </a:pPr>
              <a:r>
                <a:rPr lang="en-US" sz="2932">
                  <a:solidFill>
                    <a:srgbClr val="000000"/>
                  </a:solidFill>
                  <a:latin typeface="HK Grotesk Light Bold"/>
                </a:rPr>
                <a:t>В инициативе будущее Югры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595371" y="0"/>
              <a:ext cx="1169540" cy="0"/>
            </a:xfrm>
            <a:prstGeom prst="line">
              <a:avLst/>
            </a:prstGeom>
            <a:ln w="2482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1595371" y="2217354"/>
              <a:ext cx="1169540" cy="0"/>
            </a:xfrm>
            <a:prstGeom prst="line">
              <a:avLst/>
            </a:prstGeom>
            <a:ln w="2482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918838" y="725346"/>
            <a:ext cx="1634046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1000">
                <a:solidFill>
                  <a:srgbClr val="000000"/>
                </a:solidFill>
                <a:latin typeface="Forum"/>
              </a:rPr>
              <a:t>БЕЗОПАСНЫЙ МАРШРУТ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26165" y="8247065"/>
            <a:ext cx="12670065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ru-RU" sz="4400" smtClean="0">
                <a:solidFill>
                  <a:srgbClr val="000000"/>
                </a:solidFill>
                <a:latin typeface="Forum"/>
              </a:rPr>
              <a:t>ОБУСТРОЙСТВО</a:t>
            </a:r>
            <a:r>
              <a:rPr lang="en-US" sz="4400" smtClean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Forum"/>
              </a:rPr>
              <a:t>ПЕШЕХОДНОГО ТРОТУАРА </a:t>
            </a:r>
          </a:p>
          <a:p>
            <a:pPr algn="ctr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Forum"/>
              </a:rPr>
              <a:t>ПО УЛ. ЛУНАЧАРСКОГО ПГТ. МЕЖДУРЕЧЕНСКИЙ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0116223" cy="9419605"/>
            <a:chOff x="0" y="0"/>
            <a:chExt cx="13488298" cy="12559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230" r="10230"/>
            <a:stretch>
              <a:fillRect/>
            </a:stretch>
          </p:blipFill>
          <p:spPr>
            <a:xfrm>
              <a:off x="0" y="0"/>
              <a:ext cx="6680649" cy="1255947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5180" r="25180"/>
            <a:stretch>
              <a:fillRect/>
            </a:stretch>
          </p:blipFill>
          <p:spPr>
            <a:xfrm>
              <a:off x="6807649" y="0"/>
              <a:ext cx="6680649" cy="621623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25180" r="25180"/>
            <a:stretch>
              <a:fillRect/>
            </a:stretch>
          </p:blipFill>
          <p:spPr>
            <a:xfrm>
              <a:off x="6807649" y="6343236"/>
              <a:ext cx="6680649" cy="6216236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1752710" y="4869512"/>
            <a:ext cx="5971513" cy="4550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77"/>
              </a:lnSpc>
            </a:pPr>
            <a:r>
              <a:rPr lang="en-US" sz="6525">
                <a:solidFill>
                  <a:srgbClr val="000000"/>
                </a:solidFill>
                <a:latin typeface="Forum"/>
              </a:rPr>
              <a:t>Проблема безопасного и комфортного движения пешеходов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2421288" y="5311162"/>
            <a:ext cx="6123145" cy="26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4"/>
              </a:lnSpc>
            </a:pPr>
            <a:r>
              <a:rPr lang="en-US" sz="1524">
                <a:solidFill>
                  <a:srgbClr val="000000"/>
                </a:solidFill>
                <a:latin typeface="HK Grotesk Light"/>
              </a:rPr>
              <a:t>инициативная группа пгт. Междуреченский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172" y="7066740"/>
            <a:ext cx="1092330" cy="14511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7969" y="1122873"/>
            <a:ext cx="1336533" cy="12927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437" y="4563770"/>
            <a:ext cx="1371799" cy="942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00" y="896963"/>
            <a:ext cx="8242651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30"/>
              </a:lnSpc>
            </a:pPr>
            <a:r>
              <a:rPr lang="en-US" sz="5525">
                <a:solidFill>
                  <a:srgbClr val="000000"/>
                </a:solidFill>
                <a:latin typeface="Forum"/>
              </a:rPr>
              <a:t>ОБЕСПЕЧЕНИЕ БЕЗОПАСНОСТИ ЖИЗНИ И ЗДОРОВЬЯ УЧАСТНИКОВ ДОРОЖНОГО ДВИЖЕНИЯ, А ТАКЖЕ СОЗДАНИЕ КОМФОРТНОГО ПЕРЕДВИЖЕНИЯ ДЛЯ ПЕШЕХОДОВ.</a:t>
            </a:r>
          </a:p>
          <a:p>
            <a:pPr algn="r">
              <a:lnSpc>
                <a:spcPts val="9990"/>
              </a:lnSpc>
            </a:pPr>
            <a:endParaRPr lang="en-US" sz="5525">
              <a:solidFill>
                <a:srgbClr val="00000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59880" y="7351202"/>
            <a:ext cx="4983108" cy="64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0"/>
              </a:lnSpc>
            </a:pPr>
            <a:r>
              <a:rPr lang="en-US" sz="2300">
                <a:solidFill>
                  <a:srgbClr val="000000"/>
                </a:solidFill>
                <a:latin typeface="HK Grotesk Medium"/>
              </a:rPr>
              <a:t>Собрать необходимое количество подписей в поддержку проекта.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59880" y="1132398"/>
            <a:ext cx="4983108" cy="131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2325">
                <a:solidFill>
                  <a:srgbClr val="000000"/>
                </a:solidFill>
                <a:latin typeface="HK Grotesk Medium"/>
              </a:rPr>
              <a:t>Привлечь общественность и жителей городского поселения к  проблеме инициативного проекта.</a:t>
            </a:r>
          </a:p>
          <a:p>
            <a:pPr>
              <a:lnSpc>
                <a:spcPts val="2557"/>
              </a:lnSpc>
            </a:pPr>
            <a:endParaRPr lang="en-US" sz="2325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59880" y="4611395"/>
            <a:ext cx="4983108" cy="89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2350">
                <a:solidFill>
                  <a:srgbClr val="000000"/>
                </a:solidFill>
                <a:latin typeface="HK Grotesk Medium"/>
              </a:rPr>
              <a:t>Заручиться гарантийной поддержкой юридических лиц при реализации проекта.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4417" y="529919"/>
            <a:ext cx="5265263" cy="7093627"/>
            <a:chOff x="-238786" y="-38100"/>
            <a:chExt cx="7347673" cy="9498099"/>
          </a:xfrm>
        </p:grpSpPr>
        <p:sp>
          <p:nvSpPr>
            <p:cNvPr id="3" name="TextBox 3"/>
            <p:cNvSpPr txBox="1"/>
            <p:nvPr/>
          </p:nvSpPr>
          <p:spPr>
            <a:xfrm>
              <a:off x="3231792" y="8633483"/>
              <a:ext cx="580289" cy="826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 err="1">
                  <a:solidFill>
                    <a:srgbClr val="000000"/>
                  </a:solidFill>
                  <a:latin typeface="HK Grotesk Medium"/>
                </a:rPr>
                <a:t>за</a:t>
              </a:r>
              <a:endParaRPr lang="en-US" sz="1800" dirty="0">
                <a:solidFill>
                  <a:srgbClr val="000000"/>
                </a:solidFill>
                <a:latin typeface="HK Grotesk Medium"/>
              </a:endParaRPr>
            </a:p>
            <a:p>
              <a:pPr algn="ctr">
                <a:lnSpc>
                  <a:spcPts val="2520"/>
                </a:lnSpc>
              </a:pPr>
              <a:r>
                <a:rPr lang="en-US" sz="1800" dirty="0" smtClean="0">
                  <a:solidFill>
                    <a:srgbClr val="000000"/>
                  </a:solidFill>
                  <a:latin typeface="HK Grotesk Medium"/>
                </a:rPr>
                <a:t>96%</a:t>
              </a:r>
              <a:endParaRPr lang="en-US" sz="1800" dirty="0">
                <a:solidFill>
                  <a:srgbClr val="000000"/>
                </a:solidFill>
                <a:latin typeface="HK Grotesk Medium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08813" y="-38100"/>
              <a:ext cx="1806085" cy="8585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 err="1">
                  <a:solidFill>
                    <a:srgbClr val="000000"/>
                  </a:solidFill>
                  <a:latin typeface="HK Grotesk Medium"/>
                </a:rPr>
                <a:t>против</a:t>
              </a:r>
              <a:endParaRPr lang="en-US" sz="1800" dirty="0">
                <a:solidFill>
                  <a:srgbClr val="000000"/>
                </a:solidFill>
                <a:latin typeface="HK Grotesk Medium"/>
              </a:endParaRPr>
            </a:p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HK Grotesk Medium"/>
                </a:rPr>
                <a:t>4%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-238786" y="1002263"/>
              <a:ext cx="7347673" cy="7188543"/>
              <a:chOff x="-86394" y="0"/>
              <a:chExt cx="2658427" cy="260085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86394" y="0"/>
                <a:ext cx="2658427" cy="2600853"/>
              </a:xfrm>
              <a:custGeom>
                <a:avLst/>
                <a:gdLst/>
                <a:ahLst/>
                <a:cxnLst/>
                <a:rect l="l" t="t" r="r" b="b"/>
                <a:pathLst>
                  <a:path w="2658427" h="2600854">
                    <a:moveTo>
                      <a:pt x="1356395" y="0"/>
                    </a:moveTo>
                    <a:cubicBezTo>
                      <a:pt x="2033295" y="0"/>
                      <a:pt x="2591233" y="530900"/>
                      <a:pt x="2624830" y="1206966"/>
                    </a:cubicBezTo>
                    <a:cubicBezTo>
                      <a:pt x="2658427" y="1883031"/>
                      <a:pt x="2155873" y="2466632"/>
                      <a:pt x="1482308" y="2533743"/>
                    </a:cubicBezTo>
                    <a:cubicBezTo>
                      <a:pt x="808744" y="2600854"/>
                      <a:pt x="200919" y="2127886"/>
                      <a:pt x="100459" y="1458482"/>
                    </a:cubicBezTo>
                    <a:cubicBezTo>
                      <a:pt x="0" y="789079"/>
                      <a:pt x="442216" y="158528"/>
                      <a:pt x="1105809" y="24967"/>
                    </a:cubicBezTo>
                    <a:lnTo>
                      <a:pt x="1356395" y="1270000"/>
                    </a:lnTo>
                    <a:close/>
                  </a:path>
                </a:pathLst>
              </a:custGeom>
              <a:solidFill>
                <a:srgbClr val="FDF9E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57501" y="0"/>
                <a:ext cx="312499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312499" h="1270000">
                    <a:moveTo>
                      <a:pt x="0" y="39047"/>
                    </a:moveTo>
                    <a:cubicBezTo>
                      <a:pt x="102102" y="13127"/>
                      <a:pt x="207032" y="11"/>
                      <a:pt x="312372" y="0"/>
                    </a:cubicBezTo>
                    <a:lnTo>
                      <a:pt x="312499" y="1270000"/>
                    </a:lnTo>
                    <a:close/>
                  </a:path>
                </a:pathLst>
              </a:custGeom>
              <a:solidFill>
                <a:srgbClr val="CED0C5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A1A89F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1344417" y="8363903"/>
            <a:ext cx="6599791" cy="894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2"/>
              </a:lnSpc>
            </a:pPr>
            <a:r>
              <a:rPr lang="en-US" sz="2175">
                <a:solidFill>
                  <a:srgbClr val="000000"/>
                </a:solidFill>
                <a:latin typeface="HK Grotesk Medium"/>
              </a:rPr>
              <a:t>На основании опроса в сети ВКонтакте в официальной группе Администрация Кондинского района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6494" y="1060558"/>
            <a:ext cx="9199676" cy="285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50"/>
              </a:lnSpc>
            </a:pPr>
            <a:r>
              <a:rPr lang="en-US" sz="7350">
                <a:solidFill>
                  <a:srgbClr val="000000"/>
                </a:solidFill>
                <a:latin typeface="Forum"/>
              </a:rPr>
              <a:t>Вовлеченность населения в реализацию проекта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780312"/>
            <a:ext cx="9320561" cy="3816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61"/>
              </a:lnSpc>
              <a:spcBef>
                <a:spcPct val="0"/>
              </a:spcBef>
            </a:pP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Общее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количество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жителей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,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достигших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возраста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для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принятия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участия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в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поддержки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инициативных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проектов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проживающих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на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указанной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территории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- </a:t>
            </a:r>
          </a:p>
          <a:p>
            <a:pPr algn="just">
              <a:lnSpc>
                <a:spcPts val="3061"/>
              </a:lnSpc>
              <a:spcBef>
                <a:spcPct val="0"/>
              </a:spcBef>
            </a:pPr>
            <a:endParaRPr lang="en-US" sz="2783" dirty="0">
              <a:solidFill>
                <a:srgbClr val="000000"/>
              </a:solidFill>
              <a:latin typeface="HK Grotesk Medium"/>
            </a:endParaRPr>
          </a:p>
          <a:p>
            <a:pPr algn="just">
              <a:lnSpc>
                <a:spcPts val="3061"/>
              </a:lnSpc>
              <a:spcBef>
                <a:spcPct val="0"/>
              </a:spcBef>
            </a:pP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                                                               8205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человек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. </a:t>
            </a:r>
          </a:p>
          <a:p>
            <a:pPr>
              <a:lnSpc>
                <a:spcPts val="3061"/>
              </a:lnSpc>
              <a:spcBef>
                <a:spcPct val="0"/>
              </a:spcBef>
            </a:pPr>
            <a:endParaRPr lang="en-US" sz="2783" dirty="0">
              <a:solidFill>
                <a:srgbClr val="000000"/>
              </a:solidFill>
              <a:latin typeface="HK Grotesk Medium"/>
            </a:endParaRPr>
          </a:p>
          <a:p>
            <a:pPr algn="just">
              <a:lnSpc>
                <a:spcPts val="3061"/>
              </a:lnSpc>
              <a:spcBef>
                <a:spcPct val="0"/>
              </a:spcBef>
            </a:pP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Количество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подписей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,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которое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необходимо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для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учета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мнения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по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вопросу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поддержки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инициативного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проекта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– </a:t>
            </a:r>
          </a:p>
          <a:p>
            <a:pPr algn="just">
              <a:lnSpc>
                <a:spcPts val="3061"/>
              </a:lnSpc>
              <a:spcBef>
                <a:spcPct val="0"/>
              </a:spcBef>
            </a:pP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                                                              </a:t>
            </a:r>
          </a:p>
          <a:p>
            <a:pPr algn="just">
              <a:lnSpc>
                <a:spcPts val="3061"/>
              </a:lnSpc>
              <a:spcBef>
                <a:spcPct val="0"/>
              </a:spcBef>
            </a:pPr>
            <a:r>
              <a:rPr lang="en-US" sz="2783" dirty="0">
                <a:solidFill>
                  <a:srgbClr val="000000"/>
                </a:solidFill>
                <a:latin typeface="HK Grotesk Medium"/>
              </a:rPr>
              <a:t>                                                                 821 </a:t>
            </a:r>
            <a:r>
              <a:rPr lang="en-US" sz="2783" dirty="0" err="1">
                <a:solidFill>
                  <a:srgbClr val="000000"/>
                </a:solidFill>
                <a:latin typeface="HK Grotesk Medium"/>
              </a:rPr>
              <a:t>человек</a:t>
            </a:r>
            <a:r>
              <a:rPr lang="en-US" sz="2783" dirty="0">
                <a:solidFill>
                  <a:srgbClr val="000000"/>
                </a:solidFill>
                <a:latin typeface="HK Grotesk Medium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74110" y="3745167"/>
            <a:ext cx="9640260" cy="6087919"/>
            <a:chOff x="0" y="0"/>
            <a:chExt cx="12853680" cy="811722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9571" r="9571"/>
            <a:stretch>
              <a:fillRect/>
            </a:stretch>
          </p:blipFill>
          <p:spPr>
            <a:xfrm>
              <a:off x="0" y="0"/>
              <a:ext cx="12853680" cy="811722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70565" y="298345"/>
            <a:ext cx="6540245" cy="7175969"/>
            <a:chOff x="0" y="0"/>
            <a:chExt cx="8720327" cy="9567959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8720327" cy="1952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24159"/>
              <a:ext cx="8720327" cy="7327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 Bold"/>
                </a:rPr>
                <a:t>Перечень основных работ при реализации проекта:</a:t>
              </a:r>
            </a:p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"/>
                </a:rPr>
                <a:t> </a:t>
              </a:r>
            </a:p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"/>
                </a:rPr>
                <a:t>-планировка территории, </a:t>
              </a:r>
            </a:p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"/>
                </a:rPr>
                <a:t>-выравнивание дорожного полотна, </a:t>
              </a:r>
            </a:p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"/>
                </a:rPr>
                <a:t>-устройство асфальтового покрытия, </a:t>
              </a:r>
            </a:p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"/>
                </a:rPr>
                <a:t>-установка бордюрных камней,</a:t>
              </a:r>
            </a:p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"/>
                </a:rPr>
                <a:t>- обустройство пешеходных переходов,</a:t>
              </a:r>
            </a:p>
            <a:p>
              <a:pPr>
                <a:lnSpc>
                  <a:spcPts val="3689"/>
                </a:lnSpc>
              </a:pPr>
              <a:r>
                <a:rPr lang="en-US" sz="3074">
                  <a:solidFill>
                    <a:srgbClr val="000000"/>
                  </a:solidFill>
                  <a:latin typeface="HK Grotesk Light"/>
                </a:rPr>
                <a:t>- установка светодиодных светильников.</a:t>
              </a:r>
            </a:p>
            <a:p>
              <a:pPr>
                <a:lnSpc>
                  <a:spcPts val="2850"/>
                </a:lnSpc>
              </a:pPr>
              <a:endParaRPr lang="en-US" sz="3074">
                <a:solidFill>
                  <a:srgbClr val="000000"/>
                </a:solidFill>
                <a:latin typeface="HK Grotesk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6139" y="562657"/>
            <a:ext cx="7857861" cy="6644135"/>
            <a:chOff x="0" y="0"/>
            <a:chExt cx="10477148" cy="885884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032" r="15032"/>
            <a:stretch>
              <a:fillRect/>
            </a:stretch>
          </p:blipFill>
          <p:spPr>
            <a:xfrm>
              <a:off x="0" y="0"/>
              <a:ext cx="10477148" cy="885884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575140" y="350978"/>
            <a:ext cx="7181422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Forum"/>
              </a:rPr>
              <a:t>СТОИМОСТЬ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066589" y="2837935"/>
            <a:ext cx="6690857" cy="5067896"/>
            <a:chOff x="0" y="0"/>
            <a:chExt cx="8921143" cy="6757194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2205588" y="0"/>
              <a:ext cx="6326437" cy="6326437"/>
              <a:chOff x="0" y="0"/>
              <a:chExt cx="10287000" cy="10287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6350" y="0"/>
                <a:ext cx="102997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0299700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3429000" y="0"/>
                    </a:moveTo>
                    <a:lnTo>
                      <a:pt x="3441700" y="0"/>
                    </a:lnTo>
                    <a:lnTo>
                      <a:pt x="3441700" y="10287000"/>
                    </a:lnTo>
                    <a:lnTo>
                      <a:pt x="3429000" y="10287000"/>
                    </a:lnTo>
                    <a:close/>
                    <a:moveTo>
                      <a:pt x="6858000" y="0"/>
                    </a:moveTo>
                    <a:lnTo>
                      <a:pt x="6870700" y="0"/>
                    </a:lnTo>
                    <a:lnTo>
                      <a:pt x="6870700" y="10287000"/>
                    </a:lnTo>
                    <a:lnTo>
                      <a:pt x="6858000" y="10287000"/>
                    </a:lnTo>
                    <a:close/>
                    <a:moveTo>
                      <a:pt x="10287000" y="0"/>
                    </a:moveTo>
                    <a:lnTo>
                      <a:pt x="10299700" y="0"/>
                    </a:lnTo>
                    <a:lnTo>
                      <a:pt x="10299700" y="10287000"/>
                    </a:lnTo>
                    <a:lnTo>
                      <a:pt x="10287000" y="102870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134257" y="6422829"/>
              <a:ext cx="142661" cy="3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6"/>
                </a:lnSpc>
              </a:pPr>
              <a:endParaRPr lang="en-US" sz="1475" dirty="0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925283" y="6422829"/>
              <a:ext cx="778235" cy="3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6"/>
                </a:lnSpc>
              </a:pPr>
              <a:endParaRPr lang="en-US" sz="1475" dirty="0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34096" y="6422829"/>
              <a:ext cx="778235" cy="3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6"/>
                </a:lnSpc>
              </a:pPr>
              <a:endParaRPr lang="en-US" sz="1475" dirty="0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142908" y="6422829"/>
              <a:ext cx="778235" cy="3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6"/>
                </a:lnSpc>
              </a:pPr>
              <a:endParaRPr lang="en-US" sz="1475" dirty="0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06681" y="773555"/>
              <a:ext cx="973940" cy="718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066"/>
                </a:lnSpc>
              </a:pPr>
              <a:r>
                <a:rPr lang="ru-RU" sz="1475" dirty="0" smtClean="0">
                  <a:solidFill>
                    <a:srgbClr val="000000"/>
                  </a:solidFill>
                  <a:latin typeface="Open Sans Light"/>
                </a:rPr>
                <a:t>Цена проекта </a:t>
              </a:r>
              <a:r>
                <a:rPr lang="en-US" sz="1475" dirty="0" smtClean="0">
                  <a:solidFill>
                    <a:srgbClr val="000000"/>
                  </a:solidFill>
                  <a:latin typeface="Open Sans Light"/>
                </a:rPr>
                <a:t> </a:t>
              </a:r>
              <a:endParaRPr lang="en-US" sz="1475" dirty="0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78068" y="2987808"/>
              <a:ext cx="1402553" cy="3590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066"/>
                </a:lnSpc>
              </a:pPr>
              <a:r>
                <a:rPr lang="ru-RU" sz="1475" dirty="0" smtClean="0">
                  <a:solidFill>
                    <a:srgbClr val="000000"/>
                  </a:solidFill>
                  <a:latin typeface="Open Sans Light"/>
                </a:rPr>
                <a:t>Бюджет МО</a:t>
              </a:r>
              <a:endParaRPr lang="en-US" sz="1475" dirty="0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202061"/>
              <a:ext cx="2080621" cy="1052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66"/>
                </a:lnSpc>
              </a:pPr>
              <a:r>
                <a:rPr lang="ru-RU" sz="1475" dirty="0" smtClean="0">
                  <a:solidFill>
                    <a:srgbClr val="000000"/>
                  </a:solidFill>
                  <a:latin typeface="Open Sans Light"/>
                </a:rPr>
                <a:t>Участие </a:t>
              </a:r>
              <a:r>
                <a:rPr lang="ru-RU" sz="1475" dirty="0" smtClean="0">
                  <a:solidFill>
                    <a:srgbClr val="000000"/>
                  </a:solidFill>
                  <a:latin typeface="Open Sans Light"/>
                </a:rPr>
                <a:t> граждан, </a:t>
              </a:r>
            </a:p>
            <a:p>
              <a:pPr algn="r">
                <a:lnSpc>
                  <a:spcPts val="2066"/>
                </a:lnSpc>
              </a:pPr>
              <a:r>
                <a:rPr lang="ru-RU" sz="1475" dirty="0" err="1" smtClean="0">
                  <a:solidFill>
                    <a:srgbClr val="000000"/>
                  </a:solidFill>
                  <a:latin typeface="Open Sans Light"/>
                </a:rPr>
                <a:t>юр.лиц</a:t>
              </a:r>
              <a:r>
                <a:rPr lang="en-US" sz="1475" dirty="0" smtClean="0">
                  <a:solidFill>
                    <a:srgbClr val="000000"/>
                  </a:solidFill>
                  <a:latin typeface="Open Sans Light"/>
                </a:rPr>
                <a:t> </a:t>
              </a:r>
              <a:endParaRPr lang="en-US" sz="1475" dirty="0">
                <a:solidFill>
                  <a:srgbClr val="000000"/>
                </a:solidFill>
                <a:latin typeface="Open Sans Light"/>
              </a:endParaRP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2205588" y="0"/>
              <a:ext cx="6330341" cy="6326437"/>
              <a:chOff x="0" y="0"/>
              <a:chExt cx="10293348" cy="10287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293348" cy="3086099"/>
              </a:xfrm>
              <a:custGeom>
                <a:avLst/>
                <a:gdLst/>
                <a:ahLst/>
                <a:cxnLst/>
                <a:rect l="l" t="t" r="r" b="b"/>
                <a:pathLst>
                  <a:path w="10293350" h="3086100">
                    <a:moveTo>
                      <a:pt x="0" y="0"/>
                    </a:moveTo>
                    <a:lnTo>
                      <a:pt x="10046462" y="0"/>
                    </a:lnTo>
                    <a:cubicBezTo>
                      <a:pt x="10111941" y="0"/>
                      <a:pt x="10174738" y="26011"/>
                      <a:pt x="10221038" y="72312"/>
                    </a:cubicBezTo>
                    <a:cubicBezTo>
                      <a:pt x="10267338" y="118612"/>
                      <a:pt x="10293350" y="181409"/>
                      <a:pt x="10293350" y="246888"/>
                    </a:cubicBezTo>
                    <a:lnTo>
                      <a:pt x="10293350" y="2839212"/>
                    </a:lnTo>
                    <a:cubicBezTo>
                      <a:pt x="10293350" y="2904691"/>
                      <a:pt x="10267338" y="2967488"/>
                      <a:pt x="10221038" y="3013788"/>
                    </a:cubicBezTo>
                    <a:cubicBezTo>
                      <a:pt x="10174738" y="3060089"/>
                      <a:pt x="10111941" y="3086100"/>
                      <a:pt x="10046462" y="3086100"/>
                    </a:cubicBezTo>
                    <a:lnTo>
                      <a:pt x="0" y="30861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pPr algn="ctr"/>
                <a:endParaRPr lang="ru-RU" dirty="0" smtClean="0"/>
              </a:p>
              <a:p>
                <a:pPr algn="ctr"/>
                <a:endParaRPr lang="ru-RU" dirty="0"/>
              </a:p>
              <a:p>
                <a:pPr algn="ctr"/>
                <a:r>
                  <a:rPr lang="ru-RU" sz="2800" dirty="0" smtClean="0"/>
                  <a:t>9 539 092,40</a:t>
                </a:r>
                <a:endParaRPr lang="ru-RU" sz="2800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3600450"/>
                <a:ext cx="9654282" cy="3086099"/>
              </a:xfrm>
              <a:custGeom>
                <a:avLst/>
                <a:gdLst/>
                <a:ahLst/>
                <a:cxnLst/>
                <a:rect l="l" t="t" r="r" b="b"/>
                <a:pathLst>
                  <a:path w="8578850" h="3086100">
                    <a:moveTo>
                      <a:pt x="0" y="0"/>
                    </a:moveTo>
                    <a:lnTo>
                      <a:pt x="8331962" y="0"/>
                    </a:lnTo>
                    <a:cubicBezTo>
                      <a:pt x="8397441" y="0"/>
                      <a:pt x="8460238" y="26011"/>
                      <a:pt x="8506538" y="72312"/>
                    </a:cubicBezTo>
                    <a:cubicBezTo>
                      <a:pt x="8552838" y="118612"/>
                      <a:pt x="8578850" y="181409"/>
                      <a:pt x="8578850" y="246888"/>
                    </a:cubicBezTo>
                    <a:lnTo>
                      <a:pt x="8578850" y="2839212"/>
                    </a:lnTo>
                    <a:cubicBezTo>
                      <a:pt x="8578850" y="2904691"/>
                      <a:pt x="8552838" y="2967488"/>
                      <a:pt x="8506538" y="3013788"/>
                    </a:cubicBezTo>
                    <a:cubicBezTo>
                      <a:pt x="8460238" y="3060088"/>
                      <a:pt x="8397441" y="3086100"/>
                      <a:pt x="8331962" y="3086100"/>
                    </a:cubicBezTo>
                    <a:lnTo>
                      <a:pt x="0" y="30861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pPr algn="ctr"/>
                <a:endParaRPr lang="ru-RU" sz="2800" dirty="0" smtClean="0"/>
              </a:p>
              <a:p>
                <a:pPr algn="ctr"/>
                <a:r>
                  <a:rPr lang="ru-RU" sz="2800" dirty="0" smtClean="0"/>
                  <a:t>9 </a:t>
                </a:r>
                <a:r>
                  <a:rPr lang="ru-RU" sz="2800" dirty="0"/>
                  <a:t>454 340,40</a:t>
                </a:r>
                <a:endParaRPr lang="ru-RU" sz="2800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7200901"/>
                <a:ext cx="8621057" cy="3086099"/>
              </a:xfrm>
              <a:custGeom>
                <a:avLst/>
                <a:gdLst/>
                <a:ahLst/>
                <a:cxnLst/>
                <a:rect l="l" t="t" r="r" b="b"/>
                <a:pathLst>
                  <a:path w="3092450" h="3086100">
                    <a:moveTo>
                      <a:pt x="0" y="0"/>
                    </a:moveTo>
                    <a:lnTo>
                      <a:pt x="2845562" y="0"/>
                    </a:lnTo>
                    <a:cubicBezTo>
                      <a:pt x="2911041" y="0"/>
                      <a:pt x="2973838" y="26012"/>
                      <a:pt x="3020138" y="72312"/>
                    </a:cubicBezTo>
                    <a:cubicBezTo>
                      <a:pt x="3066439" y="118612"/>
                      <a:pt x="3092450" y="181409"/>
                      <a:pt x="3092450" y="246888"/>
                    </a:cubicBezTo>
                    <a:lnTo>
                      <a:pt x="3092450" y="2839212"/>
                    </a:lnTo>
                    <a:cubicBezTo>
                      <a:pt x="3092450" y="2904691"/>
                      <a:pt x="3066439" y="2967488"/>
                      <a:pt x="3020138" y="3013788"/>
                    </a:cubicBezTo>
                    <a:cubicBezTo>
                      <a:pt x="2973838" y="3060088"/>
                      <a:pt x="2911041" y="3086100"/>
                      <a:pt x="2845562" y="3086100"/>
                    </a:cubicBezTo>
                    <a:lnTo>
                      <a:pt x="0" y="30861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pPr algn="ctr"/>
                <a:endParaRPr lang="ru-RU" sz="2800" dirty="0" smtClean="0"/>
              </a:p>
              <a:p>
                <a:pPr algn="ctr"/>
                <a:r>
                  <a:rPr lang="ru-RU" sz="2800" dirty="0" smtClean="0"/>
                  <a:t>84 </a:t>
                </a:r>
                <a:r>
                  <a:rPr lang="ru-RU" sz="2800" dirty="0"/>
                  <a:t>752,00</a:t>
                </a:r>
                <a:endParaRPr lang="ru-RU" sz="2800" dirty="0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313" y="404171"/>
            <a:ext cx="17402936" cy="4205784"/>
            <a:chOff x="0" y="0"/>
            <a:chExt cx="23203914" cy="56077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2900" b="32900"/>
            <a:stretch>
              <a:fillRect/>
            </a:stretch>
          </p:blipFill>
          <p:spPr>
            <a:xfrm>
              <a:off x="0" y="0"/>
              <a:ext cx="23203914" cy="560771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28700" y="4946048"/>
            <a:ext cx="10947623" cy="2047709"/>
            <a:chOff x="0" y="0"/>
            <a:chExt cx="14596831" cy="2730279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4596831" cy="1960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600">
                  <a:solidFill>
                    <a:srgbClr val="000000"/>
                  </a:solidFill>
                  <a:latin typeface="Forum"/>
                </a:rPr>
                <a:t>ПОДДЕРЖИТЕ НАС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22254"/>
              <a:ext cx="14596831" cy="56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2750">
                  <a:solidFill>
                    <a:srgbClr val="000000"/>
                  </a:solidFill>
                  <a:latin typeface="HK Grotesk Light"/>
                </a:rPr>
                <a:t>Благоустройство нашего поселка зависит от нас с вами!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8480301"/>
            <a:ext cx="3053821" cy="777999"/>
            <a:chOff x="0" y="0"/>
            <a:chExt cx="4071762" cy="1037332"/>
          </a:xfrm>
        </p:grpSpPr>
        <p:sp>
          <p:nvSpPr>
            <p:cNvPr id="8" name="TextBox 8"/>
            <p:cNvSpPr txBox="1"/>
            <p:nvPr/>
          </p:nvSpPr>
          <p:spPr>
            <a:xfrm>
              <a:off x="0" y="19105"/>
              <a:ext cx="4071762" cy="458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5"/>
                </a:lnSpc>
              </a:pPr>
              <a:r>
                <a:rPr lang="en-US" sz="2313">
                  <a:solidFill>
                    <a:srgbClr val="000000"/>
                  </a:solidFill>
                  <a:latin typeface="HK Grotesk Medium"/>
                </a:rPr>
                <a:t>Позвоните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06472"/>
              <a:ext cx="4071762" cy="430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4"/>
                </a:lnSpc>
              </a:pPr>
              <a:r>
                <a:rPr lang="en-US" sz="2026">
                  <a:solidFill>
                    <a:srgbClr val="000000"/>
                  </a:solidFill>
                  <a:latin typeface="HK Grotesk Light Bold"/>
                </a:rPr>
                <a:t>+7 (951) 960-13-69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30447" y="8480301"/>
            <a:ext cx="3280649" cy="777999"/>
            <a:chOff x="0" y="0"/>
            <a:chExt cx="4374199" cy="103733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105"/>
              <a:ext cx="4374199" cy="458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5"/>
                </a:lnSpc>
              </a:pPr>
              <a:r>
                <a:rPr lang="en-US" sz="2313">
                  <a:solidFill>
                    <a:srgbClr val="000000"/>
                  </a:solidFill>
                  <a:latin typeface="HK Grotesk Medium"/>
                </a:rPr>
                <a:t>Напишите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6472"/>
              <a:ext cx="4374199" cy="430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4"/>
                </a:lnSpc>
              </a:pPr>
              <a:r>
                <a:rPr lang="en-US" sz="2026">
                  <a:solidFill>
                    <a:srgbClr val="000000"/>
                  </a:solidFill>
                  <a:latin typeface="HK Grotesk Light Bold"/>
                </a:rPr>
                <a:t>repka6984@yandex.ru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170779" y="8480301"/>
            <a:ext cx="3280649" cy="777999"/>
            <a:chOff x="0" y="0"/>
            <a:chExt cx="4374199" cy="103733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9105"/>
              <a:ext cx="4374199" cy="458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45"/>
                </a:lnSpc>
              </a:pPr>
              <a:r>
                <a:rPr lang="en-US" sz="2313">
                  <a:solidFill>
                    <a:srgbClr val="000000"/>
                  </a:solidFill>
                  <a:latin typeface="HK Grotesk Medium"/>
                </a:rPr>
                <a:t>Посетите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06472"/>
              <a:ext cx="4374199" cy="430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4"/>
                </a:lnSpc>
              </a:pPr>
              <a:r>
                <a:rPr lang="en-US" sz="2026">
                  <a:solidFill>
                    <a:srgbClr val="000000"/>
                  </a:solidFill>
                  <a:latin typeface="HK Grotesk Light Bold"/>
                </a:rPr>
                <a:t>@repinol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216</Words>
  <Application>Microsoft Office PowerPoint</Application>
  <PresentationFormat>Произвольный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Forum</vt:lpstr>
      <vt:lpstr>HK Grotesk Light</vt:lpstr>
      <vt:lpstr>HK Grotesk Light Bold</vt:lpstr>
      <vt:lpstr>Arial</vt:lpstr>
      <vt:lpstr>Open Sans Light</vt:lpstr>
      <vt:lpstr>HK Grotesk 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проект</dc:title>
  <dc:creator>Мазур Дарья Евгеньевна</dc:creator>
  <cp:lastModifiedBy>Мазур Дарья Евгеньевна</cp:lastModifiedBy>
  <cp:revision>7</cp:revision>
  <dcterms:created xsi:type="dcterms:W3CDTF">2006-08-16T00:00:00Z</dcterms:created>
  <dcterms:modified xsi:type="dcterms:W3CDTF">2022-02-11T10:46:03Z</dcterms:modified>
  <dc:identifier>DAE216xKTlU</dc:identifier>
</cp:coreProperties>
</file>