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docProps/custom.xml" ContentType="application/vnd.openxmlformats-officedocument.custom-properties+xml"/>
  <Override PartName="/ppt/charts/chart7.xml" ContentType="application/vnd.openxmlformats-officedocument.drawingml.char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Default Extension="vml" ContentType="application/vnd.openxmlformats-officedocument.vmlDrawing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8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7" r:id="rId3"/>
    <p:sldId id="261" r:id="rId4"/>
    <p:sldId id="259" r:id="rId5"/>
    <p:sldId id="265" r:id="rId6"/>
    <p:sldId id="260" r:id="rId7"/>
    <p:sldId id="266" r:id="rId8"/>
    <p:sldId id="268" r:id="rId9"/>
    <p:sldId id="293" r:id="rId10"/>
    <p:sldId id="269" r:id="rId11"/>
    <p:sldId id="307" r:id="rId12"/>
    <p:sldId id="309" r:id="rId13"/>
    <p:sldId id="310" r:id="rId14"/>
    <p:sldId id="270" r:id="rId15"/>
    <p:sldId id="273" r:id="rId16"/>
    <p:sldId id="274" r:id="rId17"/>
    <p:sldId id="275" r:id="rId18"/>
    <p:sldId id="280" r:id="rId19"/>
    <p:sldId id="276" r:id="rId20"/>
    <p:sldId id="303" r:id="rId21"/>
    <p:sldId id="278" r:id="rId22"/>
    <p:sldId id="304" r:id="rId23"/>
    <p:sldId id="279" r:id="rId24"/>
    <p:sldId id="283" r:id="rId25"/>
    <p:sldId id="287" r:id="rId26"/>
    <p:sldId id="294" r:id="rId27"/>
    <p:sldId id="295" r:id="rId28"/>
    <p:sldId id="296" r:id="rId29"/>
    <p:sldId id="298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32"/>
    <p:penClr>
      <a:srgbClr val="FF0000"/>
    </p:penClr>
  </p:showPr>
  <p:clrMru>
    <a:srgbClr val="000000"/>
    <a:srgbClr val="CCFFCC"/>
    <a:srgbClr val="99FF99"/>
    <a:srgbClr val="FFFFB8"/>
    <a:srgbClr val="0066FF"/>
    <a:srgbClr val="00355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2904" autoAdjust="0"/>
  </p:normalViewPr>
  <p:slideViewPr>
    <p:cSldViewPr>
      <p:cViewPr varScale="1">
        <p:scale>
          <a:sx n="85" d="100"/>
          <a:sy n="85" d="100"/>
        </p:scale>
        <p:origin x="-152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0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-2064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9"/>
  <c:chart>
    <c:title>
      <c:tx>
        <c:rich>
          <a:bodyPr/>
          <a:lstStyle/>
          <a:p>
            <a:pPr>
              <a:defRPr sz="1600">
                <a:latin typeface="Arial" pitchFamily="34" charset="0"/>
                <a:cs typeface="Arial" pitchFamily="34" charset="0"/>
              </a:defRPr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Численность населения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населения</c:v>
                </c:pt>
              </c:strCache>
            </c:strRef>
          </c:tx>
          <c:marker>
            <c:symbol val="none"/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4012</c:v>
                </c:pt>
                <c:pt idx="1">
                  <c:v>3978</c:v>
                </c:pt>
                <c:pt idx="2">
                  <c:v>3850</c:v>
                </c:pt>
                <c:pt idx="3">
                  <c:v>3848</c:v>
                </c:pt>
                <c:pt idx="4">
                  <c:v>3767</c:v>
                </c:pt>
              </c:numCache>
            </c:numRef>
          </c:val>
        </c:ser>
        <c:marker val="1"/>
        <c:axId val="81565184"/>
        <c:axId val="81566720"/>
      </c:lineChart>
      <c:catAx>
        <c:axId val="81565184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sz="120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81566720"/>
        <c:crosses val="autoZero"/>
        <c:auto val="1"/>
        <c:lblAlgn val="ctr"/>
        <c:lblOffset val="100"/>
      </c:catAx>
      <c:valAx>
        <c:axId val="8156672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815651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5.9734922752632518E-3"/>
                  <c:y val="-6.666666666666668E-2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1"/>
              <c:layout>
                <c:manualLayout>
                  <c:x val="7.4668653440791702E-3"/>
                  <c:y val="3.333333333333334E-2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2"/>
              <c:layout>
                <c:manualLayout>
                  <c:x val="3.8827699789210995E-2"/>
                  <c:y val="-8.3333333333333367E-3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3"/>
              <c:layout>
                <c:manualLayout>
                  <c:x val="9.2589130266580014E-2"/>
                  <c:y val="5.5555555555555455E-2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4"/>
              <c:layout>
                <c:manualLayout>
                  <c:x val="-2.9867461376316142E-3"/>
                  <c:y val="0.13333333333333341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5"/>
              <c:layout>
                <c:manualLayout>
                  <c:x val="-5.3761430477369053E-2"/>
                  <c:y val="0.13055555555555537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6"/>
              <c:layout>
                <c:manualLayout>
                  <c:x val="-7.7655399578421949E-2"/>
                  <c:y val="8.3333333333333367E-3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7"/>
              <c:layout>
                <c:manualLayout>
                  <c:x val="-6.7201788096711304E-2"/>
                  <c:y val="-0.1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8"/>
              <c:layout>
                <c:manualLayout>
                  <c:x val="-7.4668653440790539E-3"/>
                  <c:y val="-0.05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9"/>
              <c:layout>
                <c:manualLayout>
                  <c:x val="9.4082503335395903E-2"/>
                  <c:y val="0"/>
                </c:manualLayout>
              </c:layout>
              <c:dLblPos val="outEnd"/>
              <c:showVal val="1"/>
              <c:showCatName val="1"/>
              <c:separator>
</c:separator>
            </c:dLbl>
            <c:txPr>
              <a:bodyPr/>
              <a:lstStyle/>
              <a:p>
                <a:pPr>
                  <a:defRPr sz="140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  <c:showCatName val="1"/>
            <c:separator>
</c:separator>
            <c:showLeaderLines val="1"/>
          </c:dLbls>
          <c:cat>
            <c:strRef>
              <c:f>Лист1!$A$2:$A$11</c:f>
              <c:strCache>
                <c:ptCount val="10"/>
                <c:pt idx="0">
                  <c:v>Кондинское</c:v>
                </c:pt>
                <c:pt idx="1">
                  <c:v>Куминский</c:v>
                </c:pt>
                <c:pt idx="2">
                  <c:v>Луговой</c:v>
                </c:pt>
                <c:pt idx="3">
                  <c:v>Междуреченский</c:v>
                </c:pt>
                <c:pt idx="4">
                  <c:v>Мортка</c:v>
                </c:pt>
                <c:pt idx="5">
                  <c:v>Леуши</c:v>
                </c:pt>
                <c:pt idx="6">
                  <c:v>Мулымья</c:v>
                </c:pt>
                <c:pt idx="7">
                  <c:v>Шугур</c:v>
                </c:pt>
                <c:pt idx="8">
                  <c:v>Болчары</c:v>
                </c:pt>
                <c:pt idx="9">
                  <c:v>Половинка</c:v>
                </c:pt>
              </c:strCache>
            </c:strRef>
          </c:cat>
          <c:val>
            <c:numRef>
              <c:f>Лист1!$B$2:$B$11</c:f>
              <c:numCache>
                <c:formatCode>0.0</c:formatCode>
                <c:ptCount val="10"/>
                <c:pt idx="0" formatCode="General">
                  <c:v>8520.6</c:v>
                </c:pt>
                <c:pt idx="1">
                  <c:v>2970</c:v>
                </c:pt>
                <c:pt idx="2" formatCode="General">
                  <c:v>4653.4000000000005</c:v>
                </c:pt>
                <c:pt idx="3" formatCode="General">
                  <c:v>3198.9</c:v>
                </c:pt>
                <c:pt idx="4" formatCode="General">
                  <c:v>3400.1</c:v>
                </c:pt>
                <c:pt idx="5" formatCode="General">
                  <c:v>2260.5</c:v>
                </c:pt>
                <c:pt idx="6" formatCode="General">
                  <c:v>1138.5</c:v>
                </c:pt>
                <c:pt idx="7" formatCode="General">
                  <c:v>1002.1</c:v>
                </c:pt>
                <c:pt idx="8" formatCode="General">
                  <c:v>3130.9</c:v>
                </c:pt>
                <c:pt idx="9" formatCode="General">
                  <c:v>1965.3</c:v>
                </c:pt>
              </c:numCache>
            </c:numRef>
          </c:val>
        </c:ser>
        <c:dLbls>
          <c:showVal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10"/>
      <c:depthPercent val="100"/>
      <c:rAngAx val="1"/>
    </c:view3D>
    <c:plotArea>
      <c:layout>
        <c:manualLayout>
          <c:layoutTarget val="inner"/>
          <c:xMode val="edge"/>
          <c:yMode val="edge"/>
          <c:x val="0.16771118887916864"/>
          <c:y val="8.3439831801129143E-4"/>
          <c:w val="0.65659910566734714"/>
          <c:h val="0.8950327740446055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explosion val="25"/>
          <c:dLbls>
            <c:dLbl>
              <c:idx val="4"/>
              <c:layout>
                <c:manualLayout>
                  <c:x val="-1.2151258870418981E-7"/>
                  <c:y val="-1.8324607329842937E-2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 val="-9.2592592592592535E-3"/>
                  <c:y val="-1.570680628272253E-2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 val="1.5432098765432117E-3"/>
                  <c:y val="-2.6178010471204238E-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40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  <c:showLeaderLines val="1"/>
          </c:dLbls>
          <c:cat>
            <c:strRef>
              <c:f>Лист1!$A$2:$A$8</c:f>
              <c:strCache>
                <c:ptCount val="7"/>
                <c:pt idx="0">
                  <c:v>Розничная торговля </c:v>
                </c:pt>
                <c:pt idx="1">
                  <c:v>КФХ, животноводство </c:v>
                </c:pt>
                <c:pt idx="2">
                  <c:v>Вылов рыбы </c:v>
                </c:pt>
                <c:pt idx="3">
                  <c:v>Такси и прочие транспортные услуги </c:v>
                </c:pt>
                <c:pt idx="4">
                  <c:v>Бытовые услуги</c:v>
                </c:pt>
                <c:pt idx="5">
                  <c:v>Персональные услуги</c:v>
                </c:pt>
                <c:pt idx="6">
                  <c:v>Прочие виды услуг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0.4200000000000001</c:v>
                </c:pt>
                <c:pt idx="1">
                  <c:v>0.17</c:v>
                </c:pt>
                <c:pt idx="2">
                  <c:v>7.0000000000000021E-2</c:v>
                </c:pt>
                <c:pt idx="3">
                  <c:v>6.0000000000000019E-2</c:v>
                </c:pt>
                <c:pt idx="4">
                  <c:v>7.0000000000000021E-2</c:v>
                </c:pt>
                <c:pt idx="5">
                  <c:v>9.0000000000000024E-2</c:v>
                </c:pt>
                <c:pt idx="6">
                  <c:v>0.12000000000000002</c:v>
                </c:pt>
              </c:numCache>
            </c:numRef>
          </c:val>
        </c:ser>
        <c:dLbls>
          <c:showVal val="1"/>
        </c:dLbls>
      </c:pie3DChart>
    </c:plotArea>
    <c:legend>
      <c:legendPos val="b"/>
      <c:layout>
        <c:manualLayout>
          <c:xMode val="edge"/>
          <c:yMode val="edge"/>
          <c:x val="0"/>
          <c:y val="0.78476810817495957"/>
          <c:w val="0.99868061631185157"/>
          <c:h val="0.21523189182504082"/>
        </c:manualLayout>
      </c:layout>
      <c:txPr>
        <a:bodyPr/>
        <a:lstStyle/>
        <a:p>
          <a:pPr algn="just">
            <a:defRPr sz="1600" b="0">
              <a:solidFill>
                <a:schemeClr val="accent2">
                  <a:lumMod val="5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txPr>
        <a:bodyPr/>
        <a:lstStyle/>
        <a:p>
          <a:pPr>
            <a:defRPr sz="1200" b="1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title>
    <c:view3D>
      <c:rotX val="30"/>
      <c:rotY val="140"/>
      <c:perspective val="70"/>
    </c:view3D>
    <c:plotArea>
      <c:layout>
        <c:manualLayout>
          <c:layoutTarget val="inner"/>
          <c:xMode val="edge"/>
          <c:yMode val="edge"/>
          <c:x val="3.4591194968553458E-2"/>
          <c:y val="0.25206896551724273"/>
          <c:w val="0.90880503144654223"/>
          <c:h val="0.6373246447642320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субсидии за продукцию животноводства, свиноводства и птицеводства</c:v>
                </c:pt>
              </c:strCache>
            </c:strRef>
          </c:tx>
          <c:explosion val="7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6</a:t>
                    </a:r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2</a:t>
                    </a:r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sz="1400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dLblPos val="ctr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3</a:t>
                    </a:r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8</a:t>
                    </a:r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sz="1400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4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ctr"/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район</c:v>
                </c:pt>
                <c:pt idx="1">
                  <c:v>поселение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0.62000000000000022</c:v>
                </c:pt>
                <c:pt idx="1">
                  <c:v>0.38000000000000012</c:v>
                </c:pt>
              </c:numCache>
            </c:numRef>
          </c:val>
        </c:ser>
        <c:dLbls>
          <c:showVal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36511811023622048"/>
          <c:y val="6.666666666666668E-2"/>
        </c:manualLayout>
      </c:layout>
      <c:txPr>
        <a:bodyPr/>
        <a:lstStyle/>
        <a:p>
          <a:pPr>
            <a:defRPr sz="120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title>
    <c:view3D>
      <c:rotX val="30"/>
      <c:rotY val="180"/>
      <c:perspective val="30"/>
    </c:view3D>
    <c:plotArea>
      <c:layout>
        <c:manualLayout>
          <c:layoutTarget val="inner"/>
          <c:xMode val="edge"/>
          <c:yMode val="edge"/>
          <c:x val="0"/>
          <c:y val="0.18686132983377091"/>
          <c:w val="1"/>
          <c:h val="0.7413200555812878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субсидии на рыбу</c:v>
                </c:pt>
              </c:strCache>
            </c:strRef>
          </c:tx>
          <c:explosion val="25"/>
          <c:dPt>
            <c:idx val="0"/>
            <c:explosion val="0"/>
          </c:dPt>
          <c:dLbls>
            <c:dLbl>
              <c:idx val="0"/>
              <c:layout>
                <c:manualLayout>
                  <c:x val="0.1630511811023623"/>
                  <c:y val="-8.3155293088363974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44</a:t>
                    </a:r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sz="1400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dLblPos val="bestFit"/>
              <c:showVal val="1"/>
            </c:dLbl>
            <c:dLbl>
              <c:idx val="1"/>
              <c:layout>
                <c:manualLayout>
                  <c:x val="2.7777777777777809E-3"/>
                  <c:y val="-5.5555555555555558E-3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5</a:t>
                    </a:r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6%</a:t>
                    </a:r>
                    <a:endParaRPr lang="en-US" sz="1400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4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ctr"/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район</c:v>
                </c:pt>
                <c:pt idx="1">
                  <c:v>поселение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0.44</c:v>
                </c:pt>
                <c:pt idx="1">
                  <c:v>0.56000000000000005</c:v>
                </c:pt>
              </c:numCache>
            </c:numRef>
          </c:val>
        </c:ser>
        <c:dLbls>
          <c:showVal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19756933508311467"/>
          <c:y val="6.0606060606060622E-2"/>
        </c:manualLayout>
      </c:layout>
      <c:txPr>
        <a:bodyPr/>
        <a:lstStyle/>
        <a:p>
          <a:pPr>
            <a:defRPr sz="120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title>
    <c:view3D>
      <c:rotX val="30"/>
      <c:rotY val="180"/>
      <c:perspective val="30"/>
    </c:view3D>
    <c:plotArea>
      <c:layout>
        <c:manualLayout>
          <c:layoutTarget val="inner"/>
          <c:xMode val="edge"/>
          <c:yMode val="edge"/>
          <c:x val="0"/>
          <c:y val="0.22495000000000001"/>
          <c:w val="1"/>
          <c:h val="0.6658452152940348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финансовая поддержка предприятий (строительство) </c:v>
                </c:pt>
              </c:strCache>
            </c:strRef>
          </c:tx>
          <c:explosion val="24"/>
          <c:dPt>
            <c:idx val="0"/>
            <c:explosion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8</a:t>
                    </a:r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8%</a:t>
                    </a:r>
                    <a:endParaRPr lang="en-US" sz="1400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dLblPos val="ctr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1</a:t>
                    </a:r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2%</a:t>
                    </a:r>
                    <a:endParaRPr lang="en-US" sz="1400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4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ctr"/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район</c:v>
                </c:pt>
                <c:pt idx="1">
                  <c:v>поселение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0.88</c:v>
                </c:pt>
                <c:pt idx="1">
                  <c:v>0.12000000000000002</c:v>
                </c:pt>
              </c:numCache>
            </c:numRef>
          </c:val>
        </c:ser>
        <c:dLbls>
          <c:showVal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r>
              <a:rPr lang="ru-RU" sz="12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субсидии на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возмещение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части затрат на содержание маточного поголовья животных (личные подсобные хозяйства) </a:t>
            </a:r>
          </a:p>
        </c:rich>
      </c:tx>
      <c:layout>
        <c:manualLayout>
          <c:xMode val="edge"/>
          <c:yMode val="edge"/>
          <c:x val="0.1426691683070867"/>
          <c:y val="2.8846153846153848E-2"/>
        </c:manualLayout>
      </c:layout>
    </c:title>
    <c:view3D>
      <c:rotX val="30"/>
      <c:rotY val="90"/>
      <c:perspective val="50"/>
    </c:view3D>
    <c:plotArea>
      <c:layout>
        <c:manualLayout>
          <c:layoutTarget val="inner"/>
          <c:xMode val="edge"/>
          <c:yMode val="edge"/>
          <c:x val="4.8387096774193554E-2"/>
          <c:y val="0.27765255905511815"/>
          <c:w val="0.95161290322580661"/>
          <c:h val="0.614425196850393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субсидии на возмищение части затрат на содержание маточного поголовья животных (личные подсобные хозяйства) </c:v>
                </c:pt>
              </c:strCache>
            </c:strRef>
          </c:tx>
          <c:explosion val="9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8</a:t>
                    </a:r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4,5</a:t>
                    </a:r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sz="1400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-0.10822650098425229"/>
                  <c:y val="1.5765445184736524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1</a:t>
                    </a:r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5,5</a:t>
                    </a:r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%</a:t>
                    </a:r>
                    <a:endParaRPr lang="en-US" sz="1400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dLblPos val="bestFit"/>
              <c:showVal val="1"/>
            </c:dLbl>
            <c:txPr>
              <a:bodyPr/>
              <a:lstStyle/>
              <a:p>
                <a:pPr>
                  <a:defRPr sz="14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ctr"/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район</c:v>
                </c:pt>
                <c:pt idx="1">
                  <c:v>поселение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0.8450000000000002</c:v>
                </c:pt>
                <c:pt idx="1">
                  <c:v>0.15500000000000005</c:v>
                </c:pt>
              </c:numCache>
            </c:numRef>
          </c:val>
        </c:ser>
        <c:dLbls>
          <c:showVal val="1"/>
        </c:dLbls>
      </c:pie3DChart>
    </c:plotArea>
    <c:legend>
      <c:legendPos val="b"/>
      <c:layout>
        <c:manualLayout>
          <c:xMode val="edge"/>
          <c:yMode val="edge"/>
          <c:x val="0.44983574633815926"/>
          <c:y val="0.87950426509186352"/>
          <c:w val="0.516995173990348"/>
          <c:h val="9.5495734908136495E-2"/>
        </c:manualLayout>
      </c:layout>
      <c:txPr>
        <a:bodyPr/>
        <a:lstStyle/>
        <a:p>
          <a:pPr>
            <a:defRPr sz="1400">
              <a:solidFill>
                <a:schemeClr val="accent2">
                  <a:lumMod val="5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Общая площадь, жилого фонда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99968</c:v>
                </c:pt>
                <c:pt idx="1">
                  <c:v>90283</c:v>
                </c:pt>
                <c:pt idx="2">
                  <c:v>91599</c:v>
                </c:pt>
                <c:pt idx="3">
                  <c:v>92361</c:v>
                </c:pt>
                <c:pt idx="4">
                  <c:v>100059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Муниципальный жилой фонд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21000</c:v>
                </c:pt>
                <c:pt idx="1">
                  <c:v>23500</c:v>
                </c:pt>
                <c:pt idx="2">
                  <c:v>25764</c:v>
                </c:pt>
                <c:pt idx="3">
                  <c:v>22209</c:v>
                </c:pt>
                <c:pt idx="4">
                  <c:v>26743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Ветхое и аварийное жильё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9997</c:v>
                </c:pt>
                <c:pt idx="1">
                  <c:v>13479</c:v>
                </c:pt>
                <c:pt idx="2">
                  <c:v>16330</c:v>
                </c:pt>
                <c:pt idx="3">
                  <c:v>17500</c:v>
                </c:pt>
                <c:pt idx="4">
                  <c:v>17797</c:v>
                </c:pt>
              </c:numCache>
            </c:numRef>
          </c:val>
        </c:ser>
        <c:shape val="cylinder"/>
        <c:axId val="125492608"/>
        <c:axId val="125494400"/>
        <c:axId val="0"/>
      </c:bar3DChart>
      <c:catAx>
        <c:axId val="1254926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25494400"/>
        <c:crosses val="autoZero"/>
        <c:auto val="1"/>
        <c:lblAlgn val="ctr"/>
        <c:lblOffset val="100"/>
      </c:catAx>
      <c:valAx>
        <c:axId val="12549440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>
                <a:solidFill>
                  <a:schemeClr val="accent2">
                    <a:lumMod val="50000"/>
                  </a:schemeClr>
                </a:solidFill>
              </a:defRPr>
            </a:pPr>
            <a:endParaRPr lang="ru-RU"/>
          </a:p>
        </c:txPr>
        <c:crossAx val="12549260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8794864395845979E-2"/>
          <c:y val="0.85417716535433053"/>
          <c:w val="0.95643677893304457"/>
          <c:h val="0.12915616797900262"/>
        </c:manualLayout>
      </c:layout>
      <c:txPr>
        <a:bodyPr/>
        <a:lstStyle/>
        <a:p>
          <a:pPr>
            <a:defRPr sz="1400" b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plotArea>
      <c:layout>
        <c:manualLayout>
          <c:layoutTarget val="inner"/>
          <c:xMode val="edge"/>
          <c:yMode val="edge"/>
          <c:x val="0.19308930978222388"/>
          <c:y val="6.541366308084752E-2"/>
          <c:w val="0.71170851954316716"/>
          <c:h val="0.824666740601086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Введено в эксплуатацию (м₂)</c:v>
                </c:pt>
              </c:strCache>
            </c:strRef>
          </c:tx>
          <c:spPr>
            <a:ln w="57150">
              <a:solidFill>
                <a:schemeClr val="accent1"/>
              </a:solidFill>
            </a:ln>
          </c:spPr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775</c:v>
                </c:pt>
                <c:pt idx="1">
                  <c:v>1236</c:v>
                </c:pt>
                <c:pt idx="2">
                  <c:v>1059</c:v>
                </c:pt>
                <c:pt idx="3">
                  <c:v>841</c:v>
                </c:pt>
                <c:pt idx="4">
                  <c:v>846</c:v>
                </c:pt>
              </c:numCache>
            </c:numRef>
          </c:val>
        </c:ser>
        <c:shape val="box"/>
        <c:axId val="137376896"/>
        <c:axId val="137378432"/>
        <c:axId val="0"/>
      </c:bar3DChart>
      <c:catAx>
        <c:axId val="13737689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7378432"/>
        <c:crosses val="autoZero"/>
        <c:auto val="1"/>
        <c:lblAlgn val="ctr"/>
        <c:lblOffset val="100"/>
      </c:catAx>
      <c:valAx>
        <c:axId val="13737843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40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73768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.11816177523264161"/>
          <c:y val="4.8482423303644467E-2"/>
          <c:w val="0.79262371748985994"/>
          <c:h val="0.6078337851211221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explosion val="7"/>
          <c:dLbls>
            <c:dLbl>
              <c:idx val="0"/>
              <c:layout>
                <c:manualLayout>
                  <c:x val="2.9824561403508771E-2"/>
                  <c:y val="-2.879581151832469E-2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5.2631578947368432E-2"/>
                  <c:y val="1.0471204188481676E-2"/>
                </c:manualLayout>
              </c:layout>
              <c:dLblPos val="bestFit"/>
              <c:showVal val="1"/>
            </c:dLbl>
            <c:dLbl>
              <c:idx val="2"/>
              <c:layout>
                <c:manualLayout>
                  <c:x val="0"/>
                  <c:y val="3.9267015706806276E-2"/>
                </c:manualLayout>
              </c:layout>
              <c:dLblPos val="bestFit"/>
              <c:showVal val="1"/>
            </c:dLbl>
            <c:dLbl>
              <c:idx val="3"/>
              <c:layout>
                <c:manualLayout>
                  <c:x val="-5.2631578947368404E-2"/>
                  <c:y val="1.0471204188481676E-2"/>
                </c:manualLayout>
              </c:layout>
              <c:dLblPos val="bestFit"/>
              <c:showVal val="1"/>
            </c:dLbl>
            <c:dLbl>
              <c:idx val="4"/>
              <c:layout>
                <c:manualLayout>
                  <c:x val="-3.5087719298245612E-2"/>
                  <c:y val="1.0471204188481676E-2"/>
                </c:manualLayout>
              </c:layout>
              <c:dLblPos val="bestFit"/>
              <c:showVal val="1"/>
            </c:dLbl>
            <c:dLbl>
              <c:idx val="5"/>
              <c:layout>
                <c:manualLayout>
                  <c:x val="-7.6315795752803645E-2"/>
                  <c:y val="1.4423537131387989E-2"/>
                </c:manualLayout>
              </c:layout>
              <c:dLblPos val="bestFit"/>
              <c:showVal val="1"/>
            </c:dLbl>
            <c:dLbl>
              <c:idx val="6"/>
              <c:layout>
                <c:manualLayout>
                  <c:x val="-1.9298245614035137E-2"/>
                  <c:y val="-4.450261780104748E-2"/>
                </c:manualLayout>
              </c:layout>
              <c:dLblPos val="bestFit"/>
              <c:showVal val="1"/>
            </c:dLbl>
            <c:dLbl>
              <c:idx val="7"/>
              <c:layout>
                <c:manualLayout>
                  <c:x val="-1.9298245614035134E-2"/>
                  <c:y val="-1.0471204188481676E-2"/>
                </c:manualLayout>
              </c:layout>
              <c:dLblPos val="bestFit"/>
              <c:showVal val="1"/>
            </c:dLbl>
            <c:dLbl>
              <c:idx val="8"/>
              <c:layout>
                <c:manualLayout>
                  <c:x val="-6.4912280701754393E-2"/>
                  <c:y val="-1.3089005235602148E-2"/>
                </c:manualLayout>
              </c:layout>
              <c:dLblPos val="bestFit"/>
              <c:showVal val="1"/>
            </c:dLbl>
            <c:dLbl>
              <c:idx val="9"/>
              <c:layout>
                <c:manualLayout>
                  <c:x val="-3.5087719298245612E-2"/>
                  <c:y val="-7.8534031413612787E-3"/>
                </c:manualLayout>
              </c:layout>
              <c:dLblPos val="bestFit"/>
              <c:showVal val="1"/>
            </c:dLbl>
            <c:dLbl>
              <c:idx val="10"/>
              <c:layout>
                <c:manualLayout>
                  <c:x val="1.9856478167501794E-2"/>
                  <c:y val="-2.6586382584529887E-3"/>
                </c:manualLayout>
              </c:layout>
              <c:dLblPos val="bestFit"/>
              <c:showVal val="1"/>
            </c:dLbl>
            <c:dLbl>
              <c:idx val="11"/>
              <c:layout>
                <c:manualLayout>
                  <c:x val="0.12304628966833693"/>
                  <c:y val="-3.1337810714837126E-3"/>
                </c:manualLayout>
              </c:layout>
              <c:dLblPos val="bestFit"/>
              <c:showVal val="1"/>
            </c:dLbl>
            <c:dLbl>
              <c:idx val="12"/>
              <c:layout>
                <c:manualLayout>
                  <c:x val="7.4242424242424318E-2"/>
                  <c:y val="0"/>
                </c:manualLayout>
              </c:layout>
              <c:dLblPos val="outEnd"/>
              <c:showVal val="1"/>
            </c:dLbl>
            <c:spPr>
              <a:noFill/>
            </c:spPr>
            <c:txPr>
              <a:bodyPr/>
              <a:lstStyle/>
              <a:p>
                <a:pPr>
                  <a:defRPr sz="140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  <c:showLeaderLines val="1"/>
          </c:dLbls>
          <c:cat>
            <c:strRef>
              <c:f>Лист1!$A$2:$A$13</c:f>
              <c:strCache>
                <c:ptCount val="12"/>
                <c:pt idx="0">
                  <c:v>НДФЛ</c:v>
                </c:pt>
                <c:pt idx="1">
                  <c:v>ЕНВД</c:v>
                </c:pt>
                <c:pt idx="2">
                  <c:v>ЕСХН</c:v>
                </c:pt>
                <c:pt idx="3">
                  <c:v>налог на имущество физ. Лиц</c:v>
                </c:pt>
                <c:pt idx="4">
                  <c:v>земельный налог</c:v>
                </c:pt>
                <c:pt idx="5">
                  <c:v>гос. пошлина</c:v>
                </c:pt>
                <c:pt idx="6">
                  <c:v>аренда земельных участков</c:v>
                </c:pt>
                <c:pt idx="7">
                  <c:v>аренда имущества</c:v>
                </c:pt>
                <c:pt idx="8">
                  <c:v>соц. найм</c:v>
                </c:pt>
                <c:pt idx="9">
                  <c:v>платные услуги</c:v>
                </c:pt>
                <c:pt idx="10">
                  <c:v>продажа имущества</c:v>
                </c:pt>
                <c:pt idx="11">
                  <c:v>штрафы</c:v>
                </c:pt>
              </c:strCache>
            </c:strRef>
          </c:cat>
          <c:val>
            <c:numRef>
              <c:f>Лист1!$B$2:$B$13</c:f>
              <c:numCache>
                <c:formatCode>0.0%</c:formatCode>
                <c:ptCount val="12"/>
                <c:pt idx="0">
                  <c:v>0.39900000000000008</c:v>
                </c:pt>
                <c:pt idx="1">
                  <c:v>8.7000000000000022E-2</c:v>
                </c:pt>
                <c:pt idx="2">
                  <c:v>8.0000000000000019E-3</c:v>
                </c:pt>
                <c:pt idx="3">
                  <c:v>7.3999999999999996E-2</c:v>
                </c:pt>
                <c:pt idx="4">
                  <c:v>4.7000000000000007E-2</c:v>
                </c:pt>
                <c:pt idx="5">
                  <c:v>1.6000000000000004E-2</c:v>
                </c:pt>
                <c:pt idx="6">
                  <c:v>7.5999999999999998E-2</c:v>
                </c:pt>
                <c:pt idx="7">
                  <c:v>0.16</c:v>
                </c:pt>
                <c:pt idx="8">
                  <c:v>6.900000000000002E-2</c:v>
                </c:pt>
                <c:pt idx="9">
                  <c:v>3.7999999999999999E-2</c:v>
                </c:pt>
                <c:pt idx="10">
                  <c:v>2.3E-2</c:v>
                </c:pt>
                <c:pt idx="11">
                  <c:v>3.0000000000000005E-3</c:v>
                </c:pt>
              </c:numCache>
            </c:numRef>
          </c:val>
        </c:ser>
      </c:pie3DChart>
    </c:plotArea>
    <c:legend>
      <c:legendPos val="b"/>
      <c:layout>
        <c:manualLayout>
          <c:xMode val="edge"/>
          <c:yMode val="edge"/>
          <c:x val="1.6516702457647345E-2"/>
          <c:y val="0.75363925820748012"/>
          <c:w val="0.95636053447864466"/>
          <c:h val="0.22996729916957132"/>
        </c:manualLayout>
      </c:layout>
      <c:spPr>
        <a:ln>
          <a:solidFill>
            <a:schemeClr val="accent6">
              <a:lumMod val="50000"/>
            </a:schemeClr>
          </a:solidFill>
        </a:ln>
      </c:spPr>
      <c:txPr>
        <a:bodyPr/>
        <a:lstStyle/>
        <a:p>
          <a:pPr>
            <a:defRPr sz="140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40"/>
      <c:rotY val="359"/>
      <c:perspective val="10"/>
    </c:view3D>
    <c:plotArea>
      <c:layout>
        <c:manualLayout>
          <c:layoutTarget val="inner"/>
          <c:xMode val="edge"/>
          <c:yMode val="edge"/>
          <c:x val="0"/>
          <c:y val="1.666666666666667E-2"/>
          <c:w val="1"/>
          <c:h val="0.6833530183727035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7"/>
          <c:dLbls>
            <c:dLbl>
              <c:idx val="0"/>
              <c:layout>
                <c:manualLayout>
                  <c:x val="9.5448175368563343E-2"/>
                  <c:y val="3.2910323709536296E-2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6.3257166603286508E-2"/>
                  <c:y val="-6.3243657042869683E-3"/>
                </c:manualLayout>
              </c:layout>
              <c:dLblPos val="bestFit"/>
              <c:showVal val="1"/>
            </c:dLbl>
            <c:dLbl>
              <c:idx val="2"/>
              <c:layout>
                <c:manualLayout>
                  <c:x val="7.9682244580538686E-2"/>
                  <c:y val="4.0347676610846192E-2"/>
                </c:manualLayout>
              </c:layout>
              <c:dLblPos val="bestFit"/>
              <c:showVal val="1"/>
            </c:dLbl>
            <c:dLbl>
              <c:idx val="3"/>
              <c:layout>
                <c:manualLayout>
                  <c:x val="5.0537390886755414E-2"/>
                  <c:y val="0.11066207349081369"/>
                </c:manualLayout>
              </c:layout>
              <c:dLblPos val="bestFit"/>
              <c:showVal val="1"/>
            </c:dLbl>
            <c:dLbl>
              <c:idx val="4"/>
              <c:layout>
                <c:manualLayout>
                  <c:x val="-0.13777376786235054"/>
                  <c:y val="-7.3291375549887253E-2"/>
                </c:manualLayout>
              </c:layout>
              <c:dLblPos val="bestFit"/>
              <c:showVal val="1"/>
            </c:dLbl>
            <c:dLbl>
              <c:idx val="5"/>
              <c:layout>
                <c:manualLayout>
                  <c:x val="-6.2380897618340571E-2"/>
                  <c:y val="2.2458005249343851E-2"/>
                </c:manualLayout>
              </c:layout>
              <c:dLblPos val="bestFit"/>
              <c:showVal val="1"/>
            </c:dLbl>
            <c:dLbl>
              <c:idx val="6"/>
              <c:layout>
                <c:manualLayout>
                  <c:x val="-4.9575517524321433E-2"/>
                  <c:y val="1.7852362204724415E-2"/>
                </c:manualLayout>
              </c:layout>
              <c:dLblPos val="bestFit"/>
              <c:showVal val="1"/>
            </c:dLbl>
            <c:dLbl>
              <c:idx val="7"/>
              <c:layout>
                <c:manualLayout>
                  <c:x val="-0.10282955392358505"/>
                  <c:y val="-1.6467629046369246E-3"/>
                </c:manualLayout>
              </c:layout>
              <c:dLblPos val="bestFit"/>
              <c:showVal val="1"/>
            </c:dLbl>
            <c:dLbl>
              <c:idx val="8"/>
              <c:layout>
                <c:manualLayout>
                  <c:x val="-3.1361422387285023E-2"/>
                  <c:y val="-1.6467629046369246E-3"/>
                </c:manualLayout>
              </c:layout>
              <c:dLblPos val="bestFit"/>
              <c:showVal val="1"/>
            </c:dLbl>
            <c:dLbl>
              <c:idx val="9"/>
              <c:layout>
                <c:manualLayout>
                  <c:x val="0.1545679012345679"/>
                  <c:y val="0"/>
                </c:manualLayout>
              </c:layout>
              <c:dLblPos val="bestFit"/>
              <c:showVal val="1"/>
            </c:dLbl>
            <c:txPr>
              <a:bodyPr/>
              <a:lstStyle/>
              <a:p>
                <a:pPr>
                  <a:defRPr sz="140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ctr"/>
            <c:showVal val="1"/>
            <c:showLeaderLines val="1"/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Правоохранительные органы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Молодежная политика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СМИ</c:v>
                </c:pt>
              </c:strCache>
            </c:strRef>
          </c:cat>
          <c:val>
            <c:numRef>
              <c:f>Лист1!$B$2:$B$11</c:f>
              <c:numCache>
                <c:formatCode>0%</c:formatCode>
                <c:ptCount val="10"/>
                <c:pt idx="0">
                  <c:v>0.22</c:v>
                </c:pt>
                <c:pt idx="1">
                  <c:v>8.0000000000000019E-3</c:v>
                </c:pt>
                <c:pt idx="2">
                  <c:v>1.2E-2</c:v>
                </c:pt>
                <c:pt idx="3">
                  <c:v>0.14400000000000002</c:v>
                </c:pt>
                <c:pt idx="4">
                  <c:v>0.43900000000000006</c:v>
                </c:pt>
                <c:pt idx="5">
                  <c:v>2.7000000000000003E-2</c:v>
                </c:pt>
                <c:pt idx="6">
                  <c:v>0.14600000000000002</c:v>
                </c:pt>
                <c:pt idx="7">
                  <c:v>5.000000000000001E-3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</c:ser>
        <c:dLbls>
          <c:showVal val="1"/>
        </c:dLbls>
      </c:pie3DChart>
    </c:plotArea>
    <c:legend>
      <c:legendPos val="b"/>
      <c:layout>
        <c:manualLayout>
          <c:xMode val="edge"/>
          <c:yMode val="edge"/>
          <c:x val="1.7279855055796892E-2"/>
          <c:y val="0.71668635170603656"/>
          <c:w val="0.9505065592002464"/>
          <c:h val="0.26664698162729722"/>
        </c:manualLayout>
      </c:layout>
      <c:txPr>
        <a:bodyPr/>
        <a:lstStyle/>
        <a:p>
          <a:pPr>
            <a:defRPr sz="1400">
              <a:solidFill>
                <a:schemeClr val="accent6">
                  <a:lumMod val="5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миграционный прирост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c:rich>
      </c:tx>
      <c:layout/>
    </c:title>
    <c:view3D>
      <c:rAngAx val="1"/>
    </c:view3D>
    <c:plotArea>
      <c:layout>
        <c:manualLayout>
          <c:layoutTarget val="inner"/>
          <c:xMode val="edge"/>
          <c:yMode val="edge"/>
          <c:x val="9.9723999343832234E-2"/>
          <c:y val="0.1288323611332019"/>
          <c:w val="0.69454683398950201"/>
          <c:h val="0.67332706982456014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прибыло</c:v>
                </c:pt>
              </c:strCache>
            </c:strRef>
          </c:tx>
          <c:dLbls>
            <c:txPr>
              <a:bodyPr/>
              <a:lstStyle/>
              <a:p>
                <a:pPr>
                  <a:defRPr sz="110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37</c:v>
                </c:pt>
                <c:pt idx="1">
                  <c:v>51</c:v>
                </c:pt>
                <c:pt idx="2">
                  <c:v>57</c:v>
                </c:pt>
                <c:pt idx="3">
                  <c:v>84</c:v>
                </c:pt>
                <c:pt idx="4">
                  <c:v>28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убыло</c:v>
                </c:pt>
              </c:strCache>
            </c:strRef>
          </c:tx>
          <c:dLbls>
            <c:dLbl>
              <c:idx val="4"/>
              <c:layout>
                <c:manualLayout>
                  <c:x val="1.8518518518518556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10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97</c:v>
                </c:pt>
                <c:pt idx="1">
                  <c:v>80</c:v>
                </c:pt>
                <c:pt idx="2">
                  <c:v>122</c:v>
                </c:pt>
                <c:pt idx="3">
                  <c:v>85</c:v>
                </c:pt>
                <c:pt idx="4">
                  <c:v>91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мигр. прирост</c:v>
                </c:pt>
              </c:strCache>
            </c:strRef>
          </c:tx>
          <c:dLbls>
            <c:dLbl>
              <c:idx val="2"/>
              <c:layout>
                <c:manualLayout>
                  <c:x val="1.282051282051282E-2"/>
                  <c:y val="-5.789473684210563E-2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1.5789473684210669E-2"/>
                </c:manualLayout>
              </c:layout>
              <c:showVal val="1"/>
            </c:dLbl>
            <c:dLbl>
              <c:idx val="4"/>
              <c:layout>
                <c:manualLayout>
                  <c:x val="3.2051282051282055E-2"/>
                  <c:y val="5.2631578947368524E-3"/>
                </c:manualLayout>
              </c:layout>
              <c:showVal val="1"/>
            </c:dLbl>
            <c:txPr>
              <a:bodyPr/>
              <a:lstStyle/>
              <a:p>
                <a:pPr>
                  <a:defRPr sz="110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-60</c:v>
                </c:pt>
                <c:pt idx="1">
                  <c:v>-29</c:v>
                </c:pt>
                <c:pt idx="2">
                  <c:v>-65</c:v>
                </c:pt>
                <c:pt idx="3">
                  <c:v>-1</c:v>
                </c:pt>
                <c:pt idx="4">
                  <c:v>-63</c:v>
                </c:pt>
              </c:numCache>
            </c:numRef>
          </c:val>
        </c:ser>
        <c:dLbls>
          <c:showVal val="1"/>
        </c:dLbls>
        <c:shape val="cylinder"/>
        <c:axId val="82016128"/>
        <c:axId val="82017664"/>
        <c:axId val="0"/>
      </c:bar3DChart>
      <c:catAx>
        <c:axId val="82016128"/>
        <c:scaling>
          <c:orientation val="minMax"/>
        </c:scaling>
        <c:axPos val="b"/>
        <c:numFmt formatCode="General" sourceLinked="1"/>
        <c:tickLblPos val="low"/>
        <c:txPr>
          <a:bodyPr anchor="b" anchorCtr="0"/>
          <a:lstStyle/>
          <a:p>
            <a:pPr>
              <a:defRPr sz="1100" b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82017664"/>
        <c:crosses val="autoZero"/>
        <c:auto val="1"/>
        <c:lblAlgn val="ctr"/>
        <c:lblOffset val="100"/>
      </c:catAx>
      <c:valAx>
        <c:axId val="8201766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10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820161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2690350229658871"/>
          <c:y val="7.0806254138169572E-2"/>
          <c:w val="0.17049233103674558"/>
          <c:h val="0.84476436014189071"/>
        </c:manualLayout>
      </c:layout>
      <c:txPr>
        <a:bodyPr/>
        <a:lstStyle/>
        <a:p>
          <a:pPr>
            <a:defRPr sz="120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естественный прирост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c:rich>
      </c:tx>
      <c:layout>
        <c:manualLayout>
          <c:xMode val="edge"/>
          <c:yMode val="edge"/>
          <c:x val="0.28227854330708702"/>
          <c:y val="3.0303030303030311E-2"/>
        </c:manualLayout>
      </c:layout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родилось</c:v>
                </c:pt>
              </c:strCache>
            </c:strRef>
          </c:tx>
          <c:dLbls>
            <c:dLbl>
              <c:idx val="0"/>
              <c:layout>
                <c:manualLayout>
                  <c:x val="-1.3315903871391062E-2"/>
                  <c:y val="-1.5027837429412244E-2"/>
                </c:manualLayout>
              </c:layout>
              <c:showVal val="1"/>
            </c:dLbl>
            <c:dLbl>
              <c:idx val="1"/>
              <c:layout>
                <c:manualLayout>
                  <c:x val="-2.0145382217847781E-2"/>
                  <c:y val="-8.1702855324902665E-3"/>
                </c:manualLayout>
              </c:layout>
              <c:showVal val="1"/>
            </c:dLbl>
            <c:dLbl>
              <c:idx val="2"/>
              <c:layout>
                <c:manualLayout>
                  <c:x val="-1.1252255577427822E-2"/>
                  <c:y val="2.575399665950848E-2"/>
                </c:manualLayout>
              </c:layout>
              <c:showVal val="1"/>
            </c:dLbl>
            <c:dLbl>
              <c:idx val="3"/>
              <c:layout>
                <c:manualLayout>
                  <c:x val="-1.8622252296587948E-2"/>
                  <c:y val="-2.4373657838224799E-2"/>
                </c:manualLayout>
              </c:layout>
              <c:showVal val="1"/>
            </c:dLbl>
            <c:dLbl>
              <c:idx val="4"/>
              <c:layout>
                <c:manualLayout>
                  <c:x val="-2.5894233923884544E-2"/>
                  <c:y val="5.9293724648055452E-3"/>
                </c:manualLayout>
              </c:layout>
              <c:showVal val="1"/>
            </c:dLbl>
            <c:txPr>
              <a:bodyPr/>
              <a:lstStyle/>
              <a:p>
                <a:pPr>
                  <a:defRPr sz="110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25</c:v>
                </c:pt>
                <c:pt idx="1">
                  <c:v>44</c:v>
                </c:pt>
                <c:pt idx="2">
                  <c:v>40</c:v>
                </c:pt>
                <c:pt idx="3">
                  <c:v>40</c:v>
                </c:pt>
                <c:pt idx="4">
                  <c:v>33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умерло</c:v>
                </c:pt>
              </c:strCache>
            </c:strRef>
          </c:tx>
          <c:dLbls>
            <c:dLbl>
              <c:idx val="0"/>
              <c:layout>
                <c:manualLayout>
                  <c:x val="6.2891650262467194E-3"/>
                  <c:y val="5.5225483178239082E-3"/>
                </c:manualLayout>
              </c:layout>
              <c:showVal val="1"/>
            </c:dLbl>
            <c:dLbl>
              <c:idx val="1"/>
              <c:layout>
                <c:manualLayout>
                  <c:x val="1.616551837270342E-2"/>
                  <c:y val="-1.3546488507118445E-2"/>
                </c:manualLayout>
              </c:layout>
              <c:showVal val="1"/>
            </c:dLbl>
            <c:dLbl>
              <c:idx val="2"/>
              <c:layout>
                <c:manualLayout>
                  <c:x val="8.7951115485564307E-3"/>
                  <c:y val="-2.5913465362284258E-2"/>
                </c:manualLayout>
              </c:layout>
              <c:showVal val="1"/>
            </c:dLbl>
            <c:dLbl>
              <c:idx val="3"/>
              <c:layout>
                <c:manualLayout>
                  <c:x val="3.1790518372703441E-2"/>
                  <c:y val="-1.4679471884196297E-2"/>
                </c:manualLayout>
              </c:layout>
              <c:showVal val="1"/>
            </c:dLbl>
            <c:dLbl>
              <c:idx val="4"/>
              <c:layout>
                <c:manualLayout>
                  <c:x val="2.6041666666666699E-2"/>
                  <c:y val="-2.6669052732044857E-2"/>
                </c:manualLayout>
              </c:layout>
              <c:showVal val="1"/>
            </c:dLbl>
            <c:txPr>
              <a:bodyPr anchor="t" anchorCtr="0"/>
              <a:lstStyle/>
              <a:p>
                <a:pPr>
                  <a:defRPr sz="110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61</c:v>
                </c:pt>
                <c:pt idx="1">
                  <c:v>58</c:v>
                </c:pt>
                <c:pt idx="2">
                  <c:v>54</c:v>
                </c:pt>
                <c:pt idx="3">
                  <c:v>46</c:v>
                </c:pt>
                <c:pt idx="4">
                  <c:v>46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ест. прирост</c:v>
                </c:pt>
              </c:strCache>
            </c:strRef>
          </c:tx>
          <c:dLbls>
            <c:dLbl>
              <c:idx val="0"/>
              <c:layout>
                <c:manualLayout>
                  <c:x val="3.2625697178477749E-2"/>
                  <c:y val="1.2759484609878321E-2"/>
                </c:manualLayout>
              </c:layout>
              <c:showVal val="1"/>
            </c:dLbl>
            <c:dLbl>
              <c:idx val="1"/>
              <c:layout>
                <c:manualLayout>
                  <c:x val="5.7144233923884513E-2"/>
                  <c:y val="9.250338025928577E-2"/>
                </c:manualLayout>
              </c:layout>
              <c:showVal val="1"/>
            </c:dLbl>
            <c:dLbl>
              <c:idx val="2"/>
              <c:layout>
                <c:manualLayout>
                  <c:x val="5.041277066929141E-2"/>
                  <c:y val="2.8879344627375267E-3"/>
                </c:manualLayout>
              </c:layout>
              <c:showVal val="1"/>
            </c:dLbl>
            <c:dLbl>
              <c:idx val="3"/>
              <c:layout>
                <c:manualLayout>
                  <c:x val="4.1077140748031496E-2"/>
                  <c:y val="3.3190964765767821E-2"/>
                </c:manualLayout>
              </c:layout>
              <c:showVal val="1"/>
            </c:dLbl>
            <c:dLbl>
              <c:idx val="4"/>
              <c:layout>
                <c:manualLayout>
                  <c:x val="4.323880413385827E-2"/>
                  <c:y val="2.1670643442297011E-2"/>
                </c:manualLayout>
              </c:layout>
              <c:showVal val="1"/>
            </c:dLbl>
            <c:txPr>
              <a:bodyPr/>
              <a:lstStyle/>
              <a:p>
                <a:pPr>
                  <a:defRPr sz="110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-39</c:v>
                </c:pt>
                <c:pt idx="1">
                  <c:v>-14</c:v>
                </c:pt>
                <c:pt idx="2">
                  <c:v>-14</c:v>
                </c:pt>
                <c:pt idx="3">
                  <c:v>-6</c:v>
                </c:pt>
                <c:pt idx="4">
                  <c:v>-13</c:v>
                </c:pt>
              </c:numCache>
            </c:numRef>
          </c:val>
        </c:ser>
        <c:dLbls>
          <c:showVal val="1"/>
        </c:dLbls>
        <c:shape val="cylinder"/>
        <c:axId val="81500416"/>
        <c:axId val="81522688"/>
        <c:axId val="0"/>
      </c:bar3DChart>
      <c:catAx>
        <c:axId val="81500416"/>
        <c:scaling>
          <c:orientation val="minMax"/>
        </c:scaling>
        <c:axPos val="b"/>
        <c:numFmt formatCode="General" sourceLinked="1"/>
        <c:tickLblPos val="low"/>
        <c:txPr>
          <a:bodyPr/>
          <a:lstStyle/>
          <a:p>
            <a:pPr>
              <a:defRPr sz="110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81522688"/>
        <c:crosses val="autoZero"/>
        <c:auto val="1"/>
        <c:lblAlgn val="ctr"/>
        <c:lblOffset val="100"/>
      </c:catAx>
      <c:valAx>
        <c:axId val="8152268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10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815004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146443784690846"/>
          <c:y val="0.14621892851628854"/>
          <c:w val="0.18214211953014084"/>
          <c:h val="0.76594410992743567"/>
        </c:manualLayout>
      </c:layout>
      <c:txPr>
        <a:bodyPr/>
        <a:lstStyle/>
        <a:p>
          <a:pPr>
            <a:defRPr sz="120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8.0420479534653075E-2"/>
          <c:y val="4.2781597722819913E-2"/>
          <c:w val="0.87975970064552966"/>
          <c:h val="0.801874052715241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зарегистрировано браков</c:v>
                </c:pt>
              </c:strCache>
            </c:strRef>
          </c:tx>
          <c:dLbls>
            <c:dLbl>
              <c:idx val="2"/>
              <c:layout>
                <c:manualLayout>
                  <c:x val="-4.1576576576576575E-2"/>
                  <c:y val="3.7030608849950096E-2"/>
                </c:manualLayout>
              </c:layout>
              <c:dLblPos val="r"/>
              <c:showVal val="1"/>
            </c:dLbl>
            <c:txPr>
              <a:bodyPr/>
              <a:lstStyle/>
              <a:p>
                <a:pPr>
                  <a:defRPr sz="140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27</c:v>
                </c:pt>
                <c:pt idx="1">
                  <c:v>19</c:v>
                </c:pt>
                <c:pt idx="2">
                  <c:v>22</c:v>
                </c:pt>
                <c:pt idx="3">
                  <c:v>23</c:v>
                </c:pt>
                <c:pt idx="4">
                  <c:v>18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зарегистрировано развод</c:v>
                </c:pt>
              </c:strCache>
            </c:strRef>
          </c:tx>
          <c:dLbls>
            <c:dLbl>
              <c:idx val="1"/>
              <c:layout>
                <c:manualLayout>
                  <c:x val="-3.930747676810669E-2"/>
                  <c:y val="4.642028021145244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5.3181350641980547E-2"/>
                  <c:y val="-4.2781597722819913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8.0405405405405504E-3"/>
                  <c:y val="-5.2807659605931913E-4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4.6295133716393662E-2"/>
                  <c:y val="4.1725444530701233E-2"/>
                </c:manualLayout>
              </c:layout>
              <c:dLblPos val="r"/>
              <c:showVal val="1"/>
            </c:dLbl>
            <c:txPr>
              <a:bodyPr/>
              <a:lstStyle/>
              <a:p>
                <a:pPr>
                  <a:defRPr sz="140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14</c:v>
                </c:pt>
                <c:pt idx="1">
                  <c:v>24</c:v>
                </c:pt>
                <c:pt idx="2">
                  <c:v>33</c:v>
                </c:pt>
                <c:pt idx="3">
                  <c:v>22</c:v>
                </c:pt>
                <c:pt idx="4">
                  <c:v>20</c:v>
                </c:pt>
              </c:numCache>
            </c:numRef>
          </c:val>
        </c:ser>
        <c:dLbls>
          <c:showVal val="1"/>
        </c:dLbls>
        <c:marker val="1"/>
        <c:axId val="84795776"/>
        <c:axId val="84797312"/>
      </c:lineChart>
      <c:catAx>
        <c:axId val="847957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84797312"/>
        <c:crosses val="autoZero"/>
        <c:auto val="1"/>
        <c:lblAlgn val="ctr"/>
        <c:lblOffset val="100"/>
      </c:catAx>
      <c:valAx>
        <c:axId val="8479731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84795776"/>
        <c:crosses val="autoZero"/>
        <c:crossBetween val="between"/>
      </c:valAx>
      <c:spPr>
        <a:noFill/>
      </c:spPr>
    </c:plotArea>
    <c:legend>
      <c:legendPos val="b"/>
      <c:layout/>
      <c:txPr>
        <a:bodyPr/>
        <a:lstStyle/>
        <a:p>
          <a:pPr>
            <a:defRPr sz="140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.13753064885876606"/>
          <c:y val="2.6158047811591201E-4"/>
          <c:w val="0.72366723146948508"/>
          <c:h val="0.9997384195218849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explosion val="9"/>
          </c:dPt>
          <c:dPt>
            <c:idx val="1"/>
            <c:explosion val="8"/>
          </c:dPt>
          <c:dLbls>
            <c:dLbl>
              <c:idx val="0"/>
              <c:layout>
                <c:manualLayout>
                  <c:x val="9.9686202199408727E-2"/>
                  <c:y val="-7.5172199758813937E-2"/>
                </c:manualLayout>
              </c:layout>
              <c:showPercent val="1"/>
            </c:dLbl>
            <c:dLbl>
              <c:idx val="1"/>
              <c:layout>
                <c:manualLayout>
                  <c:x val="0.19313615070268114"/>
                  <c:y val="-3.511917429240264E-2"/>
                </c:manualLayout>
              </c:layout>
              <c:showPercent val="1"/>
            </c:dLbl>
            <c:dLbl>
              <c:idx val="2"/>
              <c:layout>
                <c:manualLayout>
                  <c:x val="-8.4838200604671232E-2"/>
                  <c:y val="-0.10162818330141171"/>
                </c:manualLayout>
              </c:layout>
              <c:showPercent val="1"/>
            </c:dLbl>
            <c:txPr>
              <a:bodyPr/>
              <a:lstStyle/>
              <a:p>
                <a:pPr>
                  <a:defRPr sz="140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младше трудоспособного возраста</c:v>
                </c:pt>
                <c:pt idx="1">
                  <c:v>трудоспособного возраста</c:v>
                </c:pt>
                <c:pt idx="2">
                  <c:v>старше трудоспособного возраста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21</c:v>
                </c:pt>
                <c:pt idx="1">
                  <c:v>48</c:v>
                </c:pt>
                <c:pt idx="2">
                  <c:v>31</c:v>
                </c:pt>
              </c:numCache>
            </c:numRef>
          </c:val>
        </c:ser>
      </c:pie3DChart>
    </c:plotArea>
    <c:legend>
      <c:legendPos val="b"/>
      <c:layout>
        <c:manualLayout>
          <c:xMode val="edge"/>
          <c:yMode val="edge"/>
          <c:x val="1.1391785486273689E-2"/>
          <c:y val="0.81089806341774862"/>
          <c:w val="0.96145066326168693"/>
          <c:h val="0.17501755692700571"/>
        </c:manualLayout>
      </c:layout>
      <c:txPr>
        <a:bodyPr/>
        <a:lstStyle/>
        <a:p>
          <a:pPr>
            <a:defRPr sz="140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area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среднемесячная заработная плата</c:v>
                </c:pt>
              </c:strCache>
            </c:strRef>
          </c:tx>
          <c:dLbls>
            <c:dLbl>
              <c:idx val="0"/>
              <c:layout>
                <c:manualLayout>
                  <c:x val="3.2854207513947832E-2"/>
                  <c:y val="-0.29166666666666741"/>
                </c:manualLayout>
              </c:layout>
              <c:showVal val="1"/>
            </c:dLbl>
            <c:dLbl>
              <c:idx val="1"/>
              <c:layout>
                <c:manualLayout>
                  <c:x val="8.9602384128948508E-3"/>
                  <c:y val="-0.30277777777777853"/>
                </c:manualLayout>
              </c:layout>
              <c:showVal val="1"/>
            </c:dLbl>
            <c:dLbl>
              <c:idx val="2"/>
              <c:layout>
                <c:manualLayout>
                  <c:x val="2.9867461376316142E-3"/>
                  <c:y val="-0.32222222222222296"/>
                </c:manualLayout>
              </c:layout>
              <c:showVal val="1"/>
            </c:dLbl>
            <c:dLbl>
              <c:idx val="3"/>
              <c:layout>
                <c:manualLayout>
                  <c:x val="7.4668653440790522E-3"/>
                  <c:y val="-0.33888888888889068"/>
                </c:manualLayout>
              </c:layout>
              <c:showVal val="1"/>
            </c:dLbl>
            <c:dLbl>
              <c:idx val="4"/>
              <c:layout>
                <c:manualLayout>
                  <c:x val="1.493255480385304E-3"/>
                  <c:y val="-0.38888888888889062"/>
                </c:manualLayout>
              </c:layout>
              <c:showVal val="1"/>
            </c:dLbl>
            <c:txPr>
              <a:bodyPr/>
              <a:lstStyle/>
              <a:p>
                <a:pPr>
                  <a:defRPr sz="140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16275</c:v>
                </c:pt>
                <c:pt idx="1">
                  <c:v>18218</c:v>
                </c:pt>
                <c:pt idx="2">
                  <c:v>19235</c:v>
                </c:pt>
                <c:pt idx="3">
                  <c:v>21466</c:v>
                </c:pt>
                <c:pt idx="4">
                  <c:v>23569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среднемесячные доходы на 1 жителя</c:v>
                </c:pt>
              </c:strCache>
            </c:strRef>
          </c:tx>
          <c:dLbls>
            <c:dLbl>
              <c:idx val="0"/>
              <c:layout>
                <c:manualLayout>
                  <c:x val="3.5840953651579452E-2"/>
                  <c:y val="-8.3333333333332534E-3"/>
                </c:manualLayout>
              </c:layout>
              <c:showVal val="1"/>
            </c:dLbl>
            <c:dLbl>
              <c:idx val="1"/>
              <c:layout>
                <c:manualLayout>
                  <c:x val="2.9867461376316142E-3"/>
                  <c:y val="-3.0555555555555582E-2"/>
                </c:manualLayout>
              </c:layout>
              <c:showVal val="1"/>
            </c:dLbl>
            <c:dLbl>
              <c:idx val="2"/>
              <c:layout>
                <c:manualLayout>
                  <c:x val="7.4668653440790522E-3"/>
                  <c:y val="-0.11388888888888885"/>
                </c:manualLayout>
              </c:layout>
              <c:showVal val="1"/>
            </c:dLbl>
            <c:dLbl>
              <c:idx val="3"/>
              <c:layout>
                <c:manualLayout>
                  <c:x val="5.9734922752632475E-3"/>
                  <c:y val="-0.12777777777777777"/>
                </c:manualLayout>
              </c:layout>
              <c:showVal val="1"/>
            </c:dLbl>
            <c:dLbl>
              <c:idx val="4"/>
              <c:layout>
                <c:manualLayout>
                  <c:x val="-1.4933848276588581E-2"/>
                  <c:y val="-0.12777777777777777"/>
                </c:manualLayout>
              </c:layout>
              <c:showVal val="1"/>
            </c:dLbl>
            <c:txPr>
              <a:bodyPr/>
              <a:lstStyle/>
              <a:p>
                <a:pPr>
                  <a:defRPr sz="140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4136</c:v>
                </c:pt>
                <c:pt idx="1">
                  <c:v>9308</c:v>
                </c:pt>
                <c:pt idx="2">
                  <c:v>9866</c:v>
                </c:pt>
                <c:pt idx="3">
                  <c:v>10549</c:v>
                </c:pt>
                <c:pt idx="4">
                  <c:v>11131</c:v>
                </c:pt>
              </c:numCache>
            </c:numRef>
          </c:val>
        </c:ser>
        <c:axId val="87524864"/>
        <c:axId val="87526400"/>
      </c:areaChart>
      <c:catAx>
        <c:axId val="875248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87526400"/>
        <c:crosses val="autoZero"/>
        <c:auto val="1"/>
        <c:lblAlgn val="ctr"/>
        <c:lblOffset val="100"/>
        <c:tickLblSkip val="1"/>
      </c:catAx>
      <c:valAx>
        <c:axId val="87526400"/>
        <c:scaling>
          <c:orientation val="minMax"/>
        </c:scaling>
        <c:axPos val="l"/>
        <c:majorGridlines>
          <c:spPr>
            <a:ln>
              <a:solidFill>
                <a:srgbClr val="D16349">
                  <a:alpha val="0"/>
                </a:srgbClr>
              </a:solidFill>
            </a:ln>
          </c:spPr>
        </c:majorGridlines>
        <c:numFmt formatCode="General" sourceLinked="1"/>
        <c:tickLblPos val="nextTo"/>
        <c:txPr>
          <a:bodyPr/>
          <a:lstStyle/>
          <a:p>
            <a:pPr>
              <a:defRPr sz="1200" baseline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87524864"/>
        <c:crosses val="autoZero"/>
        <c:crossBetween val="midCat"/>
      </c:valAx>
      <c:spPr>
        <a:ln>
          <a:noFill/>
        </a:ln>
      </c:spPr>
    </c:plotArea>
    <c:legend>
      <c:legendPos val="b"/>
      <c:layout/>
      <c:txPr>
        <a:bodyPr/>
        <a:lstStyle/>
        <a:p>
          <a:pPr>
            <a:defRPr sz="1600">
              <a:solidFill>
                <a:schemeClr val="accent2">
                  <a:lumMod val="5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8.0918360939569403E-2"/>
          <c:y val="2.2361111111111175E-2"/>
          <c:w val="0.88750687573726628"/>
          <c:h val="0.6827917760279977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трудовые ресурсы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2288</c:v>
                </c:pt>
                <c:pt idx="1">
                  <c:v>2280</c:v>
                </c:pt>
                <c:pt idx="2">
                  <c:v>2260</c:v>
                </c:pt>
                <c:pt idx="3">
                  <c:v>2079</c:v>
                </c:pt>
                <c:pt idx="4">
                  <c:v>2029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экономически активное население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2098</c:v>
                </c:pt>
                <c:pt idx="1">
                  <c:v>2090</c:v>
                </c:pt>
                <c:pt idx="2">
                  <c:v>2031</c:v>
                </c:pt>
                <c:pt idx="3">
                  <c:v>2031</c:v>
                </c:pt>
                <c:pt idx="4">
                  <c:v>1853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зянято в экономике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1228</c:v>
                </c:pt>
                <c:pt idx="1">
                  <c:v>1157</c:v>
                </c:pt>
                <c:pt idx="2">
                  <c:v>1090</c:v>
                </c:pt>
                <c:pt idx="3">
                  <c:v>1017</c:v>
                </c:pt>
                <c:pt idx="4">
                  <c:v>958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незанятые труд. деятельностью и учёбой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870</c:v>
                </c:pt>
                <c:pt idx="1">
                  <c:v>933</c:v>
                </c:pt>
                <c:pt idx="2">
                  <c:v>941</c:v>
                </c:pt>
                <c:pt idx="3">
                  <c:v>874</c:v>
                </c:pt>
                <c:pt idx="4">
                  <c:v>895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официально зарегистрировано в ЦЗ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Лист1!$F$2:$F$6</c:f>
              <c:numCache>
                <c:formatCode>General</c:formatCode>
                <c:ptCount val="5"/>
                <c:pt idx="0">
                  <c:v>91</c:v>
                </c:pt>
                <c:pt idx="1">
                  <c:v>54</c:v>
                </c:pt>
                <c:pt idx="2">
                  <c:v>76</c:v>
                </c:pt>
                <c:pt idx="3">
                  <c:v>66</c:v>
                </c:pt>
                <c:pt idx="4">
                  <c:v>66</c:v>
                </c:pt>
              </c:numCache>
            </c:numRef>
          </c:val>
        </c:ser>
        <c:shape val="cylinder"/>
        <c:axId val="86063360"/>
        <c:axId val="86077440"/>
        <c:axId val="0"/>
      </c:bar3DChart>
      <c:catAx>
        <c:axId val="8606336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86077440"/>
        <c:crosses val="autoZero"/>
        <c:auto val="1"/>
        <c:lblAlgn val="ctr"/>
        <c:lblOffset val="100"/>
      </c:catAx>
      <c:valAx>
        <c:axId val="8607744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86063360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40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 регистрируемой безработицы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6.1228295821448113E-2"/>
                  <c:y val="-5.5555555555555558E-3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1"/>
              <c:layout>
                <c:manualLayout>
                  <c:x val="0"/>
                  <c:y val="-0.26919211803070076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2"/>
              <c:layout>
                <c:manualLayout>
                  <c:x val="8.447786040633809E-2"/>
                  <c:y val="-1.5404040404040404E-2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3"/>
              <c:layout>
                <c:manualLayout>
                  <c:x val="1.204323417906095E-2"/>
                  <c:y val="2.8535154696572012E-2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4"/>
              <c:layout>
                <c:manualLayout>
                  <c:x val="-7.6754884806065904E-2"/>
                  <c:y val="9.5959595959596022E-3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5"/>
              <c:layout>
                <c:manualLayout>
                  <c:x val="-4.3307818995658401E-2"/>
                  <c:y val="2.5000000000000001E-2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6"/>
              <c:layout>
                <c:manualLayout>
                  <c:x val="0"/>
                  <c:y val="-0.10606060606060611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7"/>
              <c:layout>
                <c:manualLayout>
                  <c:x val="-2.9867461376316142E-3"/>
                  <c:y val="-0.15833333333333383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8"/>
              <c:layout>
                <c:manualLayout>
                  <c:x val="-3.8827699789210995E-2"/>
                  <c:y val="-1.3888888888888911E-2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9"/>
              <c:layout>
                <c:manualLayout>
                  <c:x val="-5.3761430477369053E-2"/>
                  <c:y val="1.3888888888888926E-2"/>
                </c:manualLayout>
              </c:layout>
              <c:dLblPos val="outEnd"/>
              <c:showVal val="1"/>
              <c:showCatName val="1"/>
              <c:separator>
</c:separator>
            </c:dLbl>
            <c:txPr>
              <a:bodyPr/>
              <a:lstStyle/>
              <a:p>
                <a:pPr>
                  <a:defRPr sz="140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  <c:showCatName val="1"/>
            <c:separator>
</c:separator>
            <c:showLeaderLines val="1"/>
          </c:dLbls>
          <c:cat>
            <c:strRef>
              <c:f>Лист1!$A$2:$A$11</c:f>
              <c:strCache>
                <c:ptCount val="10"/>
                <c:pt idx="0">
                  <c:v>Кондинское</c:v>
                </c:pt>
                <c:pt idx="1">
                  <c:v>Куминский</c:v>
                </c:pt>
                <c:pt idx="2">
                  <c:v>Луговой</c:v>
                </c:pt>
                <c:pt idx="3">
                  <c:v>Междуреченский</c:v>
                </c:pt>
                <c:pt idx="4">
                  <c:v>Мортка</c:v>
                </c:pt>
                <c:pt idx="5">
                  <c:v>Леуши</c:v>
                </c:pt>
                <c:pt idx="6">
                  <c:v>Мулымья</c:v>
                </c:pt>
                <c:pt idx="7">
                  <c:v>Шугур</c:v>
                </c:pt>
                <c:pt idx="8">
                  <c:v>Болчары</c:v>
                </c:pt>
                <c:pt idx="9">
                  <c:v>Половинка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3.16</c:v>
                </c:pt>
                <c:pt idx="1">
                  <c:v>2.8499999999999992</c:v>
                </c:pt>
                <c:pt idx="2">
                  <c:v>1.3900000000000001</c:v>
                </c:pt>
                <c:pt idx="3">
                  <c:v>1.33</c:v>
                </c:pt>
                <c:pt idx="4">
                  <c:v>1.55</c:v>
                </c:pt>
                <c:pt idx="5">
                  <c:v>2.25</c:v>
                </c:pt>
                <c:pt idx="6">
                  <c:v>0.34</c:v>
                </c:pt>
                <c:pt idx="7">
                  <c:v>0.54</c:v>
                </c:pt>
                <c:pt idx="8">
                  <c:v>3.12</c:v>
                </c:pt>
                <c:pt idx="9">
                  <c:v>0.4200000000000001</c:v>
                </c:pt>
              </c:numCache>
            </c:numRef>
          </c:val>
        </c:ser>
        <c:dLbls>
          <c:showVal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1.5491419341813046E-2"/>
          <c:w val="0.99148330514738559"/>
          <c:h val="0.958333333333333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8"/>
          <c:dPt>
            <c:idx val="9"/>
            <c:explosion val="24"/>
          </c:dPt>
          <c:dLbls>
            <c:dLbl>
              <c:idx val="0"/>
              <c:layout>
                <c:manualLayout>
                  <c:x val="6.2721668890263996E-2"/>
                  <c:y val="8.3333333333333367E-3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1"/>
              <c:layout>
                <c:manualLayout>
                  <c:x val="-4.3860800294700008E-3"/>
                  <c:y val="-9.0384615384615397E-2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2"/>
              <c:layout>
                <c:manualLayout>
                  <c:x val="3.115635216650561E-2"/>
                  <c:y val="8.1197254189380209E-3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3"/>
              <c:layout>
                <c:manualLayout>
                  <c:x val="3.6002210250034548E-2"/>
                  <c:y val="0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4"/>
              <c:layout>
                <c:manualLayout>
                  <c:x val="1.4934152967721139E-3"/>
                  <c:y val="7.8911568746214411E-2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5"/>
              <c:layout>
                <c:manualLayout>
                  <c:x val="0"/>
                  <c:y val="-6.3247930547143102E-2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6"/>
              <c:layout>
                <c:manualLayout>
                  <c:x val="2.9239766081871365E-3"/>
                  <c:y val="6.1966484958610995E-3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7"/>
              <c:layout>
                <c:manualLayout>
                  <c:x val="2.0738016300594006E-2"/>
                  <c:y val="-5.6135473450434084E-2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8"/>
              <c:layout>
                <c:manualLayout>
                  <c:x val="2.0423401022240641E-2"/>
                  <c:y val="-2.3076923076923092E-2"/>
                </c:manualLayout>
              </c:layout>
              <c:dLblPos val="outEnd"/>
              <c:showVal val="1"/>
              <c:showCatName val="1"/>
              <c:separator>
</c:separator>
            </c:dLbl>
            <c:dLbl>
              <c:idx val="9"/>
              <c:layout>
                <c:manualLayout>
                  <c:x val="6.3134871298982362E-2"/>
                  <c:y val="0"/>
                </c:manualLayout>
              </c:layout>
              <c:dLblPos val="outEnd"/>
              <c:showVal val="1"/>
              <c:showCatName val="1"/>
              <c:separator>
</c:separator>
            </c:dLbl>
            <c:txPr>
              <a:bodyPr/>
              <a:lstStyle/>
              <a:p>
                <a:pPr>
                  <a:defRPr sz="1400">
                    <a:solidFill>
                      <a:schemeClr val="accent2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  <c:showCatName val="1"/>
            <c:separator>
</c:separator>
            <c:showLeaderLines val="1"/>
          </c:dLbls>
          <c:cat>
            <c:strRef>
              <c:f>Лист1!$A$2:$A$11</c:f>
              <c:strCache>
                <c:ptCount val="10"/>
                <c:pt idx="0">
                  <c:v>Кондинское</c:v>
                </c:pt>
                <c:pt idx="1">
                  <c:v>Куминский</c:v>
                </c:pt>
                <c:pt idx="2">
                  <c:v>Луговой</c:v>
                </c:pt>
                <c:pt idx="3">
                  <c:v>Междуреченский</c:v>
                </c:pt>
                <c:pt idx="4">
                  <c:v>Мортка</c:v>
                </c:pt>
                <c:pt idx="5">
                  <c:v>Леуши</c:v>
                </c:pt>
                <c:pt idx="6">
                  <c:v>Мулымья</c:v>
                </c:pt>
                <c:pt idx="7">
                  <c:v>Шугур</c:v>
                </c:pt>
                <c:pt idx="8">
                  <c:v>Болчары</c:v>
                </c:pt>
                <c:pt idx="9">
                  <c:v>Половинка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431</c:v>
                </c:pt>
                <c:pt idx="1">
                  <c:v>140</c:v>
                </c:pt>
                <c:pt idx="2">
                  <c:v>220</c:v>
                </c:pt>
                <c:pt idx="3">
                  <c:v>158</c:v>
                </c:pt>
                <c:pt idx="4">
                  <c:v>200</c:v>
                </c:pt>
                <c:pt idx="5">
                  <c:v>116</c:v>
                </c:pt>
                <c:pt idx="6">
                  <c:v>65</c:v>
                </c:pt>
                <c:pt idx="7">
                  <c:v>50</c:v>
                </c:pt>
                <c:pt idx="8">
                  <c:v>159</c:v>
                </c:pt>
                <c:pt idx="9">
                  <c:v>111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5CD81D-9955-418A-A28D-4F6F16879861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71C94EEC-B6F4-4985-A582-C807152886C4}">
      <dgm:prSet phldrT="[Текст]"/>
      <dgm:spPr>
        <a:solidFill>
          <a:schemeClr val="bg1">
            <a:lumMod val="20000"/>
            <a:lumOff val="80000"/>
            <a:alpha val="42000"/>
          </a:schemeClr>
        </a:solidFill>
      </dgm:spPr>
      <dgm:t>
        <a:bodyPr/>
        <a:lstStyle/>
        <a:p>
          <a:r>
            <a:rPr lang="ru-RU" dirty="0" smtClean="0">
              <a:solidFill>
                <a:schemeClr val="accent2">
                  <a:lumMod val="50000"/>
                </a:schemeClr>
              </a:solidFill>
            </a:rPr>
            <a:t>Добыча и переработка рыбы</a:t>
          </a:r>
          <a:endParaRPr lang="ru-RU" dirty="0">
            <a:solidFill>
              <a:schemeClr val="accent2">
                <a:lumMod val="50000"/>
              </a:schemeClr>
            </a:solidFill>
          </a:endParaRPr>
        </a:p>
      </dgm:t>
    </dgm:pt>
    <dgm:pt modelId="{C65D01B4-5542-4E84-ACF6-E7C1698B7E6F}" type="parTrans" cxnId="{43B3278D-1FC4-4F0E-B817-89890B34F68B}">
      <dgm:prSet/>
      <dgm:spPr/>
      <dgm:t>
        <a:bodyPr/>
        <a:lstStyle/>
        <a:p>
          <a:endParaRPr lang="ru-RU"/>
        </a:p>
      </dgm:t>
    </dgm:pt>
    <dgm:pt modelId="{3DD4BC1A-656F-4E08-A09D-C684EF168AC2}" type="sibTrans" cxnId="{43B3278D-1FC4-4F0E-B817-89890B34F68B}">
      <dgm:prSet/>
      <dgm:spPr/>
      <dgm:t>
        <a:bodyPr/>
        <a:lstStyle/>
        <a:p>
          <a:endParaRPr lang="ru-RU"/>
        </a:p>
      </dgm:t>
    </dgm:pt>
    <dgm:pt modelId="{1A63B019-1C33-4538-87B5-0C281B30C2F9}">
      <dgm:prSet phldrT="[Текст]"/>
      <dgm:spPr>
        <a:solidFill>
          <a:schemeClr val="bg1">
            <a:lumMod val="20000"/>
            <a:lumOff val="80000"/>
            <a:alpha val="42000"/>
          </a:schemeClr>
        </a:solidFill>
      </dgm:spPr>
      <dgm:t>
        <a:bodyPr/>
        <a:lstStyle/>
        <a:p>
          <a:r>
            <a:rPr lang="ru-RU" dirty="0" smtClean="0">
              <a:solidFill>
                <a:schemeClr val="accent2">
                  <a:lumMod val="50000"/>
                </a:schemeClr>
              </a:solidFill>
            </a:rPr>
            <a:t>Муниципальное и государственное управление</a:t>
          </a:r>
          <a:endParaRPr lang="ru-RU" dirty="0">
            <a:solidFill>
              <a:schemeClr val="accent2">
                <a:lumMod val="50000"/>
              </a:schemeClr>
            </a:solidFill>
          </a:endParaRPr>
        </a:p>
      </dgm:t>
    </dgm:pt>
    <dgm:pt modelId="{CF1CCE7A-AEC1-4576-B79C-448A3D820E44}" type="parTrans" cxnId="{76EBD6FC-538A-45A4-8357-2FCB79AC081C}">
      <dgm:prSet/>
      <dgm:spPr/>
      <dgm:t>
        <a:bodyPr/>
        <a:lstStyle/>
        <a:p>
          <a:endParaRPr lang="ru-RU"/>
        </a:p>
      </dgm:t>
    </dgm:pt>
    <dgm:pt modelId="{E70C88B0-C407-4975-91E0-B8EBAC242EC1}" type="sibTrans" cxnId="{76EBD6FC-538A-45A4-8357-2FCB79AC081C}">
      <dgm:prSet/>
      <dgm:spPr/>
      <dgm:t>
        <a:bodyPr/>
        <a:lstStyle/>
        <a:p>
          <a:endParaRPr lang="ru-RU"/>
        </a:p>
      </dgm:t>
    </dgm:pt>
    <dgm:pt modelId="{E56E2CEA-FA99-447C-B1C0-9BC7501FD000}">
      <dgm:prSet phldrT="[Текст]"/>
      <dgm:spPr>
        <a:solidFill>
          <a:schemeClr val="bg1">
            <a:lumMod val="20000"/>
            <a:lumOff val="80000"/>
            <a:alpha val="42000"/>
          </a:schemeClr>
        </a:solidFill>
      </dgm:spPr>
      <dgm:t>
        <a:bodyPr/>
        <a:lstStyle/>
        <a:p>
          <a:r>
            <a:rPr lang="ru-RU" dirty="0" smtClean="0">
              <a:solidFill>
                <a:schemeClr val="accent2">
                  <a:lumMod val="50000"/>
                </a:schemeClr>
              </a:solidFill>
            </a:rPr>
            <a:t>Финансовые услуги</a:t>
          </a:r>
          <a:endParaRPr lang="ru-RU" dirty="0">
            <a:solidFill>
              <a:schemeClr val="accent2">
                <a:lumMod val="50000"/>
              </a:schemeClr>
            </a:solidFill>
          </a:endParaRPr>
        </a:p>
      </dgm:t>
    </dgm:pt>
    <dgm:pt modelId="{6F438F86-5904-42A0-A9D4-FA57F679E43A}" type="parTrans" cxnId="{CE08057E-5449-43D4-A8B1-2E42AC7AABC1}">
      <dgm:prSet/>
      <dgm:spPr/>
      <dgm:t>
        <a:bodyPr/>
        <a:lstStyle/>
        <a:p>
          <a:endParaRPr lang="ru-RU"/>
        </a:p>
      </dgm:t>
    </dgm:pt>
    <dgm:pt modelId="{7957AD8D-0D46-4EEC-BEC5-6F9AE3489856}" type="sibTrans" cxnId="{CE08057E-5449-43D4-A8B1-2E42AC7AABC1}">
      <dgm:prSet/>
      <dgm:spPr/>
      <dgm:t>
        <a:bodyPr/>
        <a:lstStyle/>
        <a:p>
          <a:endParaRPr lang="ru-RU"/>
        </a:p>
      </dgm:t>
    </dgm:pt>
    <dgm:pt modelId="{B276D511-7645-4B83-876F-1E5B6345ADAC}">
      <dgm:prSet phldrT="[Текст]"/>
      <dgm:spPr>
        <a:solidFill>
          <a:schemeClr val="bg1">
            <a:lumMod val="20000"/>
            <a:lumOff val="80000"/>
            <a:alpha val="42000"/>
          </a:schemeClr>
        </a:solidFill>
      </dgm:spPr>
      <dgm:t>
        <a:bodyPr/>
        <a:lstStyle/>
        <a:p>
          <a:r>
            <a:rPr lang="ru-RU" dirty="0" smtClean="0">
              <a:solidFill>
                <a:schemeClr val="accent2">
                  <a:lumMod val="50000"/>
                </a:schemeClr>
              </a:solidFill>
            </a:rPr>
            <a:t>Торговля</a:t>
          </a:r>
          <a:endParaRPr lang="ru-RU" dirty="0">
            <a:solidFill>
              <a:schemeClr val="accent2">
                <a:lumMod val="50000"/>
              </a:schemeClr>
            </a:solidFill>
          </a:endParaRPr>
        </a:p>
      </dgm:t>
    </dgm:pt>
    <dgm:pt modelId="{0AC37AFC-C209-48C7-BFE5-87F18A50A54B}" type="parTrans" cxnId="{92D6A79F-A9C7-4CBF-85DE-9F1E2C17E854}">
      <dgm:prSet/>
      <dgm:spPr/>
      <dgm:t>
        <a:bodyPr/>
        <a:lstStyle/>
        <a:p>
          <a:endParaRPr lang="ru-RU"/>
        </a:p>
      </dgm:t>
    </dgm:pt>
    <dgm:pt modelId="{1492C054-3E66-4F63-A044-F242261051B1}" type="sibTrans" cxnId="{92D6A79F-A9C7-4CBF-85DE-9F1E2C17E854}">
      <dgm:prSet/>
      <dgm:spPr/>
      <dgm:t>
        <a:bodyPr/>
        <a:lstStyle/>
        <a:p>
          <a:endParaRPr lang="ru-RU"/>
        </a:p>
      </dgm:t>
    </dgm:pt>
    <dgm:pt modelId="{19F5F2E1-8DB1-476D-9936-A7CD47629437}">
      <dgm:prSet phldrT="[Текст]"/>
      <dgm:spPr>
        <a:solidFill>
          <a:schemeClr val="bg1">
            <a:lumMod val="20000"/>
            <a:lumOff val="80000"/>
            <a:alpha val="42000"/>
          </a:schemeClr>
        </a:solidFill>
      </dgm:spPr>
      <dgm:t>
        <a:bodyPr/>
        <a:lstStyle/>
        <a:p>
          <a:r>
            <a:rPr lang="ru-RU" dirty="0" smtClean="0">
              <a:solidFill>
                <a:schemeClr val="accent2">
                  <a:lumMod val="50000"/>
                </a:schemeClr>
              </a:solidFill>
            </a:rPr>
            <a:t>Предоставление социальных и жилищно-коммунальных услуг</a:t>
          </a:r>
          <a:endParaRPr lang="ru-RU" dirty="0">
            <a:solidFill>
              <a:schemeClr val="accent2">
                <a:lumMod val="50000"/>
              </a:schemeClr>
            </a:solidFill>
          </a:endParaRPr>
        </a:p>
      </dgm:t>
    </dgm:pt>
    <dgm:pt modelId="{8DC803F7-C65F-4289-83EE-5B0B5F49F281}" type="parTrans" cxnId="{8A1B9791-7003-4F5C-A586-1E21013C0013}">
      <dgm:prSet/>
      <dgm:spPr/>
      <dgm:t>
        <a:bodyPr/>
        <a:lstStyle/>
        <a:p>
          <a:endParaRPr lang="ru-RU"/>
        </a:p>
      </dgm:t>
    </dgm:pt>
    <dgm:pt modelId="{5DC4A69D-3BA3-4313-BC9A-8C4FFBBA1A55}" type="sibTrans" cxnId="{8A1B9791-7003-4F5C-A586-1E21013C0013}">
      <dgm:prSet/>
      <dgm:spPr/>
      <dgm:t>
        <a:bodyPr/>
        <a:lstStyle/>
        <a:p>
          <a:endParaRPr lang="ru-RU"/>
        </a:p>
      </dgm:t>
    </dgm:pt>
    <dgm:pt modelId="{7D6E6741-C4CA-4CE2-BA6F-08D2524E53C1}">
      <dgm:prSet phldrT="[Текст]"/>
      <dgm:spPr>
        <a:solidFill>
          <a:schemeClr val="bg1">
            <a:lumMod val="20000"/>
            <a:lumOff val="80000"/>
            <a:alpha val="42000"/>
          </a:schemeClr>
        </a:solidFill>
      </dgm:spPr>
      <dgm:t>
        <a:bodyPr/>
        <a:lstStyle/>
        <a:p>
          <a:r>
            <a:rPr lang="ru-RU" dirty="0" smtClean="0">
              <a:solidFill>
                <a:schemeClr val="accent2">
                  <a:lumMod val="50000"/>
                </a:schemeClr>
              </a:solidFill>
            </a:rPr>
            <a:t>Сельское хозяйство и переработка мяса</a:t>
          </a:r>
          <a:endParaRPr lang="ru-RU" dirty="0">
            <a:solidFill>
              <a:schemeClr val="accent2">
                <a:lumMod val="50000"/>
              </a:schemeClr>
            </a:solidFill>
          </a:endParaRPr>
        </a:p>
      </dgm:t>
    </dgm:pt>
    <dgm:pt modelId="{97D8F165-2D0A-4C9A-8AE8-03E25F0053FA}" type="parTrans" cxnId="{075A661A-5686-4CC3-B906-11EA8BA35271}">
      <dgm:prSet/>
      <dgm:spPr/>
      <dgm:t>
        <a:bodyPr/>
        <a:lstStyle/>
        <a:p>
          <a:endParaRPr lang="ru-RU"/>
        </a:p>
      </dgm:t>
    </dgm:pt>
    <dgm:pt modelId="{46FD8F89-A233-431C-8AA1-1EDBFC4C19EA}" type="sibTrans" cxnId="{075A661A-5686-4CC3-B906-11EA8BA35271}">
      <dgm:prSet/>
      <dgm:spPr/>
      <dgm:t>
        <a:bodyPr/>
        <a:lstStyle/>
        <a:p>
          <a:endParaRPr lang="ru-RU"/>
        </a:p>
      </dgm:t>
    </dgm:pt>
    <dgm:pt modelId="{6A55F378-6798-4333-B959-E0868497C4C2}">
      <dgm:prSet phldrT="[Текст]"/>
      <dgm:spPr>
        <a:solidFill>
          <a:schemeClr val="bg1">
            <a:lumMod val="20000"/>
            <a:lumOff val="80000"/>
            <a:alpha val="42000"/>
          </a:schemeClr>
        </a:solidFill>
      </dgm:spPr>
      <dgm:t>
        <a:bodyPr/>
        <a:lstStyle/>
        <a:p>
          <a:r>
            <a:rPr lang="ru-RU" dirty="0" smtClean="0">
              <a:solidFill>
                <a:schemeClr val="accent2">
                  <a:lumMod val="50000"/>
                </a:schemeClr>
              </a:solidFill>
            </a:rPr>
            <a:t>Заготовка и переработка леса</a:t>
          </a:r>
          <a:endParaRPr lang="ru-RU" dirty="0">
            <a:solidFill>
              <a:schemeClr val="accent2">
                <a:lumMod val="50000"/>
              </a:schemeClr>
            </a:solidFill>
          </a:endParaRPr>
        </a:p>
      </dgm:t>
    </dgm:pt>
    <dgm:pt modelId="{C3F846AB-B32F-4BB0-B5AB-C831534DA776}" type="parTrans" cxnId="{6F1784DE-1E62-47F1-A852-80EDAA4CFB0F}">
      <dgm:prSet/>
      <dgm:spPr/>
      <dgm:t>
        <a:bodyPr/>
        <a:lstStyle/>
        <a:p>
          <a:endParaRPr lang="ru-RU"/>
        </a:p>
      </dgm:t>
    </dgm:pt>
    <dgm:pt modelId="{73A267D9-650E-4168-8CDE-89CA88B1B6C5}" type="sibTrans" cxnId="{6F1784DE-1E62-47F1-A852-80EDAA4CFB0F}">
      <dgm:prSet/>
      <dgm:spPr/>
      <dgm:t>
        <a:bodyPr/>
        <a:lstStyle/>
        <a:p>
          <a:endParaRPr lang="ru-RU"/>
        </a:p>
      </dgm:t>
    </dgm:pt>
    <dgm:pt modelId="{169C5336-8272-4645-8AD8-03C895C58CA6}" type="pres">
      <dgm:prSet presAssocID="{FC5CD81D-9955-418A-A28D-4F6F1687986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5894323-1AFF-400A-A6E7-27628EF351D9}" type="pres">
      <dgm:prSet presAssocID="{1A63B019-1C33-4538-87B5-0C281B30C2F9}" presName="parentText" presStyleLbl="node1" presStyleIdx="0" presStyleCnt="7" custLinFactY="-15838" custLinFactNeighborX="3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6092AE-C3D8-4889-9C34-68DB8CA8C134}" type="pres">
      <dgm:prSet presAssocID="{E70C88B0-C407-4975-91E0-B8EBAC242EC1}" presName="spacer" presStyleCnt="0"/>
      <dgm:spPr/>
    </dgm:pt>
    <dgm:pt modelId="{7237DE2A-B9B3-4481-99DC-DA6DC6FE379D}" type="pres">
      <dgm:prSet presAssocID="{E56E2CEA-FA99-447C-B1C0-9BC7501FD000}" presName="parentText" presStyleLbl="node1" presStyleIdx="1" presStyleCnt="7" custLinFactY="-9731" custLinFactNeighborX="3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726DAB-0F91-4583-84B3-F7CA1D4001A9}" type="pres">
      <dgm:prSet presAssocID="{7957AD8D-0D46-4EEC-BEC5-6F9AE3489856}" presName="spacer" presStyleCnt="0"/>
      <dgm:spPr/>
    </dgm:pt>
    <dgm:pt modelId="{867F1292-AC56-40BC-899A-687C30535708}" type="pres">
      <dgm:prSet presAssocID="{B276D511-7645-4B83-876F-1E5B6345ADAC}" presName="parentText" presStyleLbl="node1" presStyleIdx="2" presStyleCnt="7" custLinFactY="-3624" custLinFactNeighborX="3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1D4040-2A11-4C4A-8457-EB9AFD1A3F69}" type="pres">
      <dgm:prSet presAssocID="{1492C054-3E66-4F63-A044-F242261051B1}" presName="spacer" presStyleCnt="0"/>
      <dgm:spPr/>
    </dgm:pt>
    <dgm:pt modelId="{31FD4F77-7713-4707-AD88-27F24D388C3A}" type="pres">
      <dgm:prSet presAssocID="{19F5F2E1-8DB1-476D-9936-A7CD47629437}" presName="parentText" presStyleLbl="node1" presStyleIdx="3" presStyleCnt="7" custLinFactNeighborX="37" custLinFactNeighborY="-798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72951-D8BC-4D2B-83A7-0D1396D49986}" type="pres">
      <dgm:prSet presAssocID="{5DC4A69D-3BA3-4313-BC9A-8C4FFBBA1A55}" presName="spacer" presStyleCnt="0"/>
      <dgm:spPr/>
    </dgm:pt>
    <dgm:pt modelId="{F0C901E8-E0B6-4009-8661-33A3F51D83E6}" type="pres">
      <dgm:prSet presAssocID="{7D6E6741-C4CA-4CE2-BA6F-08D2524E53C1}" presName="parentText" presStyleLbl="node1" presStyleIdx="4" presStyleCnt="7" custLinFactNeighborX="37" custLinFactNeighborY="-302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7AAECA-C45B-488B-86C2-55DB87E2A45D}" type="pres">
      <dgm:prSet presAssocID="{46FD8F89-A233-431C-8AA1-1EDBFC4C19EA}" presName="spacer" presStyleCnt="0"/>
      <dgm:spPr/>
    </dgm:pt>
    <dgm:pt modelId="{74F9DB7A-11FF-4259-BA4B-25015EB44900}" type="pres">
      <dgm:prSet presAssocID="{6A55F378-6798-4333-B959-E0868497C4C2}" presName="parentText" presStyleLbl="node1" presStyleIdx="5" presStyleCnt="7" custLinFactNeighborX="37" custLinFactNeighborY="194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E213D5-5DE0-4AE4-9774-F94186FEC4B2}" type="pres">
      <dgm:prSet presAssocID="{73A267D9-650E-4168-8CDE-89CA88B1B6C5}" presName="spacer" presStyleCnt="0"/>
      <dgm:spPr/>
    </dgm:pt>
    <dgm:pt modelId="{B20F9ABE-0917-4B76-923B-11F08C1EC013}" type="pres">
      <dgm:prSet presAssocID="{71C94EEC-B6F4-4985-A582-C807152886C4}" presName="parentText" presStyleLbl="node1" presStyleIdx="6" presStyleCnt="7" custLinFactNeighborX="37" custLinFactNeighborY="690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E08057E-5449-43D4-A8B1-2E42AC7AABC1}" srcId="{FC5CD81D-9955-418A-A28D-4F6F16879861}" destId="{E56E2CEA-FA99-447C-B1C0-9BC7501FD000}" srcOrd="1" destOrd="0" parTransId="{6F438F86-5904-42A0-A9D4-FA57F679E43A}" sibTransId="{7957AD8D-0D46-4EEC-BEC5-6F9AE3489856}"/>
    <dgm:cxn modelId="{C31615B4-E3FE-4977-A5D3-830F694C322B}" type="presOf" srcId="{FC5CD81D-9955-418A-A28D-4F6F16879861}" destId="{169C5336-8272-4645-8AD8-03C895C58CA6}" srcOrd="0" destOrd="0" presId="urn:microsoft.com/office/officeart/2005/8/layout/vList2"/>
    <dgm:cxn modelId="{6F1784DE-1E62-47F1-A852-80EDAA4CFB0F}" srcId="{FC5CD81D-9955-418A-A28D-4F6F16879861}" destId="{6A55F378-6798-4333-B959-E0868497C4C2}" srcOrd="5" destOrd="0" parTransId="{C3F846AB-B32F-4BB0-B5AB-C831534DA776}" sibTransId="{73A267D9-650E-4168-8CDE-89CA88B1B6C5}"/>
    <dgm:cxn modelId="{76EBD6FC-538A-45A4-8357-2FCB79AC081C}" srcId="{FC5CD81D-9955-418A-A28D-4F6F16879861}" destId="{1A63B019-1C33-4538-87B5-0C281B30C2F9}" srcOrd="0" destOrd="0" parTransId="{CF1CCE7A-AEC1-4576-B79C-448A3D820E44}" sibTransId="{E70C88B0-C407-4975-91E0-B8EBAC242EC1}"/>
    <dgm:cxn modelId="{CD9C4B5A-CA70-4916-A6CC-E25769AA90ED}" type="presOf" srcId="{6A55F378-6798-4333-B959-E0868497C4C2}" destId="{74F9DB7A-11FF-4259-BA4B-25015EB44900}" srcOrd="0" destOrd="0" presId="urn:microsoft.com/office/officeart/2005/8/layout/vList2"/>
    <dgm:cxn modelId="{1D395307-647F-499A-A1D7-5A7D184C9AEC}" type="presOf" srcId="{B276D511-7645-4B83-876F-1E5B6345ADAC}" destId="{867F1292-AC56-40BC-899A-687C30535708}" srcOrd="0" destOrd="0" presId="urn:microsoft.com/office/officeart/2005/8/layout/vList2"/>
    <dgm:cxn modelId="{D2452D02-8A4D-45B1-80A1-802E3B80D064}" type="presOf" srcId="{71C94EEC-B6F4-4985-A582-C807152886C4}" destId="{B20F9ABE-0917-4B76-923B-11F08C1EC013}" srcOrd="0" destOrd="0" presId="urn:microsoft.com/office/officeart/2005/8/layout/vList2"/>
    <dgm:cxn modelId="{8A077243-076A-473A-B5DE-93D73C833C7D}" type="presOf" srcId="{E56E2CEA-FA99-447C-B1C0-9BC7501FD000}" destId="{7237DE2A-B9B3-4481-99DC-DA6DC6FE379D}" srcOrd="0" destOrd="0" presId="urn:microsoft.com/office/officeart/2005/8/layout/vList2"/>
    <dgm:cxn modelId="{8A1B9791-7003-4F5C-A586-1E21013C0013}" srcId="{FC5CD81D-9955-418A-A28D-4F6F16879861}" destId="{19F5F2E1-8DB1-476D-9936-A7CD47629437}" srcOrd="3" destOrd="0" parTransId="{8DC803F7-C65F-4289-83EE-5B0B5F49F281}" sibTransId="{5DC4A69D-3BA3-4313-BC9A-8C4FFBBA1A55}"/>
    <dgm:cxn modelId="{D5508E14-D516-4FF5-A5E9-FCBAB8B26472}" type="presOf" srcId="{1A63B019-1C33-4538-87B5-0C281B30C2F9}" destId="{B5894323-1AFF-400A-A6E7-27628EF351D9}" srcOrd="0" destOrd="0" presId="urn:microsoft.com/office/officeart/2005/8/layout/vList2"/>
    <dgm:cxn modelId="{92D6A79F-A9C7-4CBF-85DE-9F1E2C17E854}" srcId="{FC5CD81D-9955-418A-A28D-4F6F16879861}" destId="{B276D511-7645-4B83-876F-1E5B6345ADAC}" srcOrd="2" destOrd="0" parTransId="{0AC37AFC-C209-48C7-BFE5-87F18A50A54B}" sibTransId="{1492C054-3E66-4F63-A044-F242261051B1}"/>
    <dgm:cxn modelId="{075A661A-5686-4CC3-B906-11EA8BA35271}" srcId="{FC5CD81D-9955-418A-A28D-4F6F16879861}" destId="{7D6E6741-C4CA-4CE2-BA6F-08D2524E53C1}" srcOrd="4" destOrd="0" parTransId="{97D8F165-2D0A-4C9A-8AE8-03E25F0053FA}" sibTransId="{46FD8F89-A233-431C-8AA1-1EDBFC4C19EA}"/>
    <dgm:cxn modelId="{160AAB6F-7518-43EA-AD5B-30B2557E6425}" type="presOf" srcId="{7D6E6741-C4CA-4CE2-BA6F-08D2524E53C1}" destId="{F0C901E8-E0B6-4009-8661-33A3F51D83E6}" srcOrd="0" destOrd="0" presId="urn:microsoft.com/office/officeart/2005/8/layout/vList2"/>
    <dgm:cxn modelId="{43B3278D-1FC4-4F0E-B817-89890B34F68B}" srcId="{FC5CD81D-9955-418A-A28D-4F6F16879861}" destId="{71C94EEC-B6F4-4985-A582-C807152886C4}" srcOrd="6" destOrd="0" parTransId="{C65D01B4-5542-4E84-ACF6-E7C1698B7E6F}" sibTransId="{3DD4BC1A-656F-4E08-A09D-C684EF168AC2}"/>
    <dgm:cxn modelId="{4A8618F2-1043-42AD-9D6D-60350C10F7A2}" type="presOf" srcId="{19F5F2E1-8DB1-476D-9936-A7CD47629437}" destId="{31FD4F77-7713-4707-AD88-27F24D388C3A}" srcOrd="0" destOrd="0" presId="urn:microsoft.com/office/officeart/2005/8/layout/vList2"/>
    <dgm:cxn modelId="{B9216537-48CC-4AD4-AE34-3A6CA980830D}" type="presParOf" srcId="{169C5336-8272-4645-8AD8-03C895C58CA6}" destId="{B5894323-1AFF-400A-A6E7-27628EF351D9}" srcOrd="0" destOrd="0" presId="urn:microsoft.com/office/officeart/2005/8/layout/vList2"/>
    <dgm:cxn modelId="{DBBE831D-3E3D-4AF4-B53F-1B15C9F5DB67}" type="presParOf" srcId="{169C5336-8272-4645-8AD8-03C895C58CA6}" destId="{066092AE-C3D8-4889-9C34-68DB8CA8C134}" srcOrd="1" destOrd="0" presId="urn:microsoft.com/office/officeart/2005/8/layout/vList2"/>
    <dgm:cxn modelId="{53596DB5-7AC0-4ECF-B8AE-EACF352482E8}" type="presParOf" srcId="{169C5336-8272-4645-8AD8-03C895C58CA6}" destId="{7237DE2A-B9B3-4481-99DC-DA6DC6FE379D}" srcOrd="2" destOrd="0" presId="urn:microsoft.com/office/officeart/2005/8/layout/vList2"/>
    <dgm:cxn modelId="{4C364A80-BC30-4DE3-84D8-6578F4E105B9}" type="presParOf" srcId="{169C5336-8272-4645-8AD8-03C895C58CA6}" destId="{2E726DAB-0F91-4583-84B3-F7CA1D4001A9}" srcOrd="3" destOrd="0" presId="urn:microsoft.com/office/officeart/2005/8/layout/vList2"/>
    <dgm:cxn modelId="{54621C16-C16E-45FA-B5BA-A0B4529B274D}" type="presParOf" srcId="{169C5336-8272-4645-8AD8-03C895C58CA6}" destId="{867F1292-AC56-40BC-899A-687C30535708}" srcOrd="4" destOrd="0" presId="urn:microsoft.com/office/officeart/2005/8/layout/vList2"/>
    <dgm:cxn modelId="{78563BD0-9E23-4BE0-8B8B-0C4D9CCA839C}" type="presParOf" srcId="{169C5336-8272-4645-8AD8-03C895C58CA6}" destId="{751D4040-2A11-4C4A-8457-EB9AFD1A3F69}" srcOrd="5" destOrd="0" presId="urn:microsoft.com/office/officeart/2005/8/layout/vList2"/>
    <dgm:cxn modelId="{62C68BCB-5576-4D16-BE63-FA1B901D0EF2}" type="presParOf" srcId="{169C5336-8272-4645-8AD8-03C895C58CA6}" destId="{31FD4F77-7713-4707-AD88-27F24D388C3A}" srcOrd="6" destOrd="0" presId="urn:microsoft.com/office/officeart/2005/8/layout/vList2"/>
    <dgm:cxn modelId="{28A12651-E6EC-4428-8AE1-F008ABF3D681}" type="presParOf" srcId="{169C5336-8272-4645-8AD8-03C895C58CA6}" destId="{42C72951-D8BC-4D2B-83A7-0D1396D49986}" srcOrd="7" destOrd="0" presId="urn:microsoft.com/office/officeart/2005/8/layout/vList2"/>
    <dgm:cxn modelId="{90E1672F-B021-4331-9C21-FF91953B56AC}" type="presParOf" srcId="{169C5336-8272-4645-8AD8-03C895C58CA6}" destId="{F0C901E8-E0B6-4009-8661-33A3F51D83E6}" srcOrd="8" destOrd="0" presId="urn:microsoft.com/office/officeart/2005/8/layout/vList2"/>
    <dgm:cxn modelId="{3D019D0C-358E-4B8E-A9EF-6963FB77849C}" type="presParOf" srcId="{169C5336-8272-4645-8AD8-03C895C58CA6}" destId="{BB7AAECA-C45B-488B-86C2-55DB87E2A45D}" srcOrd="9" destOrd="0" presId="urn:microsoft.com/office/officeart/2005/8/layout/vList2"/>
    <dgm:cxn modelId="{B9C26CE5-0A09-4BA6-9504-15F737F45CB6}" type="presParOf" srcId="{169C5336-8272-4645-8AD8-03C895C58CA6}" destId="{74F9DB7A-11FF-4259-BA4B-25015EB44900}" srcOrd="10" destOrd="0" presId="urn:microsoft.com/office/officeart/2005/8/layout/vList2"/>
    <dgm:cxn modelId="{3208DD7A-514B-4800-A186-26DDE1D34CFB}" type="presParOf" srcId="{169C5336-8272-4645-8AD8-03C895C58CA6}" destId="{E5E213D5-5DE0-4AE4-9774-F94186FEC4B2}" srcOrd="11" destOrd="0" presId="urn:microsoft.com/office/officeart/2005/8/layout/vList2"/>
    <dgm:cxn modelId="{3D16D96C-9874-4D52-822B-8E1D4B1F11E5}" type="presParOf" srcId="{169C5336-8272-4645-8AD8-03C895C58CA6}" destId="{B20F9ABE-0917-4B76-923B-11F08C1EC013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5894323-1AFF-400A-A6E7-27628EF351D9}">
      <dsp:nvSpPr>
        <dsp:cNvPr id="0" name=""/>
        <dsp:cNvSpPr/>
      </dsp:nvSpPr>
      <dsp:spPr>
        <a:xfrm>
          <a:off x="0" y="149225"/>
          <a:ext cx="8504238" cy="514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 val="42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Муниципальное и государственное управление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0" y="149225"/>
        <a:ext cx="8504238" cy="514800"/>
      </dsp:txXfrm>
    </dsp:sp>
    <dsp:sp modelId="{7237DE2A-B9B3-4481-99DC-DA6DC6FE379D}">
      <dsp:nvSpPr>
        <dsp:cNvPr id="0" name=""/>
        <dsp:cNvSpPr/>
      </dsp:nvSpPr>
      <dsp:spPr>
        <a:xfrm>
          <a:off x="0" y="758824"/>
          <a:ext cx="8504238" cy="514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 val="42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Финансовые услуги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0" y="758824"/>
        <a:ext cx="8504238" cy="514800"/>
      </dsp:txXfrm>
    </dsp:sp>
    <dsp:sp modelId="{867F1292-AC56-40BC-899A-687C30535708}">
      <dsp:nvSpPr>
        <dsp:cNvPr id="0" name=""/>
        <dsp:cNvSpPr/>
      </dsp:nvSpPr>
      <dsp:spPr>
        <a:xfrm>
          <a:off x="0" y="1368423"/>
          <a:ext cx="8504238" cy="514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 val="42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Торговля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0" y="1368423"/>
        <a:ext cx="8504238" cy="514800"/>
      </dsp:txXfrm>
    </dsp:sp>
    <dsp:sp modelId="{31FD4F77-7713-4707-AD88-27F24D388C3A}">
      <dsp:nvSpPr>
        <dsp:cNvPr id="0" name=""/>
        <dsp:cNvSpPr/>
      </dsp:nvSpPr>
      <dsp:spPr>
        <a:xfrm>
          <a:off x="0" y="1978025"/>
          <a:ext cx="8504238" cy="514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 val="42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Предоставление социальных и жилищно-коммунальных услуг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0" y="1978025"/>
        <a:ext cx="8504238" cy="514800"/>
      </dsp:txXfrm>
    </dsp:sp>
    <dsp:sp modelId="{F0C901E8-E0B6-4009-8661-33A3F51D83E6}">
      <dsp:nvSpPr>
        <dsp:cNvPr id="0" name=""/>
        <dsp:cNvSpPr/>
      </dsp:nvSpPr>
      <dsp:spPr>
        <a:xfrm>
          <a:off x="0" y="2587625"/>
          <a:ext cx="8504238" cy="514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 val="42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Сельское хозяйство и переработка мяса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0" y="2587625"/>
        <a:ext cx="8504238" cy="514800"/>
      </dsp:txXfrm>
    </dsp:sp>
    <dsp:sp modelId="{74F9DB7A-11FF-4259-BA4B-25015EB44900}">
      <dsp:nvSpPr>
        <dsp:cNvPr id="0" name=""/>
        <dsp:cNvSpPr/>
      </dsp:nvSpPr>
      <dsp:spPr>
        <a:xfrm>
          <a:off x="0" y="3197225"/>
          <a:ext cx="8504238" cy="514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 val="42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Заготовка и переработка леса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0" y="3197225"/>
        <a:ext cx="8504238" cy="514800"/>
      </dsp:txXfrm>
    </dsp:sp>
    <dsp:sp modelId="{B20F9ABE-0917-4B76-923B-11F08C1EC013}">
      <dsp:nvSpPr>
        <dsp:cNvPr id="0" name=""/>
        <dsp:cNvSpPr/>
      </dsp:nvSpPr>
      <dsp:spPr>
        <a:xfrm>
          <a:off x="0" y="3806825"/>
          <a:ext cx="8504238" cy="514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 val="42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Добыча и переработка рыбы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0" y="3806825"/>
        <a:ext cx="8504238" cy="514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D22E3C6-6A94-4D1C-BB4C-6CA821D45A39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F7A0C7F-F438-4194-8867-5ED19298C4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67E8D34-4219-4ABE-846D-65B25C0ADBAB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75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57CC2EA-9A1A-47C7-B26E-BBEFAC63E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82A6F68-0DB9-4BBF-929C-F4F83330634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E8932E-498E-42F8-BD34-77266B3E87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8FAFD0-20F3-4E75-8E93-4550A710E5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BDDAEA83-3232-4089-8DFE-D80A600367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E73EF8-0243-496C-8520-43B7C8B9031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2B757D-5012-4AE8-BD34-0D1510F76A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2AC28-578D-4568-BA14-F5B9449B116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B62990-8496-45C1-8EBF-C0A9F94D23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F5FC85-D04F-4C82-B60F-19CCE85220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6FEED9F-2228-408F-B992-7590556F58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BC7CAA0-F9F5-4D41-A91E-E0F8BEF2FC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26B7711-9875-49FB-BD3C-8173B5FFD3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79" r:id="rId1"/>
    <p:sldLayoutId id="2147484180" r:id="rId2"/>
    <p:sldLayoutId id="2147484181" r:id="rId3"/>
    <p:sldLayoutId id="2147484182" r:id="rId4"/>
    <p:sldLayoutId id="2147484183" r:id="rId5"/>
    <p:sldLayoutId id="2147484184" r:id="rId6"/>
    <p:sldLayoutId id="2147484185" r:id="rId7"/>
    <p:sldLayoutId id="2147484186" r:id="rId8"/>
    <p:sldLayoutId id="2147484187" r:id="rId9"/>
    <p:sldLayoutId id="2147484188" r:id="rId10"/>
    <p:sldLayoutId id="214748418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2.xls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4.xls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04800" y="838200"/>
            <a:ext cx="8153400" cy="4648200"/>
          </a:xfrm>
          <a:ln>
            <a:noFill/>
          </a:ln>
        </p:spPr>
        <p:txBody>
          <a:bodyPr anchor="t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ИТОГИ </a:t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социально – экономического развития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муниципального  образования  городское  поселение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Кондинское </a:t>
            </a:r>
            <a:b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за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2013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год</a:t>
            </a: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228600" y="152400"/>
            <a:ext cx="8763000" cy="857250"/>
          </a:xfrm>
        </p:spPr>
        <p:txBody>
          <a:bodyPr>
            <a:noAutofit/>
          </a:bodyPr>
          <a:lstStyle/>
          <a:p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Реализация  программных  мероприятий  по содействию  занятости  населения</a:t>
            </a:r>
            <a:endParaRPr lang="ru-RU" sz="2800" b="1" cap="small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6" name="Group 40"/>
          <p:cNvGraphicFramePr>
            <a:graphicFrameLocks/>
          </p:cNvGraphicFramePr>
          <p:nvPr/>
        </p:nvGraphicFramePr>
        <p:xfrm>
          <a:off x="152400" y="1219201"/>
          <a:ext cx="8839199" cy="5181599"/>
        </p:xfrm>
        <a:graphic>
          <a:graphicData uri="http://schemas.openxmlformats.org/drawingml/2006/table">
            <a:tbl>
              <a:tblPr>
                <a:effectLst>
                  <a:outerShdw blurRad="95000" rotWithShape="0">
                    <a:srgbClr val="000000"/>
                  </a:outerShdw>
                  <a:softEdge rad="12700"/>
                </a:effectLst>
                <a:tableStyleId>{69C7853C-536D-4A76-A0AE-DD22124D55A5}</a:tableStyleId>
              </a:tblPr>
              <a:tblGrid>
                <a:gridCol w="3895241"/>
                <a:gridCol w="1647986"/>
                <a:gridCol w="1647986"/>
                <a:gridCol w="1647986"/>
              </a:tblGrid>
              <a:tr h="6389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Мероприятия</a:t>
                      </a:r>
                      <a:endParaRPr kumimoji="0" lang="ru-RU" sz="20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2011</a:t>
                      </a:r>
                      <a:endParaRPr kumimoji="0" lang="ru-RU" sz="20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2012</a:t>
                      </a:r>
                      <a:endParaRPr kumimoji="0" lang="ru-RU" sz="20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</a:t>
                      </a: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20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952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Трудоустроено на общественные работы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u="none" strike="noStrike" cap="none" spc="0" normalizeH="0" baseline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303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342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370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2520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Трудоустроено граждан испытывающих трудности в поиске работы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33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36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60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Трудоустроено выпускников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618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Итого трудоустроено, чел.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338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78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431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Израсходовано на данные мероприятия , тыс.руб.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9 439,7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9 558,2 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8 520,6</a:t>
                      </a:r>
                      <a:endParaRPr kumimoji="0" lang="ru-RU" sz="2000" b="0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28600" y="1524000"/>
          <a:ext cx="86868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192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Трудоустройство безработных граждан в рамках реализации окружной программы «СОДЕЙСТВИЕ ЗАНЯТОСТИ НАСЕЛЕНИЯ»</a:t>
            </a:r>
            <a:endParaRPr lang="ru-RU" sz="2800" dirty="0">
              <a:solidFill>
                <a:schemeClr val="accent2">
                  <a:lumMod val="50000"/>
                </a:schemeClr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28600" y="1219200"/>
          <a:ext cx="84582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38200"/>
          </a:xfrm>
        </p:spPr>
        <p:txBody>
          <a:bodyPr>
            <a:noAutofit/>
          </a:bodyPr>
          <a:lstStyle/>
          <a:p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Финансирование по окружной программе «содействие занятости населения»</a:t>
            </a:r>
            <a:endParaRPr lang="ru-RU" sz="2800" cap="small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Autofit/>
          </a:bodyPr>
          <a:lstStyle/>
          <a:p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Виды предпринимательской деятельности</a:t>
            </a:r>
            <a:endParaRPr lang="ru-RU" sz="2800" b="1" cap="small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57200" y="1219200"/>
          <a:ext cx="8229600" cy="50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304800" y="228600"/>
            <a:ext cx="8229600" cy="685800"/>
          </a:xfrm>
        </p:spPr>
        <p:txBody>
          <a:bodyPr>
            <a:normAutofit/>
          </a:bodyPr>
          <a:lstStyle/>
          <a:p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Потребительский рынок</a:t>
            </a:r>
            <a:endParaRPr lang="ru-RU" sz="2800" b="1" cap="small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7" name="Group 47"/>
          <p:cNvGraphicFramePr>
            <a:graphicFrameLocks noGrp="1"/>
          </p:cNvGraphicFramePr>
          <p:nvPr>
            <p:ph idx="4294967295"/>
          </p:nvPr>
        </p:nvGraphicFramePr>
        <p:xfrm>
          <a:off x="152398" y="990600"/>
          <a:ext cx="8839201" cy="5638799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102214"/>
                <a:gridCol w="1112039"/>
                <a:gridCol w="1124990"/>
                <a:gridCol w="1124990"/>
                <a:gridCol w="1124990"/>
                <a:gridCol w="1066777"/>
                <a:gridCol w="1183201"/>
              </a:tblGrid>
              <a:tr h="7548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показатели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2009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2012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</a:t>
                      </a: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темп роста, %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2416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Оборот розничной торговли, млн.руб.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129,6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114,5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122,1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154</a:t>
                      </a: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192,5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124,6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915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Оборот общественного питания, млн.руб.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6,9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8,9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9,1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10,5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10,3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97,5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986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Товарооборот на одного жителя, руб.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2 693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2 402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2 643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3 350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4 258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127,1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5521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Оборот общественного питания на одного жителя, руб.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228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227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99,6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685800"/>
          </a:xfrm>
        </p:spPr>
        <p:txBody>
          <a:bodyPr>
            <a:normAutofit/>
          </a:bodyPr>
          <a:lstStyle/>
          <a:p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Лесная промышленность</a:t>
            </a:r>
            <a:endParaRPr lang="ru-RU" sz="2800" b="1" cap="small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30724" name="Object 5"/>
          <p:cNvGraphicFramePr>
            <a:graphicFrameLocks noGrp="1" noChangeAspect="1"/>
          </p:cNvGraphicFramePr>
          <p:nvPr/>
        </p:nvGraphicFramePr>
        <p:xfrm>
          <a:off x="238125" y="1290638"/>
          <a:ext cx="5019675" cy="4984750"/>
        </p:xfrm>
        <a:graphic>
          <a:graphicData uri="http://schemas.openxmlformats.org/presentationml/2006/ole">
            <p:oleObj spid="_x0000_s30724" name="Worksheet" r:id="rId3" imgW="4152900" imgH="3533865" progId="Excel.Sheet.8">
              <p:embed/>
            </p:oleObj>
          </a:graphicData>
        </a:graphic>
      </p:graphicFrame>
      <p:graphicFrame>
        <p:nvGraphicFramePr>
          <p:cNvPr id="30725" name="Object 6"/>
          <p:cNvGraphicFramePr>
            <a:graphicFrameLocks noGrp="1" noChangeAspect="1"/>
          </p:cNvGraphicFramePr>
          <p:nvPr/>
        </p:nvGraphicFramePr>
        <p:xfrm>
          <a:off x="4710113" y="1603375"/>
          <a:ext cx="4371975" cy="4521200"/>
        </p:xfrm>
        <a:graphic>
          <a:graphicData uri="http://schemas.openxmlformats.org/presentationml/2006/ole">
            <p:oleObj spid="_x0000_s30725" name="Worksheet" r:id="rId4" imgW="3524385" imgH="346701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228600" y="152400"/>
            <a:ext cx="8305800" cy="685800"/>
          </a:xfrm>
        </p:spPr>
        <p:txBody>
          <a:bodyPr>
            <a:normAutofit/>
          </a:bodyPr>
          <a:lstStyle/>
          <a:p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Пищевая промышленность</a:t>
            </a:r>
            <a:endParaRPr lang="ru-RU" sz="2800" b="1" cap="small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31746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0" y="3028950"/>
          <a:ext cx="2371725" cy="1566863"/>
        </p:xfrm>
        <a:graphic>
          <a:graphicData uri="http://schemas.openxmlformats.org/presentationml/2006/ole">
            <p:oleObj spid="_x0000_s31746" r:id="rId3" imgW="2371550" imgH="1566808" progId="Excel.Sheet.8">
              <p:embed/>
            </p:oleObj>
          </a:graphicData>
        </a:graphic>
      </p:graphicFrame>
      <p:graphicFrame>
        <p:nvGraphicFramePr>
          <p:cNvPr id="6" name="Group 48"/>
          <p:cNvGraphicFramePr>
            <a:graphicFrameLocks noGrp="1"/>
          </p:cNvGraphicFramePr>
          <p:nvPr/>
        </p:nvGraphicFramePr>
        <p:xfrm>
          <a:off x="228599" y="1142999"/>
          <a:ext cx="8686801" cy="548640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833088"/>
                <a:gridCol w="947400"/>
                <a:gridCol w="825444"/>
                <a:gridCol w="825444"/>
                <a:gridCol w="825444"/>
                <a:gridCol w="945761"/>
                <a:gridCol w="1484220"/>
              </a:tblGrid>
              <a:tr h="11624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продукции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(тонн)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(тонн)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(тонн)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(тонн)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2013 (тонн)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темп роста, %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854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Молоко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10,2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20,0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12,1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15,7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18,1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115,3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410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Мясо в жив. весе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178,7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215,2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250,3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272,9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109,0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963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Хлеб и хлебобулочные изделия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260,6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237,6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240,1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224,8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210,3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93,5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05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Рыбопродукция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711,9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264,0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529,6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451,5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377,9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83,7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974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Заготовка дикоросов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3,8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21,8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34,3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3,5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10,2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9781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Мясных </a:t>
                      </a:r>
                      <a:r>
                        <a:rPr lang="ru-RU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полуфабрикатов 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10,4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41,6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64,77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94,5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145,8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685800"/>
          </a:xfrm>
        </p:spPr>
        <p:txBody>
          <a:bodyPr>
            <a:normAutofit/>
          </a:bodyPr>
          <a:lstStyle/>
          <a:p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Сельское  хозяйство</a:t>
            </a:r>
            <a:endParaRPr lang="ru-RU" sz="2800" b="1" cap="small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8" name="Group 49"/>
          <p:cNvGraphicFramePr>
            <a:graphicFrameLocks noGrp="1"/>
          </p:cNvGraphicFramePr>
          <p:nvPr>
            <p:ph sz="half" idx="1"/>
          </p:nvPr>
        </p:nvGraphicFramePr>
        <p:xfrm>
          <a:off x="152402" y="1600200"/>
          <a:ext cx="4495797" cy="468008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082322"/>
                <a:gridCol w="666044"/>
                <a:gridCol w="666044"/>
                <a:gridCol w="749299"/>
                <a:gridCol w="666044"/>
                <a:gridCol w="666044"/>
              </a:tblGrid>
              <a:tr h="88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2009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2010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2011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2012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2013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467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КРС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29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Свиньи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634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817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962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864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1119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799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Овцы/ козы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696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Лошади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683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Птица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771" name="Содержимое 5"/>
          <p:cNvGraphicFramePr>
            <a:graphicFrameLocks noGrp="1"/>
          </p:cNvGraphicFramePr>
          <p:nvPr/>
        </p:nvGraphicFramePr>
        <p:xfrm>
          <a:off x="4724399" y="1676401"/>
          <a:ext cx="4143375" cy="3581400"/>
        </p:xfrm>
        <a:graphic>
          <a:graphicData uri="http://schemas.openxmlformats.org/presentationml/2006/ole">
            <p:oleObj spid="_x0000_s32771" name="Worksheet" r:id="rId3" imgW="3991043" imgH="2866935" progId="Excel.Sheet.8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38200"/>
          </a:xfrm>
        </p:spPr>
        <p:txBody>
          <a:bodyPr>
            <a:noAutofit/>
          </a:bodyPr>
          <a:lstStyle/>
          <a:p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Государственная поддержка сельхозпроизводителей в 2013 году</a:t>
            </a:r>
            <a:endParaRPr lang="ru-RU" sz="2800" cap="small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381000" y="1371600"/>
          <a:ext cx="40386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4343400" y="1143000"/>
          <a:ext cx="4572000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152400" y="3886200"/>
          <a:ext cx="44196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4267200" y="3657600"/>
          <a:ext cx="4724400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229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>
            <a:normAutofit/>
          </a:bodyPr>
          <a:lstStyle/>
          <a:p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Жилищное  хозяйство</a:t>
            </a:r>
            <a:endParaRPr lang="ru-RU" sz="2800" cap="small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1752" y="1447800"/>
            <a:ext cx="8503920" cy="48006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1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Городское поселение Кондинское образовано в 1715 году.</a:t>
            </a:r>
          </a:p>
          <a:p>
            <a:pPr>
              <a:lnSpc>
                <a:spcPct val="90000"/>
              </a:lnSpc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1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 представительной власти – Совет депутатов городского поселения Кондинское (10 депутатов).</a:t>
            </a:r>
          </a:p>
          <a:p>
            <a:pPr>
              <a:lnSpc>
                <a:spcPct val="90000"/>
              </a:lnSpc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1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 исполнительной власти – администрация городского поселения Кондинское.</a:t>
            </a:r>
          </a:p>
          <a:p>
            <a:pPr>
              <a:lnSpc>
                <a:spcPct val="90000"/>
              </a:lnSpc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1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состав муниципального образования входит четыре населенных пункта:</a:t>
            </a:r>
          </a:p>
          <a:p>
            <a:pPr>
              <a:lnSpc>
                <a:spcPct val="90000"/>
              </a:lnSpc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1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- пгт. Кондинское</a:t>
            </a:r>
          </a:p>
          <a:p>
            <a:pPr>
              <a:lnSpc>
                <a:spcPct val="90000"/>
              </a:lnSpc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1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- д. Никулкино</a:t>
            </a:r>
          </a:p>
          <a:p>
            <a:pPr>
              <a:lnSpc>
                <a:spcPct val="90000"/>
              </a:lnSpc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1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- д. Старый Катыш</a:t>
            </a:r>
          </a:p>
          <a:p>
            <a:pPr>
              <a:lnSpc>
                <a:spcPct val="90000"/>
              </a:lnSpc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1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- д. Ильичевка.</a:t>
            </a:r>
          </a:p>
          <a:p>
            <a:pPr>
              <a:lnSpc>
                <a:spcPct val="90000"/>
              </a:lnSpc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1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Общая площадь муниципального образования – 18 269,5 га. Застроенной площади – 590 га.</a:t>
            </a:r>
          </a:p>
          <a:p>
            <a:pPr>
              <a:lnSpc>
                <a:spcPct val="90000"/>
              </a:lnSpc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1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Связь с районным центром осуществляется водным, воздушным и автомобильным (по зимнику-120 км) путем.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1219200"/>
          </a:xfrm>
        </p:spPr>
        <p:txBody>
          <a:bodyPr>
            <a:noAutofit/>
          </a:bodyPr>
          <a:lstStyle/>
          <a:p>
            <a:pPr algn="l"/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600" b="1" cap="small" dirty="0" smtClean="0">
                <a:solidFill>
                  <a:schemeClr val="accent2">
                    <a:lumMod val="50000"/>
                  </a:schemeClr>
                </a:solidFill>
              </a:rPr>
              <a:t>Краткая  характеристика  социально-экономического  потенциала  муниципального образования  городское  поселение  Кондинское</a:t>
            </a:r>
            <a:endParaRPr lang="ru-RU" sz="2600" cap="small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sz="quarter" idx="1"/>
          </p:nvPr>
        </p:nvGraphicFramePr>
        <p:xfrm>
          <a:off x="2286000" y="457200"/>
          <a:ext cx="64770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590800"/>
            <a:ext cx="2743200" cy="1219200"/>
          </a:xfrm>
        </p:spPr>
        <p:txBody>
          <a:bodyPr>
            <a:noAutofit/>
          </a:bodyPr>
          <a:lstStyle/>
          <a:p>
            <a:pPr algn="l"/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Введено в эксплуатацию</a:t>
            </a:r>
            <a:endParaRPr lang="ru-RU" sz="2800" b="1" cap="small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685800"/>
          </a:xfrm>
        </p:spPr>
        <p:txBody>
          <a:bodyPr>
            <a:noAutofit/>
          </a:bodyPr>
          <a:lstStyle/>
          <a:p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Реализация целевых программ (16 программ)</a:t>
            </a:r>
            <a:endParaRPr lang="ru-RU" sz="2800" b="1" cap="small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7" name="Group 45"/>
          <p:cNvGraphicFramePr>
            <a:graphicFrameLocks noGrp="1"/>
          </p:cNvGraphicFramePr>
          <p:nvPr>
            <p:ph idx="4294967295"/>
          </p:nvPr>
        </p:nvGraphicFramePr>
        <p:xfrm>
          <a:off x="304800" y="1219200"/>
          <a:ext cx="8534400" cy="5257801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657600"/>
                <a:gridCol w="1981200"/>
                <a:gridCol w="1676400"/>
                <a:gridCol w="1219200"/>
              </a:tblGrid>
              <a:tr h="13861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Источник финансирования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Плановые назначения,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тыс.руб.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Исполнено,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тыс. руб.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 </a:t>
                      </a:r>
                      <a:r>
                        <a:rPr kumimoji="0" lang="ru-RU" sz="20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испол</a:t>
                      </a: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740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Бюджет автономного округа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25 436,4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24 470,1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96,2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740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Бюджет района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4 475,0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4 475,0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740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Бюджет поселения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12 426,1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10 311,1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82,9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496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42 337,5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39 256,2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92,7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304800" y="228600"/>
            <a:ext cx="8534400" cy="1066800"/>
          </a:xfrm>
        </p:spPr>
        <p:txBody>
          <a:bodyPr>
            <a:normAutofit/>
          </a:bodyPr>
          <a:lstStyle/>
          <a:p>
            <a:r>
              <a:rPr lang="ru-RU" sz="2800" cap="small" dirty="0" smtClean="0">
                <a:solidFill>
                  <a:schemeClr val="accent2">
                    <a:lumMod val="50000"/>
                  </a:schemeClr>
                </a:solidFill>
              </a:rPr>
              <a:t>Жилищно-коммунальное хозяйство </a:t>
            </a:r>
            <a:br>
              <a:rPr lang="ru-RU" sz="2800" cap="small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cap="small" dirty="0" smtClean="0">
                <a:solidFill>
                  <a:schemeClr val="accent2">
                    <a:lumMod val="50000"/>
                  </a:schemeClr>
                </a:solidFill>
              </a:rPr>
              <a:t>(уровень платы граждан за ЖКУ)</a:t>
            </a:r>
            <a:endParaRPr lang="ru-RU" sz="2800" cap="small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6" name="Group 163"/>
          <p:cNvGraphicFramePr>
            <a:graphicFrameLocks noGrp="1"/>
          </p:cNvGraphicFramePr>
          <p:nvPr/>
        </p:nvGraphicFramePr>
        <p:xfrm>
          <a:off x="228599" y="1752602"/>
          <a:ext cx="8686802" cy="457200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206957"/>
                <a:gridCol w="1325498"/>
                <a:gridCol w="1326599"/>
                <a:gridCol w="1275916"/>
                <a:gridCol w="1275916"/>
                <a:gridCol w="1275916"/>
              </a:tblGrid>
              <a:tr h="8314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услуг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2009 год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2010 год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2011 год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2012 год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2013 год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4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теплоснабжение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97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98,4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96,11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98,06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4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водоснабжение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95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98,1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98,8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99,4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4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вывоз ЖБО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4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вывоз ТБО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89,3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74,2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4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соц. наем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351" name="Group 103"/>
          <p:cNvGraphicFramePr>
            <a:graphicFrameLocks noGrp="1"/>
          </p:cNvGraphicFramePr>
          <p:nvPr>
            <p:ph idx="1"/>
          </p:nvPr>
        </p:nvGraphicFramePr>
        <p:xfrm>
          <a:off x="381001" y="1371600"/>
          <a:ext cx="8534399" cy="421053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523999"/>
                <a:gridCol w="2320324"/>
                <a:gridCol w="1845276"/>
                <a:gridCol w="1473200"/>
                <a:gridCol w="1371600"/>
              </a:tblGrid>
              <a:tr h="1371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975" marR="87975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план (тыс.руб.)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975" marR="87975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(тыс.руб.)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975" marR="87975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 (тыс.руб.)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975" marR="87975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7975" marR="87975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02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бюджета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975" marR="87975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57 410,2</a:t>
                      </a:r>
                    </a:p>
                  </a:txBody>
                  <a:tcPr marL="87975" marR="87975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74 971,2</a:t>
                      </a:r>
                    </a:p>
                  </a:txBody>
                  <a:tcPr marL="87975" marR="87975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74 594,5</a:t>
                      </a:r>
                    </a:p>
                  </a:txBody>
                  <a:tcPr marL="87975" marR="87975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99,5</a:t>
                      </a:r>
                    </a:p>
                  </a:txBody>
                  <a:tcPr marL="87975" marR="87975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90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бюджета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975" marR="87975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57 410,2</a:t>
                      </a:r>
                    </a:p>
                  </a:txBody>
                  <a:tcPr marL="87975" marR="87975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77 328,8</a:t>
                      </a:r>
                    </a:p>
                  </a:txBody>
                  <a:tcPr marL="87975" marR="87975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73 044,5</a:t>
                      </a:r>
                    </a:p>
                  </a:txBody>
                  <a:tcPr marL="87975" marR="87975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94,5</a:t>
                      </a:r>
                    </a:p>
                  </a:txBody>
                  <a:tcPr marL="87975" marR="87975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454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Дефицит/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профицит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7975" marR="87975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0,0</a:t>
                      </a:r>
                    </a:p>
                  </a:txBody>
                  <a:tcPr marL="87975" marR="87975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2 357,6</a:t>
                      </a:r>
                    </a:p>
                  </a:txBody>
                  <a:tcPr marL="87975" marR="87975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1 550,0</a:t>
                      </a:r>
                    </a:p>
                  </a:txBody>
                  <a:tcPr marL="87975" marR="87975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87975" marR="87975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382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Бюджет городского поселения Кондинское на 2013 год</a:t>
            </a:r>
            <a:endParaRPr lang="ru-RU" sz="2800" b="1" cap="small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8382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>
              <a:defRPr/>
            </a:pPr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Структура собственных доходов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381000" y="1066800"/>
          <a:ext cx="8382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914400"/>
          <a:ext cx="82296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3669" name="Rectangle 2"/>
          <p:cNvSpPr>
            <a:spLocks noGrp="1"/>
          </p:cNvSpPr>
          <p:nvPr>
            <p:ph type="title"/>
          </p:nvPr>
        </p:nvSpPr>
        <p:spPr bwMode="auto">
          <a:xfrm>
            <a:off x="533400" y="152400"/>
            <a:ext cx="8229600" cy="6858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Структура  расходов  бюджета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228600" y="228600"/>
            <a:ext cx="8610600" cy="8382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Управление и структура муниципальной собственности (млн.руб.)</a:t>
            </a:r>
          </a:p>
        </p:txBody>
      </p:sp>
      <p:graphicFrame>
        <p:nvGraphicFramePr>
          <p:cNvPr id="7" name="Group 45"/>
          <p:cNvGraphicFramePr>
            <a:graphicFrameLocks noGrp="1"/>
          </p:cNvGraphicFramePr>
          <p:nvPr>
            <p:ph idx="4294967295"/>
          </p:nvPr>
        </p:nvGraphicFramePr>
        <p:xfrm>
          <a:off x="304798" y="1219200"/>
          <a:ext cx="8534401" cy="5334001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137053"/>
                <a:gridCol w="1367714"/>
                <a:gridCol w="1367714"/>
                <a:gridCol w="1367714"/>
                <a:gridCol w="1282234"/>
                <a:gridCol w="1011972"/>
              </a:tblGrid>
              <a:tr h="10149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Наименование 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2010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2011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2012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2013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Отклонение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(+; -)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137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Жилой фонд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90,5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110,3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121,2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107,3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-13,9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149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Нежилой фонд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6,2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6,0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16,4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8,5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-7,9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881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Сооружения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60,1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162,7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162,7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145,8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-16,9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263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Транспорт 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5,0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6,7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8,7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5,2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-3,5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432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Машины и оборудование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7,9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9,2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5,6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-3,6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163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Земельные участки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0,5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+0,5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163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Итого 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161,8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293,6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318,2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24,6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24,6</a:t>
                      </a:r>
                    </a:p>
                  </a:txBody>
                  <a:tcPr marL="90000" marR="90000" marT="46800" marB="46800" anchor="ctr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4"/>
          <p:cNvSpPr>
            <a:spLocks noGrp="1"/>
          </p:cNvSpPr>
          <p:nvPr>
            <p:ph type="title" idx="4294967295"/>
          </p:nvPr>
        </p:nvSpPr>
        <p:spPr bwMode="auto">
          <a:xfrm>
            <a:off x="228600" y="228600"/>
            <a:ext cx="8610600" cy="758825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3200" b="1" cap="none" dirty="0" smtClean="0">
                <a:effectLst/>
              </a:rPr>
              <a:t/>
            </a:r>
            <a:br>
              <a:rPr lang="ru-RU" sz="3200" b="1" cap="none" dirty="0" smtClean="0">
                <a:effectLst/>
              </a:rPr>
            </a:br>
            <a:r>
              <a:rPr lang="ru-RU" sz="3100" b="1" cap="small" dirty="0" smtClean="0">
                <a:solidFill>
                  <a:schemeClr val="accent2">
                    <a:lumMod val="50000"/>
                  </a:schemeClr>
                </a:solidFill>
              </a:rPr>
              <a:t>Закупки товаров (работ, услуг) для нужд муниципального образования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3" y="990600"/>
          <a:ext cx="8839197" cy="548115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447797"/>
                <a:gridCol w="609600"/>
                <a:gridCol w="651781"/>
                <a:gridCol w="847533"/>
                <a:gridCol w="897757"/>
                <a:gridCol w="897757"/>
                <a:gridCol w="847533"/>
                <a:gridCol w="847533"/>
                <a:gridCol w="847533"/>
                <a:gridCol w="944373"/>
              </a:tblGrid>
              <a:tr h="48196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Способ </a:t>
                      </a:r>
                      <a:r>
                        <a:rPr kumimoji="0" lang="ru-RU" sz="15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закупки</a:t>
                      </a: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Количество </a:t>
                      </a:r>
                      <a:r>
                        <a:rPr kumimoji="0" lang="ru-RU" sz="15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процедур</a:t>
                      </a: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Цена муниципального контракта, тыс. руб.</a:t>
                      </a: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Экономия бюджетных средств, тыс.руб.</a:t>
                      </a: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2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2013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2012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Темп роста, %</a:t>
                      </a: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2013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2012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Темп роста, %</a:t>
                      </a: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2013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2012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Темп роста %</a:t>
                      </a: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767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ВСЕГО</a:t>
                      </a:r>
                      <a:endParaRPr kumimoji="0" lang="ru-RU" sz="1500" b="1" i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122</a:t>
                      </a:r>
                      <a:endParaRPr kumimoji="0" lang="ru-RU" sz="1500" b="1" i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121</a:t>
                      </a:r>
                      <a:endParaRPr kumimoji="0" lang="ru-RU" sz="1500" b="1" i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100,8</a:t>
                      </a:r>
                      <a:endParaRPr kumimoji="0" lang="ru-RU" sz="1500" b="1" i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14 358,4</a:t>
                      </a:r>
                      <a:endParaRPr kumimoji="0" lang="ru-RU" sz="1500" b="1" i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19 220,3</a:t>
                      </a:r>
                      <a:endParaRPr kumimoji="0" lang="ru-RU" sz="1500" b="1" i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74,7</a:t>
                      </a:r>
                      <a:endParaRPr kumimoji="0" lang="ru-RU" sz="1500" b="1" i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606,6</a:t>
                      </a:r>
                      <a:endParaRPr kumimoji="0" lang="ru-RU" sz="1500" b="1" i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431,3</a:t>
                      </a:r>
                      <a:endParaRPr kumimoji="0" lang="ru-RU" sz="1500" b="1" i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140,6</a:t>
                      </a:r>
                      <a:endParaRPr kumimoji="0" lang="ru-RU" sz="1500" b="1" i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281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Открытые </a:t>
                      </a:r>
                      <a:r>
                        <a:rPr kumimoji="0" lang="ru-RU" sz="15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конкурсы</a:t>
                      </a: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Открытые аукционы</a:t>
                      </a: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Электронные </a:t>
                      </a:r>
                      <a:r>
                        <a:rPr kumimoji="0" lang="ru-RU" sz="15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аукционы</a:t>
                      </a: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18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163,6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6 884,8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10 382,4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66,3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606,6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350,3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173,2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Запрос </a:t>
                      </a:r>
                      <a:r>
                        <a:rPr kumimoji="0" lang="ru-RU" sz="15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котировок</a:t>
                      </a: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17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52,9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2 143,4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3 292,8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65,1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45,0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281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Единственный </a:t>
                      </a:r>
                      <a:r>
                        <a:rPr kumimoji="0" lang="ru-RU" sz="15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поставщик</a:t>
                      </a: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</a:t>
                      </a: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100,0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2 </a:t>
                      </a: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266,1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2 </a:t>
                      </a: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011,9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112,6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28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Закупки малого объема (п.14 ч.2 ст. 55 94-ФЗ)</a:t>
                      </a: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88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86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102,3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3 </a:t>
                      </a: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064,1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3 </a:t>
                      </a: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533,2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86,7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1668" marR="61668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4"/>
          <p:cNvSpPr>
            <a:spLocks noGrp="1"/>
          </p:cNvSpPr>
          <p:nvPr>
            <p:ph type="title" idx="4294967295"/>
          </p:nvPr>
        </p:nvSpPr>
        <p:spPr bwMode="auto">
          <a:xfrm>
            <a:off x="152400" y="228600"/>
            <a:ext cx="8534400" cy="758825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Культурно –</a:t>
            </a:r>
            <a:r>
              <a:rPr lang="ru-RU" sz="2800" b="1" cap="small" dirty="0" err="1" smtClean="0">
                <a:solidFill>
                  <a:schemeClr val="accent2">
                    <a:lumMod val="50000"/>
                  </a:schemeClr>
                </a:solidFill>
              </a:rPr>
              <a:t>досуговая</a:t>
            </a:r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 деятельность  подведомственных учреждений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28600" y="990597"/>
          <a:ext cx="8686800" cy="5410203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673548"/>
                <a:gridCol w="974652"/>
                <a:gridCol w="838200"/>
                <a:gridCol w="990600"/>
                <a:gridCol w="926120"/>
                <a:gridCol w="1283680"/>
              </a:tblGrid>
              <a:tr h="8577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Наименование показателя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2010 </a:t>
                      </a: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год 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2011 </a:t>
                      </a: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год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2012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год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2013 год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Темп </a:t>
                      </a: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изменения, %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916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</a:t>
                      </a: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Объем финансирования отрасли «Культура» (в расчете на 1 жителя),  руб.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1 847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2 196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2 376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2 750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115,7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1568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</a:t>
                      </a: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Обеспеченность местами в учреждениях, </a:t>
                      </a: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культурно - досугового </a:t>
                      </a: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типа мест на 1000 чел.  населения  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45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46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46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46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2603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3. Количество мероприятий проведенных учреждениями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         </a:t>
                      </a: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из </a:t>
                      </a: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них на платной основе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233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49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80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188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163,5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 2,2 раза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436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4. Количество зрителей, чел.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27 385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18 411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8 045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11 899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43,7</a:t>
                      </a:r>
                      <a:endParaRPr kumimoji="0" lang="ru-RU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4"/>
          <p:cNvSpPr>
            <a:spLocks noGrp="1"/>
          </p:cNvSpPr>
          <p:nvPr>
            <p:ph type="ctrTitle"/>
          </p:nvPr>
        </p:nvSpPr>
        <p:spPr bwMode="auto">
          <a:xfrm>
            <a:off x="381000" y="381000"/>
            <a:ext cx="8534400" cy="17526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cap="none" dirty="0" smtClean="0">
                <a:solidFill>
                  <a:schemeClr val="accent6">
                    <a:lumMod val="50000"/>
                  </a:schemeClr>
                </a:solidFill>
                <a:effectLst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457200" y="1219200"/>
          <a:ext cx="82296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90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3100" b="1" cap="small" dirty="0" smtClean="0">
                <a:solidFill>
                  <a:schemeClr val="accent2">
                    <a:lumMod val="50000"/>
                  </a:schemeClr>
                </a:solidFill>
              </a:rPr>
              <a:t>Основные  виды  деятельности  населения</a:t>
            </a:r>
            <a:endParaRPr lang="ru-RU" sz="3100" b="1" cap="small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>
            <a:normAutofit/>
          </a:bodyPr>
          <a:lstStyle/>
          <a:p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Демографическая ситуация</a:t>
            </a:r>
            <a:endParaRPr lang="ru-RU" sz="2800" cap="small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half" idx="1"/>
          </p:nvPr>
        </p:nvGraphicFramePr>
        <p:xfrm>
          <a:off x="301625" y="1371600"/>
          <a:ext cx="3660775" cy="4681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4038600" y="3773510"/>
          <a:ext cx="4876800" cy="2703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038600" y="1371600"/>
          <a:ext cx="48768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457200" y="457200"/>
          <a:ext cx="62484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05600" y="1905000"/>
            <a:ext cx="2133600" cy="2133600"/>
          </a:xfrm>
        </p:spPr>
        <p:txBody>
          <a:bodyPr>
            <a:normAutofit/>
          </a:bodyPr>
          <a:lstStyle/>
          <a:p>
            <a:pPr algn="ctr"/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</a:rPr>
              <a:t>Динамика браков </a:t>
            </a:r>
            <a:br>
              <a:rPr lang="ru-RU" sz="3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</a:rPr>
              <a:t>и разводов</a:t>
            </a:r>
            <a:endParaRPr lang="ru-RU" sz="3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sz="quarter" idx="1"/>
          </p:nvPr>
        </p:nvGraphicFramePr>
        <p:xfrm>
          <a:off x="2743200" y="304800"/>
          <a:ext cx="624840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8600" y="2133600"/>
            <a:ext cx="2667000" cy="1828800"/>
          </a:xfrm>
        </p:spPr>
        <p:txBody>
          <a:bodyPr>
            <a:normAutofit/>
          </a:bodyPr>
          <a:lstStyle/>
          <a:p>
            <a:pPr algn="ctr"/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Возрастной состав населения</a:t>
            </a:r>
            <a:endParaRPr lang="ru-RU" sz="2800" b="1" cap="small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229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rmAutofit/>
          </a:bodyPr>
          <a:lstStyle/>
          <a:p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Денежные доходы населения</a:t>
            </a:r>
            <a:endParaRPr lang="ru-RU" sz="2800" b="1" cap="small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28601" y="1066800"/>
          <a:ext cx="8577262" cy="5333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82000" cy="609600"/>
          </a:xfrm>
        </p:spPr>
        <p:txBody>
          <a:bodyPr>
            <a:normAutofit/>
          </a:bodyPr>
          <a:lstStyle/>
          <a:p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Труд  и занятость</a:t>
            </a:r>
            <a:endParaRPr lang="ru-RU" sz="2800" b="1" cap="small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295400"/>
          <a:ext cx="82296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Autofit/>
          </a:bodyPr>
          <a:lstStyle/>
          <a:p>
            <a:r>
              <a:rPr lang="ru-RU" sz="2800" b="1" cap="small" dirty="0" smtClean="0">
                <a:solidFill>
                  <a:schemeClr val="accent2">
                    <a:lumMod val="50000"/>
                  </a:schemeClr>
                </a:solidFill>
              </a:rPr>
              <a:t>Уровень регистрируемой безработицы  </a:t>
            </a:r>
            <a:r>
              <a:rPr lang="ru-RU" sz="2800" cap="small" dirty="0" smtClean="0">
                <a:solidFill>
                  <a:schemeClr val="accent2">
                    <a:lumMod val="50000"/>
                  </a:schemeClr>
                </a:solidFill>
              </a:rPr>
              <a:t>01.01.2014</a:t>
            </a:r>
            <a:endParaRPr lang="ru-RU" sz="2800" cap="small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личная 2">
      <a:dk1>
        <a:srgbClr val="4B376B"/>
      </a:dk1>
      <a:lt1>
        <a:srgbClr val="D7CEE5"/>
      </a:lt1>
      <a:dk2>
        <a:srgbClr val="B2C4DA"/>
      </a:dk2>
      <a:lt2>
        <a:srgbClr val="FEFAC9"/>
      </a:lt2>
      <a:accent1>
        <a:srgbClr val="00B050"/>
      </a:accent1>
      <a:accent2>
        <a:srgbClr val="00B0F0"/>
      </a:accent2>
      <a:accent3>
        <a:srgbClr val="E7BC29"/>
      </a:accent3>
      <a:accent4>
        <a:srgbClr val="FF0000"/>
      </a:accent4>
      <a:accent5>
        <a:srgbClr val="6600FF"/>
      </a:accent5>
      <a:accent6>
        <a:srgbClr val="809EC2"/>
      </a:accent6>
      <a:hlink>
        <a:srgbClr val="8E58B6"/>
      </a:hlink>
      <a:folHlink>
        <a:srgbClr val="344D6C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6543</TotalTime>
  <Words>1049</Words>
  <Application>Microsoft Office PowerPoint</Application>
  <PresentationFormat>Экран (4:3)</PresentationFormat>
  <Paragraphs>553</Paragraphs>
  <Slides>29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Бумажная</vt:lpstr>
      <vt:lpstr>Лист Microsoft Office Excel 97-2003</vt:lpstr>
      <vt:lpstr>ИТОГИ  социально – экономического развития   муниципального  образования  городское  поселение Кондинское  за 2013 год</vt:lpstr>
      <vt:lpstr> Краткая  характеристика  социально-экономического  потенциала  муниципального образования  городское  поселение  Кондинское</vt:lpstr>
      <vt:lpstr> Основные  виды  деятельности  населения</vt:lpstr>
      <vt:lpstr>Демографическая ситуация</vt:lpstr>
      <vt:lpstr>Динамика браков  и разводов</vt:lpstr>
      <vt:lpstr>Возрастной состав населения</vt:lpstr>
      <vt:lpstr>Денежные доходы населения</vt:lpstr>
      <vt:lpstr>Труд  и занятость</vt:lpstr>
      <vt:lpstr>Уровень регистрируемой безработицы  01.01.2014</vt:lpstr>
      <vt:lpstr>Реализация  программных  мероприятий  по содействию  занятости  населения</vt:lpstr>
      <vt:lpstr>Трудоустройство безработных граждан в рамках реализации окружной программы «СОДЕЙСТВИЕ ЗАНЯТОСТИ НАСЕЛЕНИЯ»</vt:lpstr>
      <vt:lpstr>Финансирование по окружной программе «содействие занятости населения»</vt:lpstr>
      <vt:lpstr>Виды предпринимательской деятельности</vt:lpstr>
      <vt:lpstr>Потребительский рынок</vt:lpstr>
      <vt:lpstr>Лесная промышленность</vt:lpstr>
      <vt:lpstr>Пищевая промышленность</vt:lpstr>
      <vt:lpstr>Сельское  хозяйство</vt:lpstr>
      <vt:lpstr>Государственная поддержка сельхозпроизводителей в 2013 году</vt:lpstr>
      <vt:lpstr>Жилищное  хозяйство</vt:lpstr>
      <vt:lpstr>Введено в эксплуатацию</vt:lpstr>
      <vt:lpstr>Реализация целевых программ (16 программ)</vt:lpstr>
      <vt:lpstr>Жилищно-коммунальное хозяйство  (уровень платы граждан за ЖКУ)</vt:lpstr>
      <vt:lpstr>Бюджет городского поселения Кондинское на 2013 год</vt:lpstr>
      <vt:lpstr>Структура собственных доходов</vt:lpstr>
      <vt:lpstr>Структура  расходов  бюджета</vt:lpstr>
      <vt:lpstr>Управление и структура муниципальной собственности (млн.руб.)</vt:lpstr>
      <vt:lpstr> Закупки товаров (работ, услуг) для нужд муниципального образования</vt:lpstr>
      <vt:lpstr>Культурно –досуговая деятельность  подведомственных учреждений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Comp</dc:creator>
  <cp:lastModifiedBy>Брусницина Наталья</cp:lastModifiedBy>
  <cp:revision>556</cp:revision>
  <cp:lastPrinted>1601-01-01T00:00:00Z</cp:lastPrinted>
  <dcterms:created xsi:type="dcterms:W3CDTF">1601-01-01T00:00:00Z</dcterms:created>
  <dcterms:modified xsi:type="dcterms:W3CDTF">2014-04-03T05:07:39Z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