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516" y="-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3001-2503-40B6-BF6E-C40EA977AEE7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1541-54D5-482C-92FA-8A51A262E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53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3001-2503-40B6-BF6E-C40EA977AEE7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1541-54D5-482C-92FA-8A51A262E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3141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3001-2503-40B6-BF6E-C40EA977AEE7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1541-54D5-482C-92FA-8A51A262E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28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3001-2503-40B6-BF6E-C40EA977AEE7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1541-54D5-482C-92FA-8A51A262E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37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3001-2503-40B6-BF6E-C40EA977AEE7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1541-54D5-482C-92FA-8A51A262E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880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3001-2503-40B6-BF6E-C40EA977AEE7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1541-54D5-482C-92FA-8A51A262E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097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3001-2503-40B6-BF6E-C40EA977AEE7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1541-54D5-482C-92FA-8A51A262E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090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3001-2503-40B6-BF6E-C40EA977AEE7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1541-54D5-482C-92FA-8A51A262E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260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3001-2503-40B6-BF6E-C40EA977AEE7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1541-54D5-482C-92FA-8A51A262E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587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3001-2503-40B6-BF6E-C40EA977AEE7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1541-54D5-482C-92FA-8A51A262E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47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73001-2503-40B6-BF6E-C40EA977AEE7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E1541-54D5-482C-92FA-8A51A262E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901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373001-2503-40B6-BF6E-C40EA977AEE7}" type="datetimeFigureOut">
              <a:rPr lang="ru-RU" smtClean="0"/>
              <a:t>13.05.2022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E1541-54D5-482C-92FA-8A51A262E5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26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udit-it.ru/tk/227.html#2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dit-it.ru/tk/216_1.html" TargetMode="External"/><Relationship Id="rId2" Type="http://schemas.openxmlformats.org/officeDocument/2006/relationships/hyperlink" Target="https://www.audit-it.ru/tk/216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dit-it.ru/tk/219.html" TargetMode="External"/><Relationship Id="rId2" Type="http://schemas.openxmlformats.org/officeDocument/2006/relationships/hyperlink" Target="https://www.audit-it.ru/tk/215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udit-it.ru/tk/219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dit-it.ru/tk/218.html" TargetMode="External"/><Relationship Id="rId2" Type="http://schemas.openxmlformats.org/officeDocument/2006/relationships/hyperlink" Target="https://www.audit-it.ru/terms/trud/usloviya_truda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dit-it.ru/tk/227.html" TargetMode="External"/><Relationship Id="rId2" Type="http://schemas.openxmlformats.org/officeDocument/2006/relationships/hyperlink" Target="https://www.audit-it.ru/tk/221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dit-it.ru/tk/212.html" TargetMode="External"/><Relationship Id="rId2" Type="http://schemas.openxmlformats.org/officeDocument/2006/relationships/hyperlink" Target="https://www.audit-it.ru/tk/211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udit-it.ru/tk/213.html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udit-it.ru/tk/225.html#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udit-it.ru/terms/agreements/edo_elektronnyy_dokumentooborot.html" TargetMode="External"/><Relationship Id="rId2" Type="http://schemas.openxmlformats.org/officeDocument/2006/relationships/hyperlink" Target="&#1054;&#1073;%20&#1080;&#1079;&#1084;&#1077;&#1085;&#1077;&#1085;&#1080;&#1103;&#1093;%20&#1074;%20&#1088;&#1072;&#1073;&#1086;&#1090;&#1077;%20&#1074;%20&#1089;&#1092;&#1077;&#1088;&#1077;%20&#1054;&#1058;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udget.1otruda.ru/#/document/99/726730633/" TargetMode="External"/><Relationship Id="rId2" Type="http://schemas.openxmlformats.org/officeDocument/2006/relationships/hyperlink" Target="https://www.audit-it.ru/tk/214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udit-it.ru/tk/214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60214" y="1701785"/>
            <a:ext cx="9144000" cy="2387600"/>
          </a:xfrm>
        </p:spPr>
        <p:txBody>
          <a:bodyPr>
            <a:normAutofit/>
          </a:bodyPr>
          <a:lstStyle/>
          <a:p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изменениях в работе в сфере охраны труда, в связи с вступлением в силу новой редакции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ru-RU" sz="36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раздела Трудового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кодекса Российской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742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0491" y="316871"/>
            <a:ext cx="11009014" cy="586009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со </a:t>
            </a:r>
            <a:r>
              <a:rPr lang="ru-RU" sz="19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статьей 226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ТК РФ работодатель обязан разработать порядок расследования микроповреждений (микротравм) согласно Рекомендациям по учету микроповреждений (микротравм) работников, утвержденным приказом Минтруда России от 15.09.2021 года № 632н. 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микроповреждениями (микротравмами) понимаются ссадины, кровоподтеки, ушибы мягких тканей, поверхностные раны и другие повреждения, полученные работниками и другими лицами, участвующими в производственной деятельности работодателя (их перечень приведен в </a:t>
            </a:r>
            <a:r>
              <a:rPr lang="ru-RU" sz="19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ч. 2 ст. 227 ТК РФ"/>
              </a:rPr>
              <a:t>части 2 статьи 227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ТК РФ), при выполнении (осуществлении) ими: </a:t>
            </a:r>
          </a:p>
          <a:p>
            <a:pPr lvl="0"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трудовых обязанностей; </a:t>
            </a:r>
          </a:p>
          <a:p>
            <a:pPr lvl="0"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какой-либо работы по поручению работодателя (его представителя); </a:t>
            </a:r>
          </a:p>
          <a:p>
            <a:pPr lvl="0" algn="just"/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иных правомерных действий, обусловленных трудовыми отношениями с работодателем либо совершаемых в его интересах. </a:t>
            </a:r>
          </a:p>
          <a:p>
            <a:pPr marL="0" indent="0" algn="just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Главный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определяющий критерий – такие повреждения </a:t>
            </a:r>
            <a:r>
              <a:rPr lang="ru-RU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должны повлечь за собой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расстройство здоровья работникам или наступление его временной нетрудоспособности. </a:t>
            </a:r>
          </a:p>
          <a:p>
            <a:pPr marL="0" indent="0" algn="just">
              <a:buNone/>
            </a:pP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работодатель должен будет </a:t>
            </a:r>
            <a:r>
              <a:rPr lang="ru-RU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</a:t>
            </a:r>
            <a:r>
              <a:rPr lang="ru-RU" sz="19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учитывать и рассматривать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обстоятельства и причины, приведшие к возникновению у работников микроповреждений (микротравм). </a:t>
            </a:r>
          </a:p>
          <a:p>
            <a:pPr marL="0" indent="0" algn="just">
              <a:buNone/>
            </a:pPr>
            <a:r>
              <a:rPr lang="ru-RU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Основанием 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регистрации микроповреждения (микротравмы) работника и рассмотрения обстоятельств и причин, приведших к его возникновению, является </a:t>
            </a:r>
            <a:r>
              <a:rPr lang="ru-RU" sz="1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пострадавшего к своему непосредственному или вышестоящему руководителю</a:t>
            </a:r>
            <a:r>
              <a:rPr 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работодателю (его представителю).</a:t>
            </a:r>
          </a:p>
        </p:txBody>
      </p:sp>
    </p:spTree>
    <p:extLst>
      <p:ext uri="{BB962C8B-B14F-4D97-AF65-F5344CB8AC3E}">
        <p14:creationId xmlns:p14="http://schemas.microsoft.com/office/powerpoint/2010/main" val="1476731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795" y="491782"/>
            <a:ext cx="11063335" cy="5383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 работника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области охраны труда приведен в </a:t>
            </a:r>
            <a:r>
              <a:rPr lang="ru-RU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ст. 216 ТК РФ"/>
              </a:rPr>
              <a:t>статье 216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ТК РФ. В частности, работнику предоставляется право: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получать информацию об условиях и охране труда от работодателя и соответствующих государственных органов (</a:t>
            </a:r>
            <a:r>
              <a:rPr lang="ru-RU" u="sng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статья 216.2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ТК РФ);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отказываться от выполнения работ в случае возникновения опасности для его жизни и здоровья вследствие нарушения требований охраны труда до устранения такой опасности либо от выполнения не предусмотренных трудовым договором работ с вредными и (или) опасными условиями труда. В </a:t>
            </a:r>
            <a:r>
              <a:rPr lang="ru-RU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ст. 216.1 ТК РФ"/>
              </a:rPr>
              <a:t>статье 216.1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ТК РФ сказано, что такой отказ </a:t>
            </a: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влечет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собой дисциплинарную ответственность для работника.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Также в </a:t>
            </a:r>
            <a:r>
              <a:rPr lang="ru-RU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ст. 216 ТК РФ"/>
              </a:rPr>
              <a:t>статье 216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ТК РФ закреплены гарантии обеспечения права работника на санитарно-бытовое обслуживание (как должны обеспечиваться эти гарантии, установлено в статье 216.3 ТК РФ), права на </a:t>
            </a: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внеочередной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медосмотр в соответствии с нормативными правовыми актами и (или) медицинскими рекомендациями </a:t>
            </a: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сохранением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 работником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места работы (должности) и средней заработной платы (среднего заработка)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время прохождения медосмотра.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Обратите внимание: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новой </a:t>
            </a:r>
            <a:r>
              <a:rPr lang="ru-RU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ст. 216.1 ТК РФ"/>
              </a:rPr>
              <a:t>статьей 216.1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ТК РФ определено, что государство гарантирует работникам защиту их права на труд в условиях, соответствующих требованиям охраны труда.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5729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4566" y="804221"/>
            <a:ext cx="11416420" cy="48746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15000"/>
              </a:lnSpc>
              <a:spcAft>
                <a:spcPts val="10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Обязанности работника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области охраны труда перечислены в </a:t>
            </a:r>
            <a:r>
              <a:rPr lang="ru-RU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ст. 215 ТК РФ"/>
              </a:rPr>
              <a:t>статье 215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ТК РФ. Как и раньше, работник обязан: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соблюдать требования охраны труда и правильно применять средства индивидуальной и коллективной защиты;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проходить в установленном порядке обучение по охране труда, в том числе обучение безопасным методам и приемам выполнения работ (требования к обучению определены </a:t>
            </a:r>
            <a:r>
              <a:rPr lang="ru-RU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ст. 219 ТК РФ"/>
              </a:rPr>
              <a:t>статьей 219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ТК РФ);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проходить обязательные (предварительные (при поступлении на работу) и периодические (в течение трудовой деятельности)) медосмотры, а также внеочередные медосмотры по направлению работодателя, и (или) в соответствии с нормативными правовыми актами, и (или) в соответствии с медицинскими рекомендациями;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незамедлительно извещать руководство о возникновении ситуаций, угрожающих жизни и здоровью людей.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Дополнительно к ним работнику теперь вменена обязанность</a:t>
            </a: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правильному использованию оборудования и слежению за его исправностью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пределах выполнения им трудовой функции, а также </a:t>
            </a:r>
            <a:r>
              <a:rPr lang="ru-RU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правильному использованию сырья и материалов, применению технологии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5980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24689" y="736395"/>
            <a:ext cx="11244404" cy="51927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08940" algn="just"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Порядок обучения определен </a:t>
            </a:r>
            <a:r>
              <a:rPr lang="ru-RU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ст. 219 ТК РФ"/>
              </a:rPr>
              <a:t>статьей 219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ТК РФ</a:t>
            </a:r>
            <a:r>
              <a:rPr lang="ru-RU" u="sng" dirty="0" smtClean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715" indent="40894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и раньше, работники (в том числе руководители организаций) обязаны проходить обучение по охране труда и проверку знания требований в этой области.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715" indent="40894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none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01 сентября вступают в силу новые правила обучения по охране труда и проверки знания требований охраны труда, утвержденные постановлением Правительства РФ от 24.12.2021 № 2464. 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5715" indent="408940" algn="just">
              <a:lnSpc>
                <a:spcPct val="115000"/>
              </a:lnSpc>
              <a:spcAft>
                <a:spcPts val="0"/>
              </a:spcAft>
            </a:pPr>
            <a:r>
              <a:rPr lang="ru-RU" u="none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новых правилах прописали пять видов обучения.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7620" indent="442913" algn="just">
              <a:lnSpc>
                <a:spcPct val="115000"/>
              </a:lnSpc>
              <a:spcAft>
                <a:spcPts val="0"/>
              </a:spcAft>
            </a:pPr>
            <a:r>
              <a:rPr lang="ru-RU" u="none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Обучение по охране труда у работодателя или в организациях, которые оказывают услуги обучения по охране труда. Периодичность для руководителей, специалистов, комиссий, а также работников, на которых воздействуют вредные или опасные производственные факторы, опасности, идентифицированные в рамках специальной оценки условий труда и оценки профессиональных рисков, – один раз в три года. Для работников, которые выполняют работы повышенной опасности, к которым предъявляются дополнительные требования, – один раз в год.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9525" indent="442913" algn="just">
              <a:spcAft>
                <a:spcPts val="0"/>
              </a:spcAft>
            </a:pPr>
            <a:r>
              <a:rPr lang="ru-RU" u="none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Обучение применению средств индивидуальной защиты. Периодичность – один раз в три года.</a:t>
            </a:r>
            <a:endParaRPr lang="ru-RU" dirty="0" smtClean="0">
              <a:effectLst/>
            </a:endParaRPr>
          </a:p>
          <a:p>
            <a:pPr marR="11430" indent="442913" algn="just">
              <a:lnSpc>
                <a:spcPct val="115000"/>
              </a:lnSpc>
              <a:spcAft>
                <a:spcPts val="0"/>
              </a:spcAft>
            </a:pPr>
            <a:r>
              <a:rPr lang="ru-RU" u="none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Обучение оказанию первой помощи пострадавшим. Периодичность – один раз в три года.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13335" indent="442913" algn="just">
              <a:spcAft>
                <a:spcPts val="0"/>
              </a:spcAft>
            </a:pPr>
            <a:r>
              <a:rPr lang="ru-RU" u="none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Стажировка на рабочем месте.</a:t>
            </a:r>
            <a:endParaRPr lang="ru-RU" dirty="0" smtClean="0">
              <a:effectLst/>
            </a:endParaRPr>
          </a:p>
          <a:p>
            <a:pPr marR="17145" indent="442913" algn="just">
              <a:spcAft>
                <a:spcPts val="0"/>
              </a:spcAft>
            </a:pPr>
            <a:r>
              <a:rPr lang="ru-RU" u="none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Инструктаж по охране труда.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83976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06171" y="815326"/>
            <a:ext cx="11135762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администрации района проведена работа по адаптации локальных правовых актов в сфере охраны труда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требованиям федерального законодательства, разработаны распоряжения: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02 февраля 2022 года № 87-р «Об утверждении Положения об учете и расследовании микроповреждений (микротравм) работников в администрации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Кондинского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района»;</a:t>
            </a: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03 февраля 2022 года № 91-р «О комиссии по охране труда в администрации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Кондинского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района»;</a:t>
            </a: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18 февраля 2022 года № 131-р «Об утверждении Положения о системе управления охраной труда в администрации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Кондинского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района»;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03 марта 2022 года № 150-р «О внесении изменений в распоряжение  администрации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Кондинского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района от 21 декабря 2020 года № 635-р «Об утверждении Плана мероприятий по улучшению условий и охраны труда в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Кондинском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районе на 2021-2023 годы».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 настоящее время проводится работа по корректировке в соответствии с изменениями федерального законодательства распоряжений администрации района: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29 января 2021 года № 55-р «О введении в действие Политики в области охраны труда в администрации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Кондинского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района»;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 27 февраля 2020 года № 125-р «Об утверждении реестра опасностей на рабочих местах и мероприятий по снижению профессионального риска в администрации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Кондинского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района».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719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4414" y="2221085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333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6459"/>
            <a:ext cx="10515600" cy="5760504"/>
          </a:xfrm>
        </p:spPr>
        <p:txBody>
          <a:bodyPr>
            <a:noAutofit/>
          </a:bodyPr>
          <a:lstStyle/>
          <a:p>
            <a:pPr marL="0" indent="442913" algn="just">
              <a:buNone/>
            </a:pPr>
            <a:r>
              <a:rPr lang="ru-RU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 1 марта 2022 года 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вступила в силу новая редакция Х раздела Трудового кодекса Российской Федерации и подзаконные акты к ней. Цель изменений — перейти на риск-ориентированный подход в охране труда. </a:t>
            </a:r>
          </a:p>
          <a:p>
            <a:pPr marL="0" indent="442913" algn="just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Суть изменений заключается в следующем: </a:t>
            </a:r>
          </a:p>
          <a:p>
            <a:pPr marL="0" indent="442913" algn="just">
              <a:buNone/>
              <a:tabLst>
                <a:tab pos="806450" algn="l"/>
              </a:tabLst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Уточнены права и обязанности субъектов трудовых отношений (работодателя и работников), а также структурированы основные процедуры управления охраной труда у работодателя (в частности, определен порядок осуществления деятельности созданных у работодателя служб по охране труда). </a:t>
            </a:r>
          </a:p>
          <a:p>
            <a:pPr marL="0" indent="442913" algn="just">
              <a:buNone/>
              <a:tabLst>
                <a:tab pos="806450" algn="l"/>
              </a:tabLst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Установлен запрет на работу в опасных условиях труда. Данный запрет может быть введен по результатам специальной оценки условий труда (если </a:t>
            </a:r>
            <a:r>
              <a:rPr lang="ru-RU" sz="23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условия труда (определение, описание, подробности)"/>
              </a:rPr>
              <a:t>условия труда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рабочих местах будут отнесены к опасному классу). Возобновить деятельность на таких рабочих местах работодатель сможет только по результатам внеплановой специальной оценки условий труда, которая подтвердит снижение класса условий труда. Процедура установления и снятия запрета на работу в опасных условиях труда определена положениями статьи 214.1 ТК РФ. </a:t>
            </a:r>
          </a:p>
          <a:p>
            <a:pPr marL="0" indent="442913" algn="just">
              <a:buNone/>
              <a:tabLst>
                <a:tab pos="806450" algn="l"/>
              </a:tabLst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Регламентирован механизм управления профессиональными рисками. Этому вопросу посвящена  </a:t>
            </a:r>
            <a:r>
              <a:rPr lang="ru-RU" sz="23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ст. 218 ТК РФ"/>
              </a:rPr>
              <a:t>статья 218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ТК РФ. </a:t>
            </a:r>
          </a:p>
          <a:p>
            <a:pPr marL="0" indent="0" algn="just">
              <a:buNone/>
            </a:pP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783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79010"/>
            <a:ext cx="10515600" cy="5497953"/>
          </a:xfrm>
        </p:spPr>
        <p:txBody>
          <a:bodyPr>
            <a:normAutofit/>
          </a:bodyPr>
          <a:lstStyle/>
          <a:p>
            <a:pPr marL="0" indent="0" algn="just">
              <a:buNone/>
              <a:tabLst>
                <a:tab pos="442913" algn="l"/>
              </a:tabLs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Модернизирован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к реализации мер безопасности посредством перехода от предоставления средств индивидуальной защиты (СИЗ) в зависимости от наименования профессии (должности) работника, занятого на конкретном рабочем месте (так называемого списочного подхода к обеспечению СИЗ), к обеспечению СИЗ в зависимости от имеющихся на рабочем месте вредных производственных факторов. Эти правила прописаны в 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ст. 221 ТК РФ"/>
              </a:rPr>
              <a:t>статье 221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ТК РФ. </a:t>
            </a:r>
          </a:p>
          <a:p>
            <a:pPr marL="0" indent="0" algn="just">
              <a:buNone/>
              <a:tabLst>
                <a:tab pos="442913" algn="l"/>
              </a:tabLst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Усовершенствована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расследования и учета несчастных случаев на производстве, в том числе с целью предотвращения сокрытия микроповреждений (микротравм) (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ст. 227 ТК РФ"/>
              </a:rPr>
              <a:t>статья 227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ТК РФ). 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9592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6459"/>
            <a:ext cx="10515600" cy="5760504"/>
          </a:xfrm>
        </p:spPr>
        <p:txBody>
          <a:bodyPr>
            <a:normAutofit/>
          </a:bodyPr>
          <a:lstStyle/>
          <a:p>
            <a:pPr marL="0" indent="442913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главе 34 ТК РФ  раскрыто понятие «государственное управление охраной труда» (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ст. 211 ТК РФ"/>
              </a:rPr>
              <a:t>статья 211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ТК РФ), а также разграничены полномочия в этой области между Правительством Российской Федерации, федеральными и региональными исполнительными органами власти в сфере охраны труда (статьи 211.1 – 211.3 ТК РФ). </a:t>
            </a:r>
          </a:p>
          <a:p>
            <a:pPr marL="0" indent="442913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Скорректированы общие принципы установления национальных стандартов безопасности труда, а также государственных нормативных требований охраны труда, утверждаемых уполномоченными органами власти с учетом мнения Российской трехсторонней комиссии по регулированию социально-трудовых отношений (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 tooltip="ст. 212 ТК РФ"/>
              </a:rPr>
              <a:t>статья 212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ТК РФ). Также определен порядок проведения государственной экспертизы условий труда (</a:t>
            </a:r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4" tooltip="ст. 213 ТК РФ"/>
              </a:rPr>
              <a:t>статья 213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ТК РФ). </a:t>
            </a: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031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32095" y="495033"/>
            <a:ext cx="10547287" cy="5799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1000"/>
              </a:spcAf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Два основных принципа обеспечения безопасности труда сформулированы в статье </a:t>
            </a:r>
            <a:r>
              <a:rPr lang="ru-RU" sz="2200" u="sng" dirty="0" smtClean="0"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209.1</a:t>
            </a:r>
            <a:r>
              <a:rPr lang="ru-RU" sz="2200" u="sng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ТК РФ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200" dirty="0" smtClean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2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предупреждение и профилактика опасностей</a:t>
            </a:r>
            <a:r>
              <a:rPr lang="ru-RU" sz="22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работодатель должен систематически осуществлять мероприятия по улучшению условий труда, включая ликвидацию или снижение уровней профессиональных рисков или недопущение повышения их уровней, с соблюдением приоритетности реализации таких мероприятий. </a:t>
            </a:r>
            <a:endParaRPr lang="ru-RU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Полный перечень данных мероприятий приведен в </a:t>
            </a:r>
            <a:r>
              <a:rPr lang="ru-RU" sz="22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ч. 3 ст. 225 ТК РФ"/>
              </a:rPr>
              <a:t>части 3 статьи 225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ТК РФ; </a:t>
            </a:r>
            <a:endParaRPr lang="ru-RU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минимизация повреждения здоровья работников</a:t>
            </a:r>
            <a:r>
              <a:rPr lang="ru-RU" sz="2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работодатель должен принять меры, обеспечивающие постоянную готовность к локализации (минимизации) и ликвидации последствий профессиональных рисков. </a:t>
            </a:r>
          </a:p>
          <a:p>
            <a:pPr indent="442913" algn="just">
              <a:lnSpc>
                <a:spcPct val="115000"/>
              </a:lnSpc>
              <a:spcAft>
                <a:spcPts val="1000"/>
              </a:spcAft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Введен </a:t>
            </a:r>
            <a:r>
              <a:rPr lang="ru-RU" sz="22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новый термин </a:t>
            </a:r>
            <a:r>
              <a:rPr lang="ru-RU" sz="22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«опасность»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потенциальный источник нанесения вреда, представляющий угрозу жизни и (или) здоровью работника в процессе трудовой деятельности.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1654728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05347" y="589773"/>
            <a:ext cx="10565394" cy="55072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Конкретизированы следующие понятия: </a:t>
            </a:r>
            <a:endParaRPr lang="ru-RU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975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271463" algn="l"/>
                <a:tab pos="625475" algn="l"/>
              </a:tabLst>
            </a:pPr>
            <a:r>
              <a:rPr lang="ru-RU" sz="2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«профессиональный риск»</a:t>
            </a:r>
            <a:r>
              <a:rPr lang="ru-RU" sz="2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вероятность причинения вреда не только здоровью работника, </a:t>
            </a:r>
            <a:r>
              <a:rPr lang="ru-RU" sz="2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 и</a:t>
            </a:r>
            <a:r>
              <a:rPr lang="ru-RU" sz="2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его жизни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975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271463" algn="l"/>
                <a:tab pos="625475" algn="l"/>
              </a:tabLst>
            </a:pPr>
            <a:r>
              <a:rPr lang="ru-RU" sz="2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«управление профессиональными рисками»</a:t>
            </a:r>
            <a:r>
              <a:rPr lang="ru-RU" sz="22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комплекс взаимосвязанных мероприятий, являющихся элементами системы управления охраной труда и включающих в себя меры не только по выявлению, оценке и снижению уровней профессиональных рисков (что было раньше), а в перспективе – по недопущению повышения их уровней (в связи с этим на работодателя налагается обязанность проводить мониторинг и пересматривать выявленные ранее риски); </a:t>
            </a:r>
            <a:endParaRPr lang="ru-RU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975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271463" algn="l"/>
                <a:tab pos="625475" algn="l"/>
              </a:tabLst>
            </a:pPr>
            <a:r>
              <a:rPr lang="ru-RU" sz="2200" b="1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«требования охраны труда»</a:t>
            </a:r>
            <a:r>
              <a:rPr lang="ru-RU" sz="2200" i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это совокупность требований, установленных государством и локальными нормативными актами работодателя (в том числе правилами (стандартами) организации и инструкциями по охране труда) (прежде работодатель был ограничен в части установления правил по охране труда). </a:t>
            </a:r>
            <a:endParaRPr lang="ru-RU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0804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60491" y="931793"/>
            <a:ext cx="10882265" cy="43392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15000"/>
              </a:lnSpc>
              <a:spcAft>
                <a:spcPts val="1000"/>
              </a:spcAft>
            </a:pPr>
            <a:r>
              <a:rPr lang="ru-RU" sz="2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Права работодателей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области охраны труда установлены положениями </a:t>
            </a:r>
            <a:r>
              <a:rPr lang="ru-RU" sz="22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action="ppaction://hlinkpres?slideindex=1&amp;slidetitle="/>
              </a:rPr>
              <a:t>статьи 214.2 ТК РФ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В ней, в частности, сказано, что работодатели вправе: </a:t>
            </a:r>
            <a:endParaRPr lang="ru-RU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975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контролировать безопасность работ с помощью оборудования для дистанционной видео-, аудиозаписи производственных процессов (и обеспечивать хранение полученной при помощи такого оборудования информации); </a:t>
            </a:r>
            <a:endParaRPr lang="ru-RU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975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вести </a:t>
            </a:r>
            <a:r>
              <a:rPr lang="ru-RU" sz="22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электронный документооборот (определение, описание, подробности)"/>
              </a:rPr>
              <a:t>электронный документооборот</a:t>
            </a: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области охраны труда; </a:t>
            </a:r>
            <a:endParaRPr lang="ru-RU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975" algn="just">
              <a:lnSpc>
                <a:spcPct val="115000"/>
              </a:lnSpc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предоставлять дистанционный доступ к наблюдению за безопасным производством работ (а также к базам электронных документов) надзорным органам, которые наделены полномочиями на осуществление контроля за соблюдением трудового законодательства (то есть инспекциям по труду). </a:t>
            </a:r>
            <a:endParaRPr lang="ru-RU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875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5513" y="301633"/>
            <a:ext cx="11525061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just">
              <a:lnSpc>
                <a:spcPct val="115000"/>
              </a:lnSpc>
              <a:spcAft>
                <a:spcPts val="100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Обязанности по обеспечению безопасных условий и охраны труда, как и прежде, возлагаются на работодателя. Теперь они прописаны в </a:t>
            </a:r>
            <a:r>
              <a:rPr lang="ru-RU" sz="1400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 tooltip="ст. 214 ТК РФ"/>
              </a:rPr>
              <a:t>статье 214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ТК РФ. В этой статьей также указано, что работодатель обязан создать безопасные условия труда исходя из комплексной оценки технического и организационного уровня рабочего места, а также исходя из оценки факторов производственной среды и трудового процесса, которые могут привести к нанесению вреда здоровью работников.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5514" y="1369298"/>
            <a:ext cx="11525060" cy="5380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975" algn="just">
              <a:spcAft>
                <a:spcPts val="1000"/>
              </a:spcAf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обязанностей</a:t>
            </a:r>
            <a:r>
              <a:rPr lang="ru-RU" sz="1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работодателя 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области охраны труда довольно обширный. Как и раньше, он </a:t>
            </a:r>
            <a:r>
              <a:rPr lang="ru-RU" sz="1400" b="1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должен обеспечить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975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и функционирование системы управления охраной труда (примерное положение о системе управления охраной труда утверждено </a:t>
            </a:r>
            <a:r>
              <a:rPr lang="ru-RU" sz="1400" u="none" strike="noStrike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приказом Минтруда России от 22.09.2021 года № 650н</a:t>
            </a: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975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соответствие каждого рабочего места государственным нормативным требованиям охраны труда;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975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систематическое выявление опасностей и профессиональных рисков, их регулярный анализ и оценку;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975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реализацию мероприятий по улучшению условий и охраны труда;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975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разработку мер, направленных на обеспечение безопасных условий и охраны труда, оценку уровня профессиональных рисков вновь организованных рабочих мест;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975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режим труда и отдыха работников в соответствии с трудовым законодательством и иными нормативными правовыми актами, содержащими нормы трудового права;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975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приобретение за счет собственных средств и выдачу СИЗ и смывающих средств (отвечающих требованиям законодательства) работникам, занятым на работах с вредными и (или) опасными условиями труда, а также на работах, выполняемых в особых температурных условиях или связанных с загрязнением;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975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оснащение средствами коллективной защиты;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975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обучение охране труда, в том числе безопасным методам и приемам выполнения работ;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975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организацию контроля за состоянием условий труда на рабочих местах, за соблюдением работниками требований охраны труда, а также за правильностью применения ими средств индивидуальной и коллективной защиты; </a:t>
            </a:r>
            <a:endParaRPr lang="ru-RU" sz="1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80975" algn="just">
              <a:spcAft>
                <a:spcPts val="10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специальной оценки условий труда. 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35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79834"/>
            <a:ext cx="10515600" cy="569712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в </a:t>
            </a:r>
            <a:r>
              <a:rPr lang="ru-RU" sz="24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 tooltip="ст. 214 ТК РФ"/>
              </a:rPr>
              <a:t>статье 214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ТК РФ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пополнился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новыми обязанностями, в их числе: </a:t>
            </a: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приостановление работы в случае возникновении угрозы жизни и здоровью работников и эксплуатации зданий и оборудования – до устранения этой угрозы; </a:t>
            </a: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подходящих условий труда при приеме на работу инвалида или при признании таковым штатного сотрудника; </a:t>
            </a:r>
          </a:p>
          <a:p>
            <a:pPr lvl="0"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согласование с другим работодателем мероприятия по предотвращению травматизма при проведении работ на территории, подконтрольной этому работодателю.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новая </a:t>
            </a:r>
            <a:r>
              <a:rPr lang="ru-RU" sz="2400" u="sng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216.2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ТК РФ возлагает на работодателя обязанность незамедлительно проинформировать работника об отнесении условий труда на его рабочем месте по результатам специальной оценки условий труда к опасному классу.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7071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1706</Words>
  <Application>Microsoft Office PowerPoint</Application>
  <PresentationFormat>Произвольный</PresentationFormat>
  <Paragraphs>78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Об изменениях в работе в сфере охраны труда, в связи с вступлением в силу новой редакции X раздела Трудового кодекса Российской Федерации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 изменениях в работе в сфере охраны труда, в связи с вступлением в силу новой редакции Трудового кодекса Российской Федерации</dc:title>
  <dc:creator>Сенина Анна Анатольевна</dc:creator>
  <cp:lastModifiedBy>Носова Татьяна Владимировна</cp:lastModifiedBy>
  <cp:revision>17</cp:revision>
  <dcterms:created xsi:type="dcterms:W3CDTF">2022-05-13T05:07:08Z</dcterms:created>
  <dcterms:modified xsi:type="dcterms:W3CDTF">2022-05-13T09:08:04Z</dcterms:modified>
</cp:coreProperties>
</file>