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64" r:id="rId2"/>
    <p:sldId id="257" r:id="rId3"/>
    <p:sldId id="260" r:id="rId4"/>
    <p:sldId id="265" r:id="rId5"/>
    <p:sldId id="266" r:id="rId6"/>
    <p:sldId id="263" r:id="rId7"/>
    <p:sldId id="261" r:id="rId8"/>
    <p:sldId id="262" r:id="rId9"/>
    <p:sldId id="259" r:id="rId10"/>
    <p:sldId id="267" r:id="rId11"/>
    <p:sldId id="268" r:id="rId12"/>
    <p:sldId id="269" r:id="rId13"/>
    <p:sldId id="271" r:id="rId14"/>
    <p:sldId id="27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E56-19C4-4246-BA20-22ABBF455E9A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C5CF5-B0F2-4D88-A319-250EB924E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367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E56-19C4-4246-BA20-22ABBF455E9A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C5CF5-B0F2-4D88-A319-250EB924E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37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E56-19C4-4246-BA20-22ABBF455E9A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C5CF5-B0F2-4D88-A319-250EB924E5CE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03545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E56-19C4-4246-BA20-22ABBF455E9A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C5CF5-B0F2-4D88-A319-250EB924E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3807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E56-19C4-4246-BA20-22ABBF455E9A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C5CF5-B0F2-4D88-A319-250EB924E5CE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531858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E56-19C4-4246-BA20-22ABBF455E9A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C5CF5-B0F2-4D88-A319-250EB924E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2707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E56-19C4-4246-BA20-22ABBF455E9A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C5CF5-B0F2-4D88-A319-250EB924E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2528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E56-19C4-4246-BA20-22ABBF455E9A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C5CF5-B0F2-4D88-A319-250EB924E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20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E56-19C4-4246-BA20-22ABBF455E9A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C5CF5-B0F2-4D88-A319-250EB924E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58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E56-19C4-4246-BA20-22ABBF455E9A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C5CF5-B0F2-4D88-A319-250EB924E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839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E56-19C4-4246-BA20-22ABBF455E9A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C5CF5-B0F2-4D88-A319-250EB924E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373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E56-19C4-4246-BA20-22ABBF455E9A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C5CF5-B0F2-4D88-A319-250EB924E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029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E56-19C4-4246-BA20-22ABBF455E9A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C5CF5-B0F2-4D88-A319-250EB924E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41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E56-19C4-4246-BA20-22ABBF455E9A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C5CF5-B0F2-4D88-A319-250EB924E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86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E56-19C4-4246-BA20-22ABBF455E9A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C5CF5-B0F2-4D88-A319-250EB924E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217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AE56-19C4-4246-BA20-22ABBF455E9A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C5CF5-B0F2-4D88-A319-250EB924E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930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2AE56-19C4-4246-BA20-22ABBF455E9A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B0C5CF5-B0F2-4D88-A319-250EB924E5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826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>
                <a:solidFill>
                  <a:srgbClr val="00B050"/>
                </a:solidFill>
              </a:rPr>
              <a:t>Инструкция по делопроизводству. </a:t>
            </a:r>
            <a:br>
              <a:rPr lang="ru-RU" sz="5400" b="1" dirty="0">
                <a:solidFill>
                  <a:srgbClr val="00B050"/>
                </a:solidFill>
              </a:rPr>
            </a:br>
            <a:r>
              <a:rPr lang="ru-RU" sz="5400" b="1" dirty="0">
                <a:solidFill>
                  <a:srgbClr val="00B050"/>
                </a:solidFill>
              </a:rPr>
              <a:t/>
            </a:r>
            <a:br>
              <a:rPr lang="ru-RU" sz="5400" b="1" dirty="0">
                <a:solidFill>
                  <a:srgbClr val="00B050"/>
                </a:solidFill>
              </a:rPr>
            </a:br>
            <a:r>
              <a:rPr lang="ru-RU" sz="5400" b="1" dirty="0" smtClean="0">
                <a:solidFill>
                  <a:srgbClr val="00B050"/>
                </a:solidFill>
              </a:rPr>
              <a:t/>
            </a:r>
            <a:br>
              <a:rPr lang="ru-RU" sz="5400" b="1" dirty="0" smtClean="0">
                <a:solidFill>
                  <a:srgbClr val="00B050"/>
                </a:solidFill>
              </a:rPr>
            </a:br>
            <a:r>
              <a:rPr lang="ru-RU" sz="5400" b="1" dirty="0" smtClean="0">
                <a:solidFill>
                  <a:srgbClr val="00B050"/>
                </a:solidFill>
              </a:rPr>
              <a:t>Типичные </a:t>
            </a:r>
            <a:r>
              <a:rPr lang="ru-RU" sz="5400" b="1" dirty="0">
                <a:solidFill>
                  <a:srgbClr val="00B050"/>
                </a:solidFill>
              </a:rPr>
              <a:t>ошибки</a:t>
            </a:r>
            <a:endParaRPr lang="ru-RU" sz="5400" dirty="0"/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l="29523" t="52903" r="51627" b="16064"/>
          <a:stretch/>
        </p:blipFill>
        <p:spPr bwMode="auto">
          <a:xfrm>
            <a:off x="6924301" y="2029097"/>
            <a:ext cx="2689961" cy="24144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436190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9531" y="609601"/>
            <a:ext cx="799446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Письма с пометкой «Весьма срочно» необходимо исполнить незамедлительно в течение рабочего дня;</a:t>
            </a:r>
          </a:p>
          <a:p>
            <a:pPr algn="just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algn="just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 указанием «Срочно» - в течение 3 дней;</a:t>
            </a:r>
          </a:p>
          <a:p>
            <a:pPr algn="just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algn="just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 указанием «Оперативно», </a:t>
            </a:r>
          </a:p>
          <a:p>
            <a:pPr algn="just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«В короткие сроки» - в течение 10 дней.</a:t>
            </a:r>
          </a:p>
          <a:p>
            <a:pPr algn="just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algn="just"/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Письма с конкретной датой исполнения - не позднее указанного срока.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6054248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8731" t="5719" r="46689" b="11571"/>
          <a:stretch/>
        </p:blipFill>
        <p:spPr bwMode="auto">
          <a:xfrm>
            <a:off x="1515291" y="182880"/>
            <a:ext cx="5930538" cy="61433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 flipV="1">
            <a:off x="339634" y="3030583"/>
            <a:ext cx="1079863" cy="3135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 flipV="1">
            <a:off x="3143794" y="3509554"/>
            <a:ext cx="2281646" cy="14282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15247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t="4290" r="12580" b="4014"/>
          <a:stretch/>
        </p:blipFill>
        <p:spPr bwMode="auto">
          <a:xfrm>
            <a:off x="269967" y="217714"/>
            <a:ext cx="9701348" cy="63224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Минус 2"/>
          <p:cNvSpPr/>
          <p:nvPr/>
        </p:nvSpPr>
        <p:spPr>
          <a:xfrm>
            <a:off x="435428" y="1341120"/>
            <a:ext cx="2360023" cy="235131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9231086" y="5590903"/>
            <a:ext cx="339634" cy="296091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Минус 4"/>
          <p:cNvSpPr/>
          <p:nvPr/>
        </p:nvSpPr>
        <p:spPr>
          <a:xfrm>
            <a:off x="500742" y="426721"/>
            <a:ext cx="2360023" cy="235131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9517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9649" t="12866" r="30030" b="26671"/>
          <a:stretch/>
        </p:blipFill>
        <p:spPr bwMode="auto">
          <a:xfrm>
            <a:off x="400595" y="670560"/>
            <a:ext cx="8856616" cy="568669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>
            <a:off x="1166949" y="4258491"/>
            <a:ext cx="748937" cy="4354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6331131" y="5024846"/>
            <a:ext cx="862149" cy="6444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/>
          <p:nvPr/>
        </p:nvPicPr>
        <p:blipFill rotWithShape="1">
          <a:blip r:embed="rId3"/>
          <a:srcRect l="567" t="47849" r="86872" b="34353"/>
          <a:stretch/>
        </p:blipFill>
        <p:spPr bwMode="auto">
          <a:xfrm>
            <a:off x="4528457" y="1898468"/>
            <a:ext cx="2134507" cy="168075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Умножение 9"/>
          <p:cNvSpPr/>
          <p:nvPr/>
        </p:nvSpPr>
        <p:spPr>
          <a:xfrm>
            <a:off x="4659086" y="5268686"/>
            <a:ext cx="461554" cy="435428"/>
          </a:xfrm>
          <a:prstGeom prst="mathMultiply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овина рамки 11"/>
          <p:cNvSpPr/>
          <p:nvPr/>
        </p:nvSpPr>
        <p:spPr>
          <a:xfrm rot="13600333">
            <a:off x="5965371" y="5199017"/>
            <a:ext cx="365760" cy="400594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232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3755" y="1628504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Спасибо за внимание!</a:t>
            </a:r>
            <a:endParaRPr lang="ru-RU" sz="4400" dirty="0"/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l="1795" t="51038" r="83276" b="27133"/>
          <a:stretch/>
        </p:blipFill>
        <p:spPr bwMode="auto">
          <a:xfrm>
            <a:off x="3055427" y="2786743"/>
            <a:ext cx="4153987" cy="346165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43602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27017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tx1"/>
                </a:solidFill>
              </a:rPr>
              <a:t>Постановление администрации Кондинского района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от 21 июля 2017 года № 1080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«Об Инструкции по делопроизводству в администрации Кондинского района»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5399" y="4851538"/>
            <a:ext cx="8596668" cy="388077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712" t="20018" r="91176" b="62500"/>
          <a:stretch/>
        </p:blipFill>
        <p:spPr bwMode="auto">
          <a:xfrm>
            <a:off x="7199790" y="551939"/>
            <a:ext cx="2275135" cy="32101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79648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4035" y="591570"/>
            <a:ext cx="7820296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2200" b="1" i="0" dirty="0" smtClean="0">
                <a:solidFill>
                  <a:srgbClr val="000000"/>
                </a:solidFill>
                <a:effectLst/>
                <a:latin typeface="+mj-lt"/>
              </a:rPr>
              <a:t>Приказ </a:t>
            </a:r>
            <a:r>
              <a:rPr lang="ru-RU" sz="2200" b="1" i="0" dirty="0" err="1" smtClean="0">
                <a:solidFill>
                  <a:srgbClr val="000000"/>
                </a:solidFill>
                <a:effectLst/>
                <a:latin typeface="+mj-lt"/>
              </a:rPr>
              <a:t>Росархива</a:t>
            </a:r>
            <a:r>
              <a:rPr lang="ru-RU" sz="2200" b="1" i="0" dirty="0" smtClean="0">
                <a:solidFill>
                  <a:srgbClr val="000000"/>
                </a:solidFill>
                <a:effectLst/>
                <a:latin typeface="+mj-lt"/>
              </a:rPr>
              <a:t> от 25.12.2020 N 199                              «Об утверждении Методических рекомендаций по разработке инструкций по делопроизводству в государственных органах, органах местного самоуправления»</a:t>
            </a:r>
          </a:p>
          <a:p>
            <a:pPr marL="342900" indent="-342900" algn="just">
              <a:buAutoNum type="arabicPeriod"/>
            </a:pPr>
            <a:endParaRPr lang="ru-RU" sz="2200" b="1" i="0" dirty="0" smtClean="0">
              <a:solidFill>
                <a:srgbClr val="000000"/>
              </a:solidFill>
              <a:effectLst/>
              <a:latin typeface="+mj-lt"/>
            </a:endParaRPr>
          </a:p>
          <a:p>
            <a:pPr marL="342900" indent="-342900" algn="just">
              <a:buAutoNum type="arabicPeriod"/>
            </a:pPr>
            <a:r>
              <a:rPr lang="ru-RU" sz="2200" b="1" i="0" dirty="0" smtClean="0">
                <a:solidFill>
                  <a:srgbClr val="202124"/>
                </a:solidFill>
                <a:effectLst/>
                <a:latin typeface="+mj-lt"/>
              </a:rPr>
              <a:t>ГОСТ Р 7.0.97-2016 </a:t>
            </a:r>
            <a:r>
              <a:rPr lang="ru-RU" sz="2200" b="1" i="0" dirty="0" smtClean="0">
                <a:solidFill>
                  <a:srgbClr val="343A40"/>
                </a:solidFill>
                <a:effectLst/>
                <a:latin typeface="+mj-lt"/>
              </a:rPr>
              <a:t>«Система стандартов по информации, библиотечному и издательскому делу. Организационно-распорядительная документация. Требования к оформлению документов»</a:t>
            </a:r>
          </a:p>
          <a:p>
            <a:pPr marL="342900" indent="-342900" algn="just">
              <a:buAutoNum type="arabicPeriod"/>
            </a:pPr>
            <a:endParaRPr lang="ru-RU" sz="2200" b="1" i="0" dirty="0" smtClean="0">
              <a:solidFill>
                <a:srgbClr val="343A40"/>
              </a:solidFill>
              <a:effectLst/>
              <a:latin typeface="+mj-lt"/>
            </a:endParaRPr>
          </a:p>
          <a:p>
            <a:pPr marL="342900" indent="-342900" algn="just">
              <a:buFontTx/>
              <a:buAutoNum type="arabicPeriod"/>
            </a:pPr>
            <a:r>
              <a:rPr lang="ru-RU" sz="2200" b="1" dirty="0"/>
              <a:t>Постановление Губернатора ХМАО-Югры от </a:t>
            </a:r>
            <a:r>
              <a:rPr lang="ru-RU" sz="2200" b="1" dirty="0" smtClean="0"/>
              <a:t>                      30 </a:t>
            </a:r>
            <a:r>
              <a:rPr lang="ru-RU" sz="2200" b="1" dirty="0"/>
              <a:t>декабря 2012 года N 176 «Об Инструкции по делопроизводству в исполнительных органах Ханты-Мансийского автономного округа – Югры»</a:t>
            </a:r>
          </a:p>
          <a:p>
            <a:pPr marL="342900" indent="-342900" algn="just">
              <a:buAutoNum type="arabicPeriod"/>
            </a:pPr>
            <a:endParaRPr lang="ru-RU" sz="2400" b="1" i="0" dirty="0" smtClean="0"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6320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1. </a:t>
            </a:r>
            <a:r>
              <a:rPr lang="ru-RU" sz="2000" b="1" dirty="0" smtClean="0">
                <a:solidFill>
                  <a:schemeClr val="tx1"/>
                </a:solidFill>
              </a:rPr>
              <a:t>Письма, </a:t>
            </a:r>
            <a:r>
              <a:rPr lang="ru-RU" sz="2000" b="1" dirty="0">
                <a:solidFill>
                  <a:schemeClr val="tx1"/>
                </a:solidFill>
              </a:rPr>
              <a:t>содержащие только вводную часть без какого либо ответа на </a:t>
            </a:r>
            <a:r>
              <a:rPr lang="ru-RU" sz="2000" b="1" dirty="0" smtClean="0">
                <a:solidFill>
                  <a:schemeClr val="tx1"/>
                </a:solidFill>
              </a:rPr>
              <a:t>запрос. 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2. Письма, </a:t>
            </a:r>
            <a:r>
              <a:rPr lang="ru-RU" sz="2000" b="1" dirty="0">
                <a:solidFill>
                  <a:schemeClr val="tx1"/>
                </a:solidFill>
              </a:rPr>
              <a:t>в которых не было отметки  электронной подписи и исходящего </a:t>
            </a:r>
            <a:r>
              <a:rPr lang="ru-RU" sz="2000" b="1" dirty="0" smtClean="0">
                <a:solidFill>
                  <a:schemeClr val="tx1"/>
                </a:solidFill>
              </a:rPr>
              <a:t>номера.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3. </a:t>
            </a:r>
            <a:r>
              <a:rPr lang="ru-RU" sz="2000" b="1" dirty="0">
                <a:solidFill>
                  <a:schemeClr val="tx1"/>
                </a:solidFill>
              </a:rPr>
              <a:t>Н</a:t>
            </a:r>
            <a:r>
              <a:rPr lang="ru-RU" sz="2000" b="1" dirty="0" smtClean="0">
                <a:solidFill>
                  <a:schemeClr val="tx1"/>
                </a:solidFill>
              </a:rPr>
              <a:t>азвание </a:t>
            </a:r>
            <a:r>
              <a:rPr lang="ru-RU" sz="2000" b="1" dirty="0">
                <a:solidFill>
                  <a:schemeClr val="tx1"/>
                </a:solidFill>
              </a:rPr>
              <a:t>вложенного файла было не в формате </a:t>
            </a:r>
            <a:r>
              <a:rPr lang="en-US" sz="2000" b="1" dirty="0">
                <a:solidFill>
                  <a:schemeClr val="tx1"/>
                </a:solidFill>
              </a:rPr>
              <a:t>Doc</a:t>
            </a:r>
            <a:r>
              <a:rPr lang="ru-RU" sz="2000" b="1" dirty="0">
                <a:solidFill>
                  <a:schemeClr val="tx1"/>
                </a:solidFill>
              </a:rPr>
              <a:t>, а в формате </a:t>
            </a:r>
            <a:r>
              <a:rPr lang="en-US" sz="2000" b="1" dirty="0" smtClean="0">
                <a:solidFill>
                  <a:schemeClr val="tx1"/>
                </a:solidFill>
              </a:rPr>
              <a:t>Pdf</a:t>
            </a:r>
            <a:r>
              <a:rPr lang="ru-RU" sz="2000" b="1" dirty="0">
                <a:solidFill>
                  <a:schemeClr val="tx1"/>
                </a:solidFill>
              </a:rPr>
              <a:t>.</a:t>
            </a: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4. </a:t>
            </a:r>
            <a:r>
              <a:rPr lang="ru-RU" sz="2000" b="1" dirty="0">
                <a:solidFill>
                  <a:schemeClr val="tx1"/>
                </a:solidFill>
              </a:rPr>
              <a:t>Н</a:t>
            </a:r>
            <a:r>
              <a:rPr lang="ru-RU" sz="2000" b="1" dirty="0" smtClean="0">
                <a:solidFill>
                  <a:schemeClr val="tx1"/>
                </a:solidFill>
              </a:rPr>
              <a:t>азвание </a:t>
            </a:r>
            <a:r>
              <a:rPr lang="ru-RU" sz="2000" b="1" dirty="0">
                <a:solidFill>
                  <a:schemeClr val="tx1"/>
                </a:solidFill>
              </a:rPr>
              <a:t>файла начиналось не с  EDS</a:t>
            </a:r>
            <a:r>
              <a:rPr lang="ru-RU" sz="2000" b="1" dirty="0" smtClean="0">
                <a:solidFill>
                  <a:schemeClr val="tx1"/>
                </a:solidFill>
              </a:rPr>
              <a:t>_&lt;.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5. </a:t>
            </a:r>
            <a:r>
              <a:rPr lang="ru-RU" sz="2000" b="1" dirty="0">
                <a:solidFill>
                  <a:schemeClr val="tx1"/>
                </a:solidFill>
              </a:rPr>
              <a:t>П</a:t>
            </a:r>
            <a:r>
              <a:rPr lang="ru-RU" sz="2000" b="1" dirty="0" smtClean="0">
                <a:solidFill>
                  <a:schemeClr val="tx1"/>
                </a:solidFill>
              </a:rPr>
              <a:t>исьма </a:t>
            </a:r>
            <a:r>
              <a:rPr lang="ru-RU" sz="2000" b="1" dirty="0">
                <a:solidFill>
                  <a:schemeClr val="tx1"/>
                </a:solidFill>
              </a:rPr>
              <a:t>на бланке структурного подразделения, а не на бланке администрации </a:t>
            </a:r>
            <a:r>
              <a:rPr lang="ru-RU" sz="2000" b="1" dirty="0" smtClean="0">
                <a:solidFill>
                  <a:schemeClr val="tx1"/>
                </a:solidFill>
              </a:rPr>
              <a:t>района</a:t>
            </a:r>
            <a:r>
              <a:rPr lang="ru-RU" sz="2000" b="1" dirty="0">
                <a:solidFill>
                  <a:schemeClr val="tx1"/>
                </a:solidFill>
              </a:rPr>
              <a:t>.</a:t>
            </a: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6. </a:t>
            </a:r>
            <a:r>
              <a:rPr lang="ru-RU" sz="2000" b="1" dirty="0">
                <a:solidFill>
                  <a:schemeClr val="tx1"/>
                </a:solidFill>
              </a:rPr>
              <a:t>П</a:t>
            </a:r>
            <a:r>
              <a:rPr lang="ru-RU" sz="2000" b="1" dirty="0" smtClean="0">
                <a:solidFill>
                  <a:schemeClr val="tx1"/>
                </a:solidFill>
              </a:rPr>
              <a:t>исьма </a:t>
            </a:r>
            <a:r>
              <a:rPr lang="ru-RU" sz="2000" b="1" dirty="0">
                <a:solidFill>
                  <a:schemeClr val="tx1"/>
                </a:solidFill>
              </a:rPr>
              <a:t>в которых в содержании письма стояла </a:t>
            </a:r>
            <a:r>
              <a:rPr lang="ru-RU" sz="2000" b="1" dirty="0" smtClean="0">
                <a:solidFill>
                  <a:schemeClr val="tx1"/>
                </a:solidFill>
              </a:rPr>
              <a:t>одна </a:t>
            </a:r>
            <a:r>
              <a:rPr lang="ru-RU" sz="2000" b="1" dirty="0">
                <a:solidFill>
                  <a:schemeClr val="tx1"/>
                </a:solidFill>
                <a:ea typeface="Times New Roman" panose="02020603050405020304" pitchFamily="18" charset="0"/>
              </a:rPr>
              <a:t>должность (н-р, заместитель главы района </a:t>
            </a:r>
            <a:r>
              <a:rPr lang="ru-RU" sz="2000" b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А.А.Яковлев</a:t>
            </a:r>
            <a:r>
              <a:rPr lang="ru-RU" sz="2000" b="1" dirty="0">
                <a:solidFill>
                  <a:schemeClr val="tx1"/>
                </a:solidFill>
                <a:ea typeface="Times New Roman" panose="02020603050405020304" pitchFamily="18" charset="0"/>
              </a:rPr>
              <a:t>), а электронная подпись </a:t>
            </a:r>
            <a:r>
              <a:rPr lang="ru-RU" sz="2000" b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проставляется другого руководителя (н-р, </a:t>
            </a:r>
            <a:r>
              <a:rPr lang="ru-RU" sz="2000" b="1" dirty="0" err="1" smtClean="0">
                <a:solidFill>
                  <a:schemeClr val="tx1"/>
                </a:solidFill>
                <a:ea typeface="Times New Roman" panose="02020603050405020304" pitchFamily="18" charset="0"/>
              </a:rPr>
              <a:t>С.А.Боенко</a:t>
            </a:r>
            <a:r>
              <a:rPr lang="ru-RU" sz="2000" b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)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098" t="53782" r="87747" b="23258"/>
          <a:stretch/>
        </p:blipFill>
        <p:spPr bwMode="auto">
          <a:xfrm>
            <a:off x="8128825" y="1680754"/>
            <a:ext cx="2290354" cy="261257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07958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27017"/>
            <a:ext cx="8596668" cy="1320800"/>
          </a:xfrm>
        </p:spPr>
        <p:txBody>
          <a:bodyPr>
            <a:normAutofit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5399" y="4851538"/>
            <a:ext cx="8596668" cy="388077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" t="5106" r="28660" b="3607"/>
          <a:stretch/>
        </p:blipFill>
        <p:spPr bwMode="auto">
          <a:xfrm>
            <a:off x="923109" y="397463"/>
            <a:ext cx="7787957" cy="55679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>
            <a:off x="1593668" y="4206240"/>
            <a:ext cx="339635" cy="3657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3971109" y="4851538"/>
            <a:ext cx="235132" cy="3570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/>
          <p:nvPr/>
        </p:nvPicPr>
        <p:blipFill rotWithShape="1">
          <a:blip r:embed="rId3"/>
          <a:srcRect l="3872" t="40125" r="82338" b="32000"/>
          <a:stretch/>
        </p:blipFill>
        <p:spPr bwMode="auto">
          <a:xfrm>
            <a:off x="8426450" y="2350710"/>
            <a:ext cx="1691233" cy="222129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01805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/>
          <a:srcRect l="40435" t="8782" r="25901" b="6857"/>
          <a:stretch/>
        </p:blipFill>
        <p:spPr bwMode="auto">
          <a:xfrm>
            <a:off x="2525486" y="78377"/>
            <a:ext cx="4570004" cy="65227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>
            <a:off x="2699657" y="3814354"/>
            <a:ext cx="452846" cy="4354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45020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27909" y="931817"/>
            <a:ext cx="7916091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Выделяются следующие виды отправки писем: 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endParaRPr lang="ru-RU" sz="2400" b="1" dirty="0" smtClean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курьером;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Почтой России;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выгрузкой СЭВ;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заказным письмом;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лично;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е-</a:t>
            </a:r>
            <a:r>
              <a:rPr lang="en-US" sz="2400" b="1" dirty="0" smtClean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mail</a:t>
            </a:r>
            <a:endParaRPr lang="ru-RU" sz="24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4344" t="50870" r="83942" b="23099"/>
          <a:stretch/>
        </p:blipFill>
        <p:spPr bwMode="auto">
          <a:xfrm>
            <a:off x="5886993" y="1731599"/>
            <a:ext cx="2855731" cy="36590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25488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34347" t="11233" r="32563" b="4814"/>
          <a:stretch/>
        </p:blipFill>
        <p:spPr bwMode="auto">
          <a:xfrm>
            <a:off x="2316481" y="-60960"/>
            <a:ext cx="5441134" cy="69189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41250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8847" t="5720" r="48185" b="11735"/>
          <a:stretch/>
        </p:blipFill>
        <p:spPr bwMode="auto">
          <a:xfrm>
            <a:off x="1480457" y="200298"/>
            <a:ext cx="5673227" cy="637467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>
            <a:off x="966651" y="4258491"/>
            <a:ext cx="609600" cy="7924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2952206" y="1053737"/>
            <a:ext cx="322217" cy="1480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7889372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</TotalTime>
  <Words>170</Words>
  <Application>Microsoft Office PowerPoint</Application>
  <PresentationFormat>Широкоэкранный</PresentationFormat>
  <Paragraphs>42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Times New Roman</vt:lpstr>
      <vt:lpstr>Trebuchet MS</vt:lpstr>
      <vt:lpstr>Wingdings 3</vt:lpstr>
      <vt:lpstr>Грань</vt:lpstr>
      <vt:lpstr>Инструкция по делопроизводству.    Типичные ошибки</vt:lpstr>
      <vt:lpstr> Постановление администрации Кондинского района   от 21 июля 2017 года № 1080   «Об Инструкции по делопроизводству в администрации Кондинского района»</vt:lpstr>
      <vt:lpstr>Презентация PowerPoint</vt:lpstr>
      <vt:lpstr>1. Письма, содержащие только вводную часть без какого либо ответа на запрос.   2. Письма, в которых не было отметки  электронной подписи и исходящего номера.  3. Название вложенного файла было не в формате Doc, а в формате Pdf.  4. Название файла начиналось не с  EDS_&lt;.  5. Письма на бланке структурного подразделения, а не на бланке администрации района.  6. Письма в которых в содержании письма стояла одна должность (н-р, заместитель главы района А.А.Яковлев), а электронная подпись проставляется другого руководителя (н-р, С.А.Боенко)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ПК</cp:lastModifiedBy>
  <cp:revision>35</cp:revision>
  <dcterms:created xsi:type="dcterms:W3CDTF">2022-10-24T15:36:22Z</dcterms:created>
  <dcterms:modified xsi:type="dcterms:W3CDTF">2022-10-25T17:53:08Z</dcterms:modified>
</cp:coreProperties>
</file>