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810" y="-7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66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96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24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659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010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36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08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041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1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3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5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3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53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1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44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007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E90FF-DCF1-4E32-9F6F-2C379ADC171A}" type="datetimeFigureOut">
              <a:rPr lang="ru-RU" smtClean="0"/>
              <a:t>30.05.2023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FF1AB5-E1BF-4D9F-AEFE-C8351B52A3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7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3644" y="1467338"/>
            <a:ext cx="9423033" cy="2338754"/>
          </a:xfrm>
        </p:spPr>
        <p:txBody>
          <a:bodyPr>
            <a:noAutofit/>
          </a:bodyPr>
          <a:lstStyle/>
          <a:p>
            <a:pPr algn="r"/>
            <a:r>
              <a:rPr lang="ru-RU" sz="3600" b="1" dirty="0">
                <a:solidFill>
                  <a:srgbClr val="A50021"/>
                </a:solidFill>
              </a:rPr>
              <a:t>Доклад по теме:</a:t>
            </a:r>
            <a:r>
              <a:rPr lang="ru-RU" sz="3600" dirty="0">
                <a:solidFill>
                  <a:srgbClr val="A50021"/>
                </a:solidFill>
              </a:rPr>
              <a:t/>
            </a:r>
            <a:br>
              <a:rPr lang="ru-RU" sz="3600" dirty="0">
                <a:solidFill>
                  <a:srgbClr val="A50021"/>
                </a:solidFill>
              </a:rPr>
            </a:br>
            <a:r>
              <a:rPr lang="ru-RU" sz="4000" b="1" dirty="0">
                <a:solidFill>
                  <a:srgbClr val="A50021"/>
                </a:solidFill>
              </a:rPr>
              <a:t>«О внесении изменений в </a:t>
            </a:r>
            <a:r>
              <a:rPr lang="ru-RU" sz="4000" b="1" dirty="0" smtClean="0">
                <a:solidFill>
                  <a:srgbClr val="A50021"/>
                </a:solidFill>
              </a:rPr>
              <a:t>Инструкцию </a:t>
            </a:r>
            <a:r>
              <a:rPr lang="ru-RU" sz="4000" b="1" dirty="0">
                <a:solidFill>
                  <a:srgbClr val="A50021"/>
                </a:solidFill>
              </a:rPr>
              <a:t>по делопроизводству»</a:t>
            </a:r>
            <a:r>
              <a:rPr lang="ru-RU" sz="4000" dirty="0">
                <a:solidFill>
                  <a:srgbClr val="A50021"/>
                </a:solidFill>
              </a:rPr>
              <a:t/>
            </a:r>
            <a:br>
              <a:rPr lang="ru-RU" sz="4000" dirty="0">
                <a:solidFill>
                  <a:srgbClr val="A50021"/>
                </a:solidFill>
              </a:rPr>
            </a:br>
            <a:endParaRPr lang="ru-RU" sz="4000" dirty="0">
              <a:solidFill>
                <a:srgbClr val="A5002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43" y="3551869"/>
            <a:ext cx="4892431" cy="318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17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940" y="784860"/>
            <a:ext cx="9698672" cy="5126362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«Подпись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отделяется от текста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тремя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межстрочными 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интервалами.»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п.3.19 Инструкции по делопроизводству</a:t>
            </a:r>
            <a:r>
              <a:rPr lang="ru-RU" sz="2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765" t="46064" r="12364" b="32001"/>
          <a:stretch/>
        </p:blipFill>
        <p:spPr>
          <a:xfrm>
            <a:off x="3007995" y="4302470"/>
            <a:ext cx="7294562" cy="185640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Стрелка вправо 6"/>
          <p:cNvSpPr/>
          <p:nvPr/>
        </p:nvSpPr>
        <p:spPr>
          <a:xfrm>
            <a:off x="1692593" y="4686300"/>
            <a:ext cx="142875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8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8212" y="1047750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A50021"/>
                </a:solidFill>
              </a:rPr>
              <a:t>Благодарю за внимание!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A50021"/>
                </a:solidFill>
              </a:rPr>
              <a:t>Готова ответить на ваши вопросы.</a:t>
            </a:r>
            <a:endParaRPr lang="ru-RU" sz="3200" b="1" dirty="0">
              <a:solidFill>
                <a:srgbClr val="A50021"/>
              </a:solidFill>
            </a:endParaRPr>
          </a:p>
        </p:txBody>
      </p:sp>
      <p:pic>
        <p:nvPicPr>
          <p:cNvPr id="6146" name="Picture 2" descr="Картинки человек со знаком вопро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439" y="2936561"/>
            <a:ext cx="4549211" cy="324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5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462" y="1046141"/>
            <a:ext cx="9206889" cy="1280890"/>
          </a:xfrm>
        </p:spPr>
        <p:txBody>
          <a:bodyPr>
            <a:normAutofit fontScale="90000"/>
          </a:bodyPr>
          <a:lstStyle/>
          <a:p>
            <a:pPr indent="457200" algn="ctr">
              <a:spcAft>
                <a:spcPts val="0"/>
              </a:spcAft>
            </a:pP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Постановление </a:t>
            </a: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администрации Кондинского района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A5002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21 июля 2017 года № 1080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 Инструкции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делопроизводству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администрации </a:t>
            </a:r>
            <a:r>
              <a:rPr lang="ru-RU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Кондинского </a:t>
            </a:r>
            <a:r>
              <a:rPr lang="ru-RU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района»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1026" name="Picture 2" descr="Блокнот «Priestly» с ручкой (арт. 10626800) - купить в Москве | Oasis —  корпоративные подарки в Москве, с нанесением логотипа и бе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9" y="4123903"/>
            <a:ext cx="3076743" cy="230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81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350" y="931008"/>
            <a:ext cx="10243649" cy="377762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«Допускается создание документов на лицевой и оборотной сторонах листа. При двустороннем создании документов ширина левого поля на лицевой стороне листа и правого поля на оборотной стороне листа должны быть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</a:t>
            </a:r>
            <a:r>
              <a:rPr lang="ru-RU" sz="28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менее трех сантиметров</a:t>
            </a:r>
            <a:r>
              <a:rPr 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</a:p>
          <a:p>
            <a:pPr marL="0" indent="0" algn="ctr">
              <a:buNone/>
            </a:pPr>
            <a:r>
              <a:rPr lang="ru-RU" sz="2000" b="1" i="1" dirty="0" smtClean="0">
                <a:latin typeface="Times New Roman" panose="02020603050405020304" pitchFamily="18" charset="0"/>
              </a:rPr>
              <a:t>(п.3.14 Инструкции по делопроизводству)</a:t>
            </a:r>
            <a:endParaRPr lang="ru-RU" sz="2000" b="1" i="1" dirty="0"/>
          </a:p>
        </p:txBody>
      </p:sp>
      <p:pic>
        <p:nvPicPr>
          <p:cNvPr id="2050" name="Picture 2" descr="Печать на обеих сторонах листа (двусторонняя печать) Word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170" y="3846847"/>
            <a:ext cx="4396400" cy="246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423" y="633046"/>
            <a:ext cx="9693396" cy="4258268"/>
          </a:xfrm>
        </p:spPr>
        <p:txBody>
          <a:bodyPr>
            <a:normAutofit/>
          </a:bodyPr>
          <a:lstStyle/>
          <a:p>
            <a:pPr indent="449580" algn="just"/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На документах, содержащих сведения, составляющие служебную тайну в области обороны, проставляется пометка «Для служебного пользования» со ссылкой на пункт Перечня сведений Вооруженных Сил Российской Федерации, подлежащих отнесению к служебной тайне в области обороны, утвержденного приказом Министра обороны Российской Федерации от 17 января 2022 года № 22, например:</a:t>
            </a:r>
          </a:p>
          <a:p>
            <a:pPr marL="106680" indent="0" algn="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Для служебного пользования </a:t>
            </a:r>
          </a:p>
          <a:p>
            <a:pPr marL="106680" indent="0" algn="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(пункт 406 Перечня сведений ВС РФ) </a:t>
            </a:r>
          </a:p>
          <a:p>
            <a:pPr marL="0" indent="0" algn="r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/>
                <a:ea typeface="Times New Roman"/>
              </a:rPr>
              <a:t>Экз. № ___».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3543" y="4842064"/>
            <a:ext cx="599585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endParaRPr lang="ru-RU" sz="2000" b="1" i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</a:endParaRP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   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 (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п.3.14 Инструкции по делопроизводству)</a:t>
            </a: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1" t="20267" r="34943" b="17714"/>
          <a:stretch/>
        </p:blipFill>
        <p:spPr bwMode="auto">
          <a:xfrm>
            <a:off x="1847796" y="2848441"/>
            <a:ext cx="2504859" cy="317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7" t="16152" r="35371" b="9638"/>
          <a:stretch/>
        </p:blipFill>
        <p:spPr bwMode="auto">
          <a:xfrm>
            <a:off x="4741817" y="2848441"/>
            <a:ext cx="2109651" cy="31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3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404" t="19444" r="19187" b="19121"/>
          <a:stretch/>
        </p:blipFill>
        <p:spPr>
          <a:xfrm>
            <a:off x="2030522" y="506879"/>
            <a:ext cx="9403752" cy="587982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044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7292" y="953477"/>
            <a:ext cx="9464430" cy="2282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sz="32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адресовании документа должностному или физическому лицу его инициалы </a:t>
            </a:r>
          </a:p>
          <a:p>
            <a:pPr algn="ctr"/>
            <a:r>
              <a:rPr lang="ru-RU" sz="32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указываются перед фамилией.»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п.3.15 Инструкции 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по делопроизводству)</a:t>
            </a: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5745" t="36581" r="5192" b="44919"/>
          <a:stretch/>
        </p:blipFill>
        <p:spPr>
          <a:xfrm>
            <a:off x="6126771" y="3638549"/>
            <a:ext cx="5314951" cy="2114551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18912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47650"/>
            <a:ext cx="8915400" cy="3511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одном документе не должно быть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четырех адресатов.</a:t>
            </a:r>
            <a:endParaRPr lang="ru-RU" sz="2800" b="1" dirty="0" smtClean="0">
              <a:solidFill>
                <a:srgbClr val="A500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Слово «Копия» перед вторым, третьим и четвертым адресатами не указывается.</a:t>
            </a:r>
            <a:endParaRPr lang="ru-RU" sz="2800" b="1" dirty="0" smtClean="0">
              <a:solidFill>
                <a:srgbClr val="A5002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A500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случае направления документа большему числу адресатов исполнитель готовит указатель рассылки.»</a:t>
            </a:r>
          </a:p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п.3.15.7 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Инструкции по делопроизводству)</a:t>
            </a: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76" name="Picture 4" descr="Рисунок человечка для презентации - фото и картинки abrakadabra.fu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9" t="23619" r="194" b="18999"/>
          <a:stretch/>
        </p:blipFill>
        <p:spPr bwMode="auto">
          <a:xfrm flipH="1">
            <a:off x="7101840" y="3886200"/>
            <a:ext cx="4099560" cy="27813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9138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95792" y="403860"/>
            <a:ext cx="8915400" cy="3777622"/>
          </a:xfrm>
        </p:spPr>
        <p:txBody>
          <a:bodyPr/>
          <a:lstStyle/>
          <a:p>
            <a:pPr lvl="0" indent="449580" algn="ctr"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</a:pPr>
            <a:r>
              <a:rPr lang="ru-RU" sz="2400" b="1" dirty="0" smtClean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«Все </a:t>
            </a:r>
            <a:r>
              <a:rPr lang="ru-RU" sz="2400" b="1" dirty="0">
                <a:solidFill>
                  <a:srgbClr val="A500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носители информации с пометкой                                 «Для служебного пользования» подлежат учету путем присвоения и проставления на них регистрационных номеров, а также внесения учетных данных в журналы учета документов, содержащих служебную информацию ограниченного распространения.»</a:t>
            </a:r>
          </a:p>
          <a:p>
            <a:pPr marL="0" lvl="0" indent="0" algn="ctr">
              <a:buClr>
                <a:srgbClr val="A53010"/>
              </a:buClr>
              <a:buNone/>
            </a:pP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(п.9.7 Инструкции по делопроизводству)</a:t>
            </a: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Что относится к документам с грифом «Для служебного пользования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2" t="-1" r="5388" b="-580"/>
          <a:stretch/>
        </p:blipFill>
        <p:spPr bwMode="auto">
          <a:xfrm>
            <a:off x="7199398" y="3421381"/>
            <a:ext cx="3681962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781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4201" y="5911222"/>
            <a:ext cx="5089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п.9.7.1  </a:t>
            </a:r>
            <a:r>
              <a:rPr lang="ru-RU" sz="2000" b="1" i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</a:rPr>
              <a:t>Инструкции по делопроизводству)</a:t>
            </a:r>
            <a:endParaRPr lang="ru-RU" sz="20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609600"/>
            <a:ext cx="9738360" cy="5301622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«Журналы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нумеруются, прошнуровываются и опечатываются печатью общего отдела управления внутренней политики администрации района, печатью органа администрации Кондинского района с правами юридического лица или подведомственного учреждения администрации района.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оборотной стороне последнего листа журнала проставляется заверительная надпись с указанием количества листов, подписываемая лицом, ответственным за ведение делопроизводства, содержащего служебную информацию ограниченного распространения, например: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настоящем журнале пронумеровано,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прошнуровано и опечатано печатью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2701290"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 листов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2701290"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(прописью)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__________________________________________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(подпись, инициалы, фамилия, должность лица,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algn="r"/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оформившего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заверительную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подпись, дата)».</a:t>
            </a:r>
            <a:endParaRPr lang="ru-RU" sz="1100" dirty="0"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Журналы учета регистрации и проверок медицинские журна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20" y="3538743"/>
            <a:ext cx="4638040" cy="212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2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325</Words>
  <Application>Microsoft Office PowerPoint</Application>
  <PresentationFormat>Произвольный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Легкий дым</vt:lpstr>
      <vt:lpstr>Доклад по теме: «О внесении изменений в Инструкцию по делопроизводству» </vt:lpstr>
      <vt:lpstr>Постановление  администрации Кондинского района   от 21 июля 2017 года № 1080  «Об Инструкции по делопроизводству  в администрации Кондинского района»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по теме: «О внесении изменений в Инструкцию по делопроизводству» </dc:title>
  <dc:creator>ПК</dc:creator>
  <cp:lastModifiedBy>Зайчикова Ольга Владимировна</cp:lastModifiedBy>
  <cp:revision>24</cp:revision>
  <dcterms:created xsi:type="dcterms:W3CDTF">2023-05-29T15:51:37Z</dcterms:created>
  <dcterms:modified xsi:type="dcterms:W3CDTF">2023-05-30T11:23:15Z</dcterms:modified>
</cp:coreProperties>
</file>